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handoutMasterIdLst>
    <p:handoutMasterId r:id="rId132"/>
  </p:handoutMasterIdLst>
  <p:sldIdLst>
    <p:sldId id="256" r:id="rId2"/>
    <p:sldId id="1168" r:id="rId3"/>
    <p:sldId id="581" r:id="rId4"/>
    <p:sldId id="699" r:id="rId5"/>
    <p:sldId id="700" r:id="rId6"/>
    <p:sldId id="703" r:id="rId7"/>
    <p:sldId id="704" r:id="rId8"/>
    <p:sldId id="707" r:id="rId9"/>
    <p:sldId id="708" r:id="rId10"/>
    <p:sldId id="710" r:id="rId11"/>
    <p:sldId id="711" r:id="rId12"/>
    <p:sldId id="713" r:id="rId13"/>
    <p:sldId id="714" r:id="rId14"/>
    <p:sldId id="715" r:id="rId15"/>
    <p:sldId id="716" r:id="rId16"/>
    <p:sldId id="717" r:id="rId17"/>
    <p:sldId id="718" r:id="rId18"/>
    <p:sldId id="719" r:id="rId19"/>
    <p:sldId id="721" r:id="rId20"/>
    <p:sldId id="892" r:id="rId21"/>
    <p:sldId id="722" r:id="rId22"/>
    <p:sldId id="723" r:id="rId23"/>
    <p:sldId id="724" r:id="rId24"/>
    <p:sldId id="725" r:id="rId25"/>
    <p:sldId id="726" r:id="rId26"/>
    <p:sldId id="727" r:id="rId27"/>
    <p:sldId id="728" r:id="rId28"/>
    <p:sldId id="729" r:id="rId29"/>
    <p:sldId id="987"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989" r:id="rId43"/>
    <p:sldId id="614" r:id="rId44"/>
    <p:sldId id="627" r:id="rId45"/>
    <p:sldId id="1169" r:id="rId46"/>
    <p:sldId id="628" r:id="rId47"/>
    <p:sldId id="629" r:id="rId48"/>
    <p:sldId id="630" r:id="rId49"/>
    <p:sldId id="631" r:id="rId50"/>
    <p:sldId id="1005" r:id="rId51"/>
    <p:sldId id="1006" r:id="rId52"/>
    <p:sldId id="1009" r:id="rId53"/>
    <p:sldId id="1008" r:id="rId54"/>
    <p:sldId id="1007" r:id="rId55"/>
    <p:sldId id="1010" r:id="rId56"/>
    <p:sldId id="1011" r:id="rId57"/>
    <p:sldId id="1170" r:id="rId58"/>
    <p:sldId id="1012" r:id="rId59"/>
    <p:sldId id="1013" r:id="rId60"/>
    <p:sldId id="1014" r:id="rId61"/>
    <p:sldId id="1015" r:id="rId62"/>
    <p:sldId id="1016" r:id="rId63"/>
    <p:sldId id="1017" r:id="rId64"/>
    <p:sldId id="1018" r:id="rId65"/>
    <p:sldId id="1019" r:id="rId66"/>
    <p:sldId id="1171" r:id="rId67"/>
    <p:sldId id="1020" r:id="rId68"/>
    <p:sldId id="1172" r:id="rId69"/>
    <p:sldId id="1173" r:id="rId70"/>
    <p:sldId id="1174" r:id="rId71"/>
    <p:sldId id="1021" r:id="rId72"/>
    <p:sldId id="1022" r:id="rId73"/>
    <p:sldId id="1023" r:id="rId74"/>
    <p:sldId id="635" r:id="rId75"/>
    <p:sldId id="636" r:id="rId76"/>
    <p:sldId id="637" r:id="rId77"/>
    <p:sldId id="638" r:id="rId78"/>
    <p:sldId id="639" r:id="rId79"/>
    <p:sldId id="641" r:id="rId80"/>
    <p:sldId id="1024" r:id="rId81"/>
    <p:sldId id="1025" r:id="rId82"/>
    <p:sldId id="1026" r:id="rId83"/>
    <p:sldId id="1027" r:id="rId84"/>
    <p:sldId id="1175" r:id="rId85"/>
    <p:sldId id="1176" r:id="rId86"/>
    <p:sldId id="1177" r:id="rId87"/>
    <p:sldId id="1178" r:id="rId88"/>
    <p:sldId id="1179" r:id="rId89"/>
    <p:sldId id="1028" r:id="rId90"/>
    <p:sldId id="1029" r:id="rId91"/>
    <p:sldId id="1030" r:id="rId92"/>
    <p:sldId id="1031" r:id="rId93"/>
    <p:sldId id="1032" r:id="rId94"/>
    <p:sldId id="1033" r:id="rId95"/>
    <p:sldId id="1034" r:id="rId96"/>
    <p:sldId id="1040" r:id="rId97"/>
    <p:sldId id="1041" r:id="rId98"/>
    <p:sldId id="1042" r:id="rId99"/>
    <p:sldId id="1043" r:id="rId100"/>
    <p:sldId id="1044" r:id="rId101"/>
    <p:sldId id="1046" r:id="rId102"/>
    <p:sldId id="1047" r:id="rId103"/>
    <p:sldId id="1048" r:id="rId104"/>
    <p:sldId id="1049" r:id="rId105"/>
    <p:sldId id="1050" r:id="rId106"/>
    <p:sldId id="1051" r:id="rId107"/>
    <p:sldId id="1052" r:id="rId108"/>
    <p:sldId id="1053" r:id="rId109"/>
    <p:sldId id="1054" r:id="rId110"/>
    <p:sldId id="1056" r:id="rId111"/>
    <p:sldId id="1058" r:id="rId112"/>
    <p:sldId id="1059" r:id="rId113"/>
    <p:sldId id="1060" r:id="rId114"/>
    <p:sldId id="1166" r:id="rId115"/>
    <p:sldId id="1063" r:id="rId116"/>
    <p:sldId id="1064" r:id="rId117"/>
    <p:sldId id="1167" r:id="rId118"/>
    <p:sldId id="1139" r:id="rId119"/>
    <p:sldId id="1141" r:id="rId120"/>
    <p:sldId id="1144" r:id="rId121"/>
    <p:sldId id="1065" r:id="rId122"/>
    <p:sldId id="1066" r:id="rId123"/>
    <p:sldId id="1070" r:id="rId124"/>
    <p:sldId id="1067" r:id="rId125"/>
    <p:sldId id="1068" r:id="rId126"/>
    <p:sldId id="1069" r:id="rId127"/>
    <p:sldId id="1160" r:id="rId128"/>
    <p:sldId id="1137" r:id="rId129"/>
    <p:sldId id="659" r:id="rId130"/>
  </p:sldIdLst>
  <p:sldSz cx="10693400" cy="7562850"/>
  <p:notesSz cx="10693400" cy="75628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5">
          <p15:clr>
            <a:srgbClr val="A4A3A4"/>
          </p15:clr>
        </p15:guide>
        <p15:guide id="2" pos="21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8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310" y="72"/>
      </p:cViewPr>
      <p:guideLst>
        <p:guide orient="horz" pos="2735"/>
        <p:guide pos="215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45.wmf"/><Relationship Id="rId4"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58.wmf"/><Relationship Id="rId4"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49.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6.wmf"/><Relationship Id="rId1" Type="http://schemas.openxmlformats.org/officeDocument/2006/relationships/image" Target="../media/image99.wmf"/><Relationship Id="rId4" Type="http://schemas.openxmlformats.org/officeDocument/2006/relationships/image" Target="../media/image10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53.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4" Type="http://schemas.openxmlformats.org/officeDocument/2006/relationships/image" Target="../media/image187.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83.wmf"/><Relationship Id="rId1" Type="http://schemas.openxmlformats.org/officeDocument/2006/relationships/image" Target="../media/image188.wmf"/><Relationship Id="rId4" Type="http://schemas.openxmlformats.org/officeDocument/2006/relationships/image" Target="../media/image19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8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825"/>
            </a:lvl1pPr>
          </a:lstStyle>
          <a:p>
            <a:endParaRPr lang="zh-CN" altLang="en-US"/>
          </a:p>
        </p:txBody>
      </p:sp>
      <p:sp>
        <p:nvSpPr>
          <p:cNvPr id="3" name="日期占位符 2"/>
          <p:cNvSpPr>
            <a:spLocks noGrp="1"/>
          </p:cNvSpPr>
          <p:nvPr>
            <p:ph type="dt" sz="quarter" idx="1"/>
          </p:nvPr>
        </p:nvSpPr>
        <p:spPr>
          <a:xfrm>
            <a:off x="9444619" y="0"/>
            <a:ext cx="7225306" cy="313842"/>
          </a:xfrm>
          <a:prstGeom prst="rect">
            <a:avLst/>
          </a:prstGeom>
        </p:spPr>
        <p:txBody>
          <a:bodyPr vert="horz" lIns="91440" tIns="45720" rIns="91440" bIns="45720" rtlCol="0"/>
          <a:lstStyle>
            <a:lvl1pPr algn="r">
              <a:defRPr sz="825"/>
            </a:lvl1pPr>
          </a:lstStyle>
          <a:p>
            <a:fld id="{0F9B84EA-7D68-4D60-9CB1-D50884785D1C}" type="datetimeFigureOut">
              <a:rPr lang="zh-CN" altLang="en-US" smtClean="0"/>
              <a:t>2024-04-15</a:t>
            </a:fld>
            <a:endParaRPr lang="zh-CN" altLang="en-US"/>
          </a:p>
        </p:txBody>
      </p:sp>
      <p:sp>
        <p:nvSpPr>
          <p:cNvPr id="4" name="页脚占位符 3"/>
          <p:cNvSpPr>
            <a:spLocks noGrp="1"/>
          </p:cNvSpPr>
          <p:nvPr>
            <p:ph type="ftr" sz="quarter" idx="2"/>
          </p:nvPr>
        </p:nvSpPr>
        <p:spPr>
          <a:xfrm>
            <a:off x="0" y="5941266"/>
            <a:ext cx="7225306" cy="313841"/>
          </a:xfrm>
          <a:prstGeom prst="rect">
            <a:avLst/>
          </a:prstGeom>
        </p:spPr>
        <p:txBody>
          <a:bodyPr vert="horz" lIns="91440" tIns="45720" rIns="91440" bIns="45720" rtlCol="0" anchor="b"/>
          <a:lstStyle>
            <a:lvl1pPr algn="l">
              <a:defRPr sz="825"/>
            </a:lvl1pPr>
          </a:lstStyle>
          <a:p>
            <a:endParaRPr lang="zh-CN" altLang="en-US"/>
          </a:p>
        </p:txBody>
      </p:sp>
      <p:sp>
        <p:nvSpPr>
          <p:cNvPr id="5" name="灯片编号占位符 4"/>
          <p:cNvSpPr>
            <a:spLocks noGrp="1"/>
          </p:cNvSpPr>
          <p:nvPr>
            <p:ph type="sldNum" sz="quarter" idx="3"/>
          </p:nvPr>
        </p:nvSpPr>
        <p:spPr>
          <a:xfrm>
            <a:off x="9444619" y="5941266"/>
            <a:ext cx="7225306" cy="313841"/>
          </a:xfrm>
          <a:prstGeom prst="rect">
            <a:avLst/>
          </a:prstGeom>
        </p:spPr>
        <p:txBody>
          <a:bodyPr vert="horz" lIns="91440" tIns="45720" rIns="91440" bIns="45720" rtlCol="0" anchor="b"/>
          <a:lstStyle>
            <a:lvl1pPr algn="r">
              <a:defRPr sz="82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9444619" y="0"/>
            <a:ext cx="7225306" cy="31384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2024-04-15</a:t>
            </a:fld>
            <a:endParaRPr lang="zh-CN" altLang="en-US"/>
          </a:p>
        </p:txBody>
      </p:sp>
      <p:sp>
        <p:nvSpPr>
          <p:cNvPr id="4" name="幻灯片图像占位符 3"/>
          <p:cNvSpPr>
            <a:spLocks noGrp="1" noRot="1" noChangeAspect="1"/>
          </p:cNvSpPr>
          <p:nvPr>
            <p:ph type="sldImg" idx="2"/>
          </p:nvPr>
        </p:nvSpPr>
        <p:spPr>
          <a:xfrm>
            <a:off x="6460359" y="781888"/>
            <a:ext cx="3753064" cy="2111099"/>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667378" y="3010270"/>
            <a:ext cx="13339026" cy="246294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5941266"/>
            <a:ext cx="7225306" cy="31384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9444619" y="5941266"/>
            <a:ext cx="7225306" cy="31384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a:ln>
            <a:miter/>
          </a:ln>
        </p:spPr>
      </p:sp>
      <p:sp>
        <p:nvSpPr>
          <p:cNvPr id="26626" name="备注占位符 2"/>
          <p:cNvSpPr>
            <a:spLocks noGrp="1"/>
          </p:cNvSpPr>
          <p:nvPr>
            <p:ph type="body"/>
          </p:nvPr>
        </p:nvSpPr>
        <p:spPr/>
        <p:txBody>
          <a:bodyPr wrap="square" lIns="91440" tIns="45720" rIns="91440" bIns="45720" anchor="t"/>
          <a:lstStyle/>
          <a:p>
            <a:pPr lvl="0">
              <a:spcBef>
                <a:spcPct val="0"/>
              </a:spcBef>
            </a:pPr>
            <a:r>
              <a:rPr lang="zh-CN" altLang="en-US" dirty="0"/>
              <a:t>根据采样定理，连续带限函数可以完全从它的样本集恢复。</a:t>
            </a:r>
          </a:p>
        </p:txBody>
      </p:sp>
      <p:sp>
        <p:nvSpPr>
          <p:cNvPr id="26627" name="灯片编号占位符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lstStyle/>
          <a:p>
            <a:pPr lvl="0" indent="0" algn="r"/>
            <a:fld id="{9A0DB2DC-4C9A-4742-B13C-FB6460FD3503}" type="slidenum">
              <a:rPr lang="zh-CN" altLang="en-US" sz="1200" dirty="0"/>
              <a:t>15</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a:xfrm>
            <a:off x="6845300" y="782638"/>
            <a:ext cx="2984500" cy="2109787"/>
          </a:xfrm>
        </p:spPr>
      </p:sp>
      <p:sp>
        <p:nvSpPr>
          <p:cNvPr id="7065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p:sp>
      <p:sp>
        <p:nvSpPr>
          <p:cNvPr id="727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a:xfrm>
            <a:off x="6845300" y="782638"/>
            <a:ext cx="2984500" cy="2109787"/>
          </a:xfrm>
        </p:spPr>
      </p:sp>
      <p:sp>
        <p:nvSpPr>
          <p:cNvPr id="7475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p:cNvSpPr>
          <p:nvPr>
            <p:ph type="sldImg"/>
          </p:nvPr>
        </p:nvSpPr>
        <p:spPr>
          <a:xfrm>
            <a:off x="6845300" y="782638"/>
            <a:ext cx="2984500" cy="2109787"/>
          </a:xfrm>
        </p:spPr>
      </p:sp>
      <p:sp>
        <p:nvSpPr>
          <p:cNvPr id="7680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p:sp>
      <p:sp>
        <p:nvSpPr>
          <p:cNvPr id="7885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p:cNvSpPr>
          <p:nvPr>
            <p:ph type="sldImg"/>
          </p:nvPr>
        </p:nvSpPr>
        <p:spPr>
          <a:xfrm>
            <a:off x="6845300" y="782638"/>
            <a:ext cx="2984500" cy="2109787"/>
          </a:xfrm>
        </p:spPr>
      </p:sp>
      <p:sp>
        <p:nvSpPr>
          <p:cNvPr id="8089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xfrm>
            <a:off x="6845300" y="782638"/>
            <a:ext cx="2984500" cy="2109787"/>
          </a:xfrm>
        </p:spPr>
      </p:sp>
      <p:sp>
        <p:nvSpPr>
          <p:cNvPr id="82946"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564108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xfrm>
            <a:off x="6845300" y="782638"/>
            <a:ext cx="2984500" cy="2109787"/>
          </a:xfrm>
        </p:spPr>
      </p:sp>
      <p:sp>
        <p:nvSpPr>
          <p:cNvPr id="8294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xfrm>
            <a:off x="6845300" y="782638"/>
            <a:ext cx="2984500" cy="2109787"/>
          </a:xfrm>
        </p:spPr>
      </p:sp>
      <p:sp>
        <p:nvSpPr>
          <p:cNvPr id="82946"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3832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a:xfrm>
            <a:off x="6845300" y="782638"/>
            <a:ext cx="2984500" cy="2109787"/>
          </a:xfrm>
        </p:spPr>
      </p:sp>
      <p:sp>
        <p:nvSpPr>
          <p:cNvPr id="37890" name="文本占位符 2"/>
          <p:cNvSpPr>
            <a:spLocks noGrp="1"/>
          </p:cNvSpPr>
          <p:nvPr>
            <p:ph type="body"/>
          </p:nvPr>
        </p:nvSpPr>
        <p:spPr/>
        <p:txBody>
          <a:bodyPr lIns="91440" tIns="45720" rIns="91440" bIns="45720" anchor="t"/>
          <a:lstStyle/>
          <a:p>
            <a:pPr lvl="0"/>
            <a:endParaRPr lang="zh-CN" altLang="en-US">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xfrm>
            <a:off x="6845300" y="782638"/>
            <a:ext cx="2984500" cy="2109787"/>
          </a:xfrm>
        </p:spPr>
      </p:sp>
      <p:sp>
        <p:nvSpPr>
          <p:cNvPr id="82946"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4235805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a:xfrm>
            <a:off x="6845300" y="782638"/>
            <a:ext cx="2984500" cy="2109787"/>
          </a:xfrm>
        </p:spPr>
      </p:sp>
      <p:sp>
        <p:nvSpPr>
          <p:cNvPr id="82946"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283352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p:cNvSpPr>
          <p:nvPr>
            <p:ph type="sldImg"/>
          </p:nvPr>
        </p:nvSpPr>
        <p:spPr/>
      </p:sp>
      <p:sp>
        <p:nvSpPr>
          <p:cNvPr id="8499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p:cNvSpPr>
          <p:nvPr>
            <p:ph type="sldImg"/>
          </p:nvPr>
        </p:nvSpPr>
        <p:spPr>
          <a:xfrm>
            <a:off x="6845300" y="782638"/>
            <a:ext cx="2984500" cy="2109787"/>
          </a:xfrm>
        </p:spPr>
      </p:sp>
      <p:sp>
        <p:nvSpPr>
          <p:cNvPr id="8704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p:cNvSpPr>
          <p:nvPr>
            <p:ph type="sldImg"/>
          </p:nvPr>
        </p:nvSpPr>
        <p:spPr/>
      </p:sp>
      <p:sp>
        <p:nvSpPr>
          <p:cNvPr id="8909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a:xfrm>
            <a:off x="6845300" y="782638"/>
            <a:ext cx="2984500" cy="2109787"/>
          </a:xfrm>
        </p:spPr>
      </p:sp>
      <p:sp>
        <p:nvSpPr>
          <p:cNvPr id="4096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5300" y="782638"/>
            <a:ext cx="2984500" cy="21097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86977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a:xfrm>
            <a:off x="6845300" y="782638"/>
            <a:ext cx="2984500" cy="2109787"/>
          </a:xfrm>
        </p:spPr>
      </p:sp>
      <p:sp>
        <p:nvSpPr>
          <p:cNvPr id="5939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a:xfrm>
            <a:off x="6845300" y="782638"/>
            <a:ext cx="2984500" cy="2109787"/>
          </a:xfrm>
        </p:spPr>
      </p:sp>
      <p:sp>
        <p:nvSpPr>
          <p:cNvPr id="6246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a:xfrm>
            <a:off x="6845300" y="782638"/>
            <a:ext cx="2984500" cy="2109787"/>
          </a:xfrm>
        </p:spPr>
      </p:sp>
      <p:sp>
        <p:nvSpPr>
          <p:cNvPr id="64514"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a:xfrm>
            <a:off x="6845300" y="782638"/>
            <a:ext cx="2984500" cy="2109787"/>
          </a:xfrm>
        </p:spPr>
      </p:sp>
      <p:sp>
        <p:nvSpPr>
          <p:cNvPr id="64514"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169700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a:xfrm>
            <a:off x="6845300" y="782638"/>
            <a:ext cx="2984500" cy="2109787"/>
          </a:xfrm>
        </p:spPr>
      </p:sp>
      <p:sp>
        <p:nvSpPr>
          <p:cNvPr id="6656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36675" y="1237717"/>
            <a:ext cx="8020050" cy="2632992"/>
          </a:xfrm>
        </p:spPr>
        <p:txBody>
          <a:bodyPr anchor="b"/>
          <a:lstStyle>
            <a:lvl1pPr algn="ctr">
              <a:defRPr sz="496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36675" y="3972247"/>
            <a:ext cx="8020050" cy="1825938"/>
          </a:xfrm>
        </p:spPr>
        <p:txBody>
          <a:bodyPr/>
          <a:lstStyle>
            <a:lvl1pPr marL="0" indent="0" algn="ctr">
              <a:buNone/>
              <a:defRPr sz="1985"/>
            </a:lvl1pPr>
            <a:lvl2pPr marL="377825" indent="0" algn="ctr">
              <a:buNone/>
              <a:defRPr sz="1655"/>
            </a:lvl2pPr>
            <a:lvl3pPr marL="756285" indent="0" algn="ctr">
              <a:buNone/>
              <a:defRPr sz="1490"/>
            </a:lvl3pPr>
            <a:lvl4pPr marL="1134110" indent="0" algn="ctr">
              <a:buNone/>
              <a:defRPr sz="1325"/>
            </a:lvl4pPr>
            <a:lvl5pPr marL="1512570" indent="0" algn="ctr">
              <a:buNone/>
              <a:defRPr sz="1325"/>
            </a:lvl5pPr>
            <a:lvl6pPr marL="1890395" indent="0" algn="ctr">
              <a:buNone/>
              <a:defRPr sz="1325"/>
            </a:lvl6pPr>
            <a:lvl7pPr marL="2268855" indent="0" algn="ctr">
              <a:buNone/>
              <a:defRPr sz="1325"/>
            </a:lvl7pPr>
            <a:lvl8pPr marL="2646680" indent="0" algn="ctr">
              <a:buNone/>
              <a:defRPr sz="1325"/>
            </a:lvl8pPr>
            <a:lvl9pPr marL="3025140" indent="0" algn="ctr">
              <a:buNone/>
              <a:defRPr sz="1325"/>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9A0DB2DC-4C9A-4742-B13C-FB6460FD3503}" type="slidenum">
              <a:rPr lang="en-US" altLang="zh-CN"/>
              <a:t>‹#›</a:t>
            </a:fld>
            <a:endParaRPr lang="zh-C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52715" y="302865"/>
            <a:ext cx="2406015" cy="645293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4670" y="302865"/>
            <a:ext cx="7078565" cy="645293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4/15/2024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4/15/2024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8BD707-D9CF-40AE-B4C6-C98DA3205C09}" type="datetimeFigureOut">
              <a:rPr lang="en-US"/>
              <a:t>4/15/2024</a:t>
            </a:fld>
            <a:endParaRPr lang="en-US"/>
          </a:p>
        </p:txBody>
      </p:sp>
      <p:sp>
        <p:nvSpPr>
          <p:cNvPr id="5" name="页脚占位符 4"/>
          <p:cNvSpPr>
            <a:spLocks noGrp="1"/>
          </p:cNvSpPr>
          <p:nvPr>
            <p:ph type="ftr" sz="quarter" idx="11"/>
          </p:nvPr>
        </p:nvSpPr>
        <p:spPr/>
        <p:txBody>
          <a:bodyPr/>
          <a:lstStyle/>
          <a:p>
            <a:endParaRPr/>
          </a:p>
        </p:txBody>
      </p:sp>
      <p:sp>
        <p:nvSpPr>
          <p:cNvPr id="6" name="灯片编号占位符 5"/>
          <p:cNvSpPr>
            <a:spLocks noGrp="1"/>
          </p:cNvSpPr>
          <p:nvPr>
            <p:ph type="sldNum" sz="quarter" idx="12"/>
          </p:nvPr>
        </p:nvSpPr>
        <p:spPr/>
        <p:txBody>
          <a:bodyPr/>
          <a:lstStyle/>
          <a:p>
            <a:fld id="{B6F15528-21DE-4FAA-801E-634DDDAF4B2B}" type="slidenum">
              <a:rPr/>
              <a:t>‹#›</a:t>
            </a:fld>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9602" y="1885461"/>
            <a:ext cx="9223058" cy="3145935"/>
          </a:xfrm>
        </p:spPr>
        <p:txBody>
          <a:bodyPr anchor="b"/>
          <a:lstStyle>
            <a:lvl1pPr>
              <a:defRPr sz="496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9602" y="5061158"/>
            <a:ext cx="9223058" cy="1654373"/>
          </a:xfrm>
        </p:spPr>
        <p:txBody>
          <a:bodyPr/>
          <a:lstStyle>
            <a:lvl1pPr marL="0" indent="0">
              <a:buNone/>
              <a:defRPr sz="1985">
                <a:solidFill>
                  <a:schemeClr val="tx1">
                    <a:tint val="75000"/>
                  </a:schemeClr>
                </a:solidFill>
              </a:defRPr>
            </a:lvl1pPr>
            <a:lvl2pPr marL="377825" indent="0">
              <a:buNone/>
              <a:defRPr sz="1655">
                <a:solidFill>
                  <a:schemeClr val="tx1">
                    <a:tint val="75000"/>
                  </a:schemeClr>
                </a:solidFill>
              </a:defRPr>
            </a:lvl2pPr>
            <a:lvl3pPr marL="756285" indent="0">
              <a:buNone/>
              <a:defRPr sz="1490">
                <a:solidFill>
                  <a:schemeClr val="tx1">
                    <a:tint val="75000"/>
                  </a:schemeClr>
                </a:solidFill>
              </a:defRPr>
            </a:lvl3pPr>
            <a:lvl4pPr marL="1134110" indent="0">
              <a:buNone/>
              <a:defRPr sz="1325">
                <a:solidFill>
                  <a:schemeClr val="tx1">
                    <a:tint val="75000"/>
                  </a:schemeClr>
                </a:solidFill>
              </a:defRPr>
            </a:lvl4pPr>
            <a:lvl5pPr marL="1512570" indent="0">
              <a:buNone/>
              <a:defRPr sz="1325">
                <a:solidFill>
                  <a:schemeClr val="tx1">
                    <a:tint val="75000"/>
                  </a:schemeClr>
                </a:solidFill>
              </a:defRPr>
            </a:lvl5pPr>
            <a:lvl6pPr marL="1890395" indent="0">
              <a:buNone/>
              <a:defRPr sz="1325">
                <a:solidFill>
                  <a:schemeClr val="tx1">
                    <a:tint val="75000"/>
                  </a:schemeClr>
                </a:solidFill>
              </a:defRPr>
            </a:lvl6pPr>
            <a:lvl7pPr marL="2268855" indent="0">
              <a:buNone/>
              <a:defRPr sz="1325">
                <a:solidFill>
                  <a:schemeClr val="tx1">
                    <a:tint val="75000"/>
                  </a:schemeClr>
                </a:solidFill>
              </a:defRPr>
            </a:lvl7pPr>
            <a:lvl8pPr marL="2646680" indent="0">
              <a:buNone/>
              <a:defRPr sz="1325">
                <a:solidFill>
                  <a:schemeClr val="tx1">
                    <a:tint val="75000"/>
                  </a:schemeClr>
                </a:solidFill>
              </a:defRPr>
            </a:lvl8pPr>
            <a:lvl9pPr marL="3025140" indent="0">
              <a:buNone/>
              <a:defRPr sz="1325">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4670"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42941"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6564" y="402652"/>
            <a:ext cx="9223058" cy="146180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40900" y="1961222"/>
            <a:ext cx="4274531"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4" name="内容占位符 3"/>
          <p:cNvSpPr>
            <a:spLocks noGrp="1"/>
          </p:cNvSpPr>
          <p:nvPr>
            <p:ph sz="half" idx="2"/>
          </p:nvPr>
        </p:nvSpPr>
        <p:spPr>
          <a:xfrm>
            <a:off x="1040900" y="2939321"/>
            <a:ext cx="4274531"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487857" y="1961222"/>
            <a:ext cx="4295582"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6" name="内容占位符 5"/>
          <p:cNvSpPr>
            <a:spLocks noGrp="1"/>
          </p:cNvSpPr>
          <p:nvPr>
            <p:ph sz="quarter" idx="4"/>
          </p:nvPr>
        </p:nvSpPr>
        <p:spPr>
          <a:xfrm>
            <a:off x="5487857" y="2939321"/>
            <a:ext cx="4295582"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448900" cy="1764665"/>
          </a:xfrm>
        </p:spPr>
        <p:txBody>
          <a:bodyPr anchor="b"/>
          <a:lstStyle>
            <a:lvl1pPr>
              <a:defRPr sz="2645"/>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46088" y="1088910"/>
            <a:ext cx="5413534" cy="5374525"/>
          </a:xfrm>
        </p:spPr>
        <p:txBody>
          <a:bodyPr/>
          <a:lstStyle>
            <a:lvl1pPr>
              <a:defRPr sz="2645"/>
            </a:lvl1pPr>
            <a:lvl2pPr>
              <a:defRPr sz="2315"/>
            </a:lvl2pPr>
            <a:lvl3pPr>
              <a:defRPr sz="1985"/>
            </a:lvl3pPr>
            <a:lvl4pPr>
              <a:defRPr sz="1655"/>
            </a:lvl4pPr>
            <a:lvl5pPr>
              <a:defRPr sz="1655"/>
            </a:lvl5pPr>
            <a:lvl6pPr>
              <a:defRPr sz="1655"/>
            </a:lvl6pPr>
            <a:lvl7pPr>
              <a:defRPr sz="1655"/>
            </a:lvl7pPr>
            <a:lvl8pPr>
              <a:defRPr sz="1655"/>
            </a:lvl8pPr>
            <a:lvl9pPr>
              <a:defRPr sz="165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36564" y="2268855"/>
            <a:ext cx="3448900" cy="4203335"/>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2570" indent="0">
              <a:buNone/>
              <a:defRPr sz="825"/>
            </a:lvl5pPr>
            <a:lvl6pPr marL="1890395" indent="0">
              <a:buNone/>
              <a:defRPr sz="825"/>
            </a:lvl6pPr>
            <a:lvl7pPr marL="2268855" indent="0">
              <a:buNone/>
              <a:defRPr sz="825"/>
            </a:lvl7pPr>
            <a:lvl8pPr marL="2646680" indent="0">
              <a:buNone/>
              <a:defRPr sz="825"/>
            </a:lvl8pPr>
            <a:lvl9pPr marL="3025140"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653358" cy="1764665"/>
          </a:xfrm>
        </p:spPr>
        <p:txBody>
          <a:bodyPr anchor="b"/>
          <a:lstStyle>
            <a:lvl1pPr>
              <a:defRPr sz="2645"/>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546088" y="504191"/>
            <a:ext cx="5413534" cy="5959246"/>
          </a:xfrm>
        </p:spPr>
        <p:txBody>
          <a:bodyPr/>
          <a:lstStyle>
            <a:lvl1pPr marL="0" indent="0">
              <a:buNone/>
              <a:defRPr sz="2645"/>
            </a:lvl1pPr>
            <a:lvl2pPr marL="377825" indent="0">
              <a:buNone/>
              <a:defRPr sz="2315"/>
            </a:lvl2pPr>
            <a:lvl3pPr marL="756285" indent="0">
              <a:buNone/>
              <a:defRPr sz="1985"/>
            </a:lvl3pPr>
            <a:lvl4pPr marL="1134110" indent="0">
              <a:buNone/>
              <a:defRPr sz="1655"/>
            </a:lvl4pPr>
            <a:lvl5pPr marL="1512570" indent="0">
              <a:buNone/>
              <a:defRPr sz="1655"/>
            </a:lvl5pPr>
            <a:lvl6pPr marL="1890395" indent="0">
              <a:buNone/>
              <a:defRPr sz="1655"/>
            </a:lvl6pPr>
            <a:lvl7pPr marL="2268855" indent="0">
              <a:buNone/>
              <a:defRPr sz="1655"/>
            </a:lvl7pPr>
            <a:lvl8pPr marL="2646680" indent="0">
              <a:buNone/>
              <a:defRPr sz="1655"/>
            </a:lvl8pPr>
            <a:lvl9pPr marL="3025140" indent="0">
              <a:buNone/>
              <a:defRPr sz="1655"/>
            </a:lvl9pPr>
          </a:lstStyle>
          <a:p>
            <a:endParaRPr lang="zh-CN" altLang="en-US"/>
          </a:p>
        </p:txBody>
      </p:sp>
      <p:sp>
        <p:nvSpPr>
          <p:cNvPr id="4" name="文本占位符 3"/>
          <p:cNvSpPr>
            <a:spLocks noGrp="1"/>
          </p:cNvSpPr>
          <p:nvPr>
            <p:ph type="body" sz="half" idx="2"/>
          </p:nvPr>
        </p:nvSpPr>
        <p:spPr>
          <a:xfrm>
            <a:off x="736564" y="2268855"/>
            <a:ext cx="3653358" cy="4203335"/>
          </a:xfrm>
        </p:spPr>
        <p:txBody>
          <a:bodyPr/>
          <a:lstStyle>
            <a:lvl1pPr marL="0" indent="0">
              <a:buNone/>
              <a:defRPr sz="1655"/>
            </a:lvl1pPr>
            <a:lvl2pPr marL="377825" indent="0">
              <a:buNone/>
              <a:defRPr sz="1490"/>
            </a:lvl2pPr>
            <a:lvl3pPr marL="756285" indent="0">
              <a:buNone/>
              <a:defRPr sz="1325"/>
            </a:lvl3pPr>
            <a:lvl4pPr marL="1134110" indent="0">
              <a:buNone/>
              <a:defRPr sz="1160"/>
            </a:lvl4pPr>
            <a:lvl5pPr marL="1512570" indent="0">
              <a:buNone/>
              <a:defRPr sz="1160"/>
            </a:lvl5pPr>
            <a:lvl6pPr marL="1890395" indent="0">
              <a:buNone/>
              <a:defRPr sz="1160"/>
            </a:lvl6pPr>
            <a:lvl7pPr marL="2268855" indent="0">
              <a:buNone/>
              <a:defRPr sz="1160"/>
            </a:lvl7pPr>
            <a:lvl8pPr marL="2646680" indent="0">
              <a:buNone/>
              <a:defRPr sz="1160"/>
            </a:lvl8pPr>
            <a:lvl9pPr marL="3025140" indent="0">
              <a:buNone/>
              <a:defRPr sz="116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34670" y="302865"/>
            <a:ext cx="9624060" cy="1260475"/>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534670" y="1764665"/>
            <a:ext cx="9624060" cy="4991131"/>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534670" y="6887095"/>
            <a:ext cx="2495127" cy="525198"/>
          </a:xfrm>
          <a:prstGeom prst="rect">
            <a:avLst/>
          </a:prstGeom>
          <a:noFill/>
          <a:ln w="9525">
            <a:noFill/>
          </a:ln>
        </p:spPr>
        <p:txBody>
          <a:bodyPr/>
          <a:lstStyle>
            <a:lvl1pPr>
              <a:defRPr sz="1545"/>
            </a:lvl1pPr>
          </a:lstStyle>
          <a:p>
            <a:pPr lvl="0" eaLnBrk="1" hangingPunct="1"/>
            <a:endParaRPr lang="zh-CN" altLang="en-US" dirty="0"/>
          </a:p>
        </p:txBody>
      </p:sp>
      <p:sp>
        <p:nvSpPr>
          <p:cNvPr id="1029" name="Rectangle 5"/>
          <p:cNvSpPr>
            <a:spLocks noGrp="1"/>
          </p:cNvSpPr>
          <p:nvPr>
            <p:ph type="ftr" sz="quarter" idx="3"/>
          </p:nvPr>
        </p:nvSpPr>
        <p:spPr>
          <a:xfrm>
            <a:off x="3653578" y="6887095"/>
            <a:ext cx="3386243" cy="525198"/>
          </a:xfrm>
          <a:prstGeom prst="rect">
            <a:avLst/>
          </a:prstGeom>
          <a:noFill/>
          <a:ln w="9525">
            <a:noFill/>
          </a:ln>
        </p:spPr>
        <p:txBody>
          <a:bodyPr/>
          <a:lstStyle>
            <a:lvl1pPr algn="ctr">
              <a:defRPr sz="1545"/>
            </a:lvl1pPr>
          </a:lstStyle>
          <a:p>
            <a:endParaRPr/>
          </a:p>
        </p:txBody>
      </p:sp>
      <p:sp>
        <p:nvSpPr>
          <p:cNvPr id="1030" name="Rectangle 6"/>
          <p:cNvSpPr>
            <a:spLocks noGrp="1"/>
          </p:cNvSpPr>
          <p:nvPr>
            <p:ph type="sldNum" sz="quarter" idx="4"/>
          </p:nvPr>
        </p:nvSpPr>
        <p:spPr>
          <a:xfrm>
            <a:off x="7663603" y="6887095"/>
            <a:ext cx="2495127" cy="525198"/>
          </a:xfrm>
          <a:prstGeom prst="rect">
            <a:avLst/>
          </a:prstGeom>
          <a:noFill/>
          <a:ln w="9525">
            <a:noFill/>
          </a:ln>
        </p:spPr>
        <p:txBody>
          <a:bodyPr/>
          <a:lstStyle>
            <a:lvl1pPr algn="r">
              <a:defRPr sz="1545"/>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p:titleStyle>
    <p:bodyStyle>
      <a:lvl1pPr marL="377825" lvl="0" indent="-377190" algn="l" defTabSz="1008380" eaLnBrk="1" fontAlgn="base" latinLnBrk="0" hangingPunct="1">
        <a:lnSpc>
          <a:spcPct val="100000"/>
        </a:lnSpc>
        <a:spcBef>
          <a:spcPct val="22000"/>
        </a:spcBef>
        <a:spcAft>
          <a:spcPct val="0"/>
        </a:spcAft>
        <a:buChar char="•"/>
        <a:defRPr sz="3530" b="0" i="0" u="none" kern="1200" baseline="0">
          <a:solidFill>
            <a:schemeClr val="tx1"/>
          </a:solidFill>
          <a:latin typeface="+mn-lt"/>
          <a:ea typeface="+mn-ea"/>
          <a:cs typeface="+mn-cs"/>
        </a:defRPr>
      </a:lvl1pPr>
      <a:lvl2pPr marL="819150" lvl="1" indent="-314325" algn="l" defTabSz="1008380" eaLnBrk="0" fontAlgn="base" latinLnBrk="0" hangingPunct="0">
        <a:lnSpc>
          <a:spcPct val="100000"/>
        </a:lnSpc>
        <a:spcBef>
          <a:spcPct val="22000"/>
        </a:spcBef>
        <a:spcAft>
          <a:spcPct val="0"/>
        </a:spcAft>
        <a:buChar char="–"/>
        <a:defRPr sz="3090" b="0" i="0" u="none" kern="1200" baseline="0">
          <a:solidFill>
            <a:schemeClr val="tx1"/>
          </a:solidFill>
          <a:latin typeface="+mn-lt"/>
          <a:ea typeface="+mn-ea"/>
          <a:cs typeface="+mn-cs"/>
        </a:defRPr>
      </a:lvl2pPr>
      <a:lvl3pPr marL="1260475" lvl="2" indent="-251460" algn="l" defTabSz="1008380" eaLnBrk="0" fontAlgn="base" latinLnBrk="0" hangingPunct="0">
        <a:lnSpc>
          <a:spcPct val="100000"/>
        </a:lnSpc>
        <a:spcBef>
          <a:spcPct val="22000"/>
        </a:spcBef>
        <a:spcAft>
          <a:spcPct val="0"/>
        </a:spcAft>
        <a:buChar char="•"/>
        <a:defRPr sz="2645" b="0" i="0" u="none" kern="1200" baseline="0">
          <a:solidFill>
            <a:schemeClr val="tx1"/>
          </a:solidFill>
          <a:latin typeface="+mn-lt"/>
          <a:ea typeface="+mn-ea"/>
          <a:cs typeface="+mn-cs"/>
        </a:defRPr>
      </a:lvl3pPr>
      <a:lvl4pPr marL="1764665" lvl="3"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4pPr>
      <a:lvl5pPr marL="2268855" lvl="4"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5pPr>
      <a:lvl6pPr marL="2773045" lvl="5"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6pPr>
      <a:lvl7pPr marL="3277235" lvl="6"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7pPr>
      <a:lvl8pPr marL="3781425" lvl="7"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8pPr>
      <a:lvl9pPr marL="4285615" lvl="8"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9pPr>
    </p:bodyStyle>
    <p:otherStyle>
      <a:lvl1pPr marL="0" lvl="0"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1pPr>
      <a:lvl2pPr marL="504190" lvl="1"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2pPr>
      <a:lvl3pPr marL="1008380" lvl="2"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3pPr>
      <a:lvl4pPr marL="1512570" lvl="3"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4pPr>
      <a:lvl5pPr marL="2016760" lvl="4"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5pPr>
      <a:lvl6pPr marL="2520950" lvl="5"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6pPr>
      <a:lvl7pPr marL="3025140" lvl="6"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7pPr>
      <a:lvl8pPr marL="3529330" lvl="7"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8pPr>
      <a:lvl9pPr marL="4033520" lvl="8"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8.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wmf"/></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60.wmf"/></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image" Target="../media/image161.png"/><Relationship Id="rId7" Type="http://schemas.openxmlformats.org/officeDocument/2006/relationships/image" Target="../media/image144.wmf"/><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110.bin"/><Relationship Id="rId11" Type="http://schemas.openxmlformats.org/officeDocument/2006/relationships/image" Target="../media/image1.png"/><Relationship Id="rId5" Type="http://schemas.openxmlformats.org/officeDocument/2006/relationships/image" Target="../media/image143.wmf"/><Relationship Id="rId10" Type="http://schemas.openxmlformats.org/officeDocument/2006/relationships/image" Target="../media/image26.png"/><Relationship Id="rId4" Type="http://schemas.openxmlformats.org/officeDocument/2006/relationships/oleObject" Target="../embeddings/oleObject109.bin"/><Relationship Id="rId9" Type="http://schemas.openxmlformats.org/officeDocument/2006/relationships/image" Target="../media/image145.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62.wmf"/></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65.wmf"/></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70.jpeg"/></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image" Target="../media/image1.png"/><Relationship Id="rId5" Type="http://schemas.openxmlformats.org/officeDocument/2006/relationships/oleObject" Target="../embeddings/oleObject11.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3.bin"/></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GIF"/></Relationships>
</file>

<file path=ppt/slides/_rels/slide111.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74.wmf"/><Relationship Id="rId5" Type="http://schemas.openxmlformats.org/officeDocument/2006/relationships/oleObject" Target="../embeddings/oleObject115.bin"/><Relationship Id="rId10" Type="http://schemas.openxmlformats.org/officeDocument/2006/relationships/image" Target="../media/image2.png"/><Relationship Id="rId4" Type="http://schemas.openxmlformats.org/officeDocument/2006/relationships/image" Target="../media/image173.wmf"/><Relationship Id="rId9"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76.wmf"/></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80.wmf"/></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png"/><Relationship Id="rId7" Type="http://schemas.openxmlformats.org/officeDocument/2006/relationships/oleObject" Target="../embeddings/oleObject120.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184.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86.wmf"/><Relationship Id="rId4" Type="http://schemas.openxmlformats.org/officeDocument/2006/relationships/image" Target="../media/image2.png"/><Relationship Id="rId9" Type="http://schemas.openxmlformats.org/officeDocument/2006/relationships/oleObject" Target="../embeddings/oleObject121.bin"/></Relationships>
</file>

<file path=ppt/slides/_rels/slide119.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1.png"/><Relationship Id="rId7" Type="http://schemas.openxmlformats.org/officeDocument/2006/relationships/oleObject" Target="../embeddings/oleObject124.bin"/><Relationship Id="rId12" Type="http://schemas.openxmlformats.org/officeDocument/2006/relationships/image" Target="../media/image190.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88.wmf"/><Relationship Id="rId11" Type="http://schemas.openxmlformats.org/officeDocument/2006/relationships/oleObject" Target="../embeddings/oleObject126.bin"/><Relationship Id="rId5" Type="http://schemas.openxmlformats.org/officeDocument/2006/relationships/oleObject" Target="../embeddings/oleObject123.bin"/><Relationship Id="rId10" Type="http://schemas.openxmlformats.org/officeDocument/2006/relationships/image" Target="../media/image189.wmf"/><Relationship Id="rId4" Type="http://schemas.openxmlformats.org/officeDocument/2006/relationships/image" Target="../media/image2.png"/><Relationship Id="rId9" Type="http://schemas.openxmlformats.org/officeDocument/2006/relationships/oleObject" Target="../embeddings/oleObject125.bin"/></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14.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3.png"/><Relationship Id="rId5" Type="http://schemas.openxmlformats.org/officeDocument/2006/relationships/oleObject" Target="../embeddings/oleObject15.bin"/><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1.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2.wmf"/></Relationships>
</file>

<file path=ppt/slides/_rels/slide123.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oleObject" Target="../embeddings/oleObject128.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1.png"/><Relationship Id="rId5" Type="http://schemas.openxmlformats.org/officeDocument/2006/relationships/oleObject" Target="../embeddings/oleObject129.bin"/><Relationship Id="rId4" Type="http://schemas.openxmlformats.org/officeDocument/2006/relationships/image" Target="../media/image83.wmf"/></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oleObject" Target="../embeddings/oleObject130.bin"/><Relationship Id="rId7" Type="http://schemas.openxmlformats.org/officeDocument/2006/relationships/image" Target="../media/image195.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32.bin"/><Relationship Id="rId5" Type="http://schemas.openxmlformats.org/officeDocument/2006/relationships/oleObject" Target="../embeddings/oleObject131.bin"/><Relationship Id="rId4" Type="http://schemas.openxmlformats.org/officeDocument/2006/relationships/image" Target="../media/image83.wmf"/><Relationship Id="rId9"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33.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1.png"/><Relationship Id="rId5" Type="http://schemas.openxmlformats.org/officeDocument/2006/relationships/oleObject" Target="../embeddings/oleObject134.bin"/><Relationship Id="rId4" Type="http://schemas.openxmlformats.org/officeDocument/2006/relationships/image" Target="../media/image83.wmf"/></Relationships>
</file>

<file path=ppt/slides/_rels/slide12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135.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1.png"/><Relationship Id="rId5" Type="http://schemas.openxmlformats.org/officeDocument/2006/relationships/oleObject" Target="../embeddings/oleObject136.bin"/><Relationship Id="rId4" Type="http://schemas.openxmlformats.org/officeDocument/2006/relationships/image" Target="../media/image83.wmf"/></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16.bin"/><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17.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18.bin"/><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xml"/><Relationship Id="rId7" Type="http://schemas.openxmlformats.org/officeDocument/2006/relationships/image" Target="../media/image36.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0.bin"/><Relationship Id="rId11" Type="http://schemas.openxmlformats.org/officeDocument/2006/relationships/image" Target="../media/image2.png"/><Relationship Id="rId5" Type="http://schemas.openxmlformats.org/officeDocument/2006/relationships/image" Target="../media/image35.wmf"/><Relationship Id="rId10" Type="http://schemas.openxmlformats.org/officeDocument/2006/relationships/image" Target="../media/image1.png"/><Relationship Id="rId4" Type="http://schemas.openxmlformats.org/officeDocument/2006/relationships/oleObject" Target="../embeddings/oleObject19.bin"/><Relationship Id="rId9" Type="http://schemas.openxmlformats.org/officeDocument/2006/relationships/image" Target="../media/image37.wmf"/></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2.png"/><Relationship Id="rId3" Type="http://schemas.openxmlformats.org/officeDocument/2006/relationships/notesSlide" Target="../notesSlides/notesSlide3.xml"/><Relationship Id="rId7" Type="http://schemas.openxmlformats.org/officeDocument/2006/relationships/image" Target="../media/image42.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4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wmf"/></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27.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7.wmf"/><Relationship Id="rId5" Type="http://schemas.openxmlformats.org/officeDocument/2006/relationships/oleObject" Target="../embeddings/oleObject28.bin"/><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9.wmf"/><Relationship Id="rId5" Type="http://schemas.openxmlformats.org/officeDocument/2006/relationships/oleObject" Target="../embeddings/oleObject30.bin"/><Relationship Id="rId10" Type="http://schemas.openxmlformats.org/officeDocument/2006/relationships/image" Target="../media/image2.png"/><Relationship Id="rId4" Type="http://schemas.openxmlformats.org/officeDocument/2006/relationships/image" Target="../media/image48.wmf"/><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2.bin"/><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5.wmf"/><Relationship Id="rId11" Type="http://schemas.openxmlformats.org/officeDocument/2006/relationships/image" Target="../media/image1.png"/><Relationship Id="rId5" Type="http://schemas.openxmlformats.org/officeDocument/2006/relationships/oleObject" Target="../embeddings/oleObject34.bin"/><Relationship Id="rId10" Type="http://schemas.openxmlformats.org/officeDocument/2006/relationships/image" Target="../media/image57.wmf"/><Relationship Id="rId4" Type="http://schemas.openxmlformats.org/officeDocument/2006/relationships/image" Target="../media/image45.wmf"/><Relationship Id="rId9" Type="http://schemas.openxmlformats.org/officeDocument/2006/relationships/oleObject" Target="../embeddings/oleObject36.bin"/></Relationships>
</file>

<file path=ppt/slides/_rels/slide33.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1.png"/><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9.w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0.bin"/><Relationship Id="rId1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2.wmf"/><Relationship Id="rId11" Type="http://schemas.openxmlformats.org/officeDocument/2006/relationships/image" Target="../media/image1.png"/><Relationship Id="rId5" Type="http://schemas.openxmlformats.org/officeDocument/2006/relationships/oleObject" Target="../embeddings/oleObject43.bin"/><Relationship Id="rId10" Type="http://schemas.openxmlformats.org/officeDocument/2006/relationships/image" Target="../media/image64.wmf"/><Relationship Id="rId4" Type="http://schemas.openxmlformats.org/officeDocument/2006/relationships/image" Target="../media/image58.wmf"/><Relationship Id="rId9"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6.wmf"/><Relationship Id="rId2" Type="http://schemas.openxmlformats.org/officeDocument/2006/relationships/slideLayout" Target="../slideLayouts/slideLayout7.xml"/><Relationship Id="rId16" Type="http://schemas.openxmlformats.org/officeDocument/2006/relationships/image" Target="../media/image2.png"/><Relationship Id="rId1" Type="http://schemas.openxmlformats.org/officeDocument/2006/relationships/vmlDrawing" Target="../drawings/vmlDrawing18.vml"/><Relationship Id="rId6" Type="http://schemas.openxmlformats.org/officeDocument/2006/relationships/image" Target="../media/image73.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image" Target="../media/image1.png"/><Relationship Id="rId10" Type="http://schemas.openxmlformats.org/officeDocument/2006/relationships/image" Target="../media/image75.wmf"/><Relationship Id="rId4" Type="http://schemas.openxmlformats.org/officeDocument/2006/relationships/image" Target="../media/image49.wmf"/><Relationship Id="rId9" Type="http://schemas.openxmlformats.org/officeDocument/2006/relationships/oleObject" Target="../embeddings/oleObject49.bin"/><Relationship Id="rId14" Type="http://schemas.openxmlformats.org/officeDocument/2006/relationships/image" Target="../media/image77.w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66.png"/><Relationship Id="rId7" Type="http://schemas.openxmlformats.org/officeDocument/2006/relationships/oleObject" Target="../embeddings/oleObject52.bin"/><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0.png"/><Relationship Id="rId11" Type="http://schemas.openxmlformats.org/officeDocument/2006/relationships/image" Target="../media/image1.png"/><Relationship Id="rId5" Type="http://schemas.openxmlformats.org/officeDocument/2006/relationships/image" Target="../media/image69.png"/><Relationship Id="rId10" Type="http://schemas.openxmlformats.org/officeDocument/2006/relationships/image" Target="../media/image79.wmf"/><Relationship Id="rId4" Type="http://schemas.openxmlformats.org/officeDocument/2006/relationships/image" Target="../media/image68.png"/><Relationship Id="rId9" Type="http://schemas.openxmlformats.org/officeDocument/2006/relationships/oleObject" Target="../embeddings/oleObject53.bin"/></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54.bin"/><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5.wmf"/><Relationship Id="rId5" Type="http://schemas.openxmlformats.org/officeDocument/2006/relationships/oleObject" Target="../embeddings/oleObject55.bin"/><Relationship Id="rId4" Type="http://schemas.openxmlformats.org/officeDocument/2006/relationships/image" Target="../media/image14.w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2.wmf"/><Relationship Id="rId5" Type="http://schemas.openxmlformats.org/officeDocument/2006/relationships/oleObject" Target="../embeddings/oleObject16.bin"/><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81.wmf"/><Relationship Id="rId5" Type="http://schemas.openxmlformats.org/officeDocument/2006/relationships/oleObject" Target="../embeddings/oleObject57.bin"/><Relationship Id="rId10" Type="http://schemas.openxmlformats.org/officeDocument/2006/relationships/image" Target="../media/image2.png"/><Relationship Id="rId4" Type="http://schemas.openxmlformats.org/officeDocument/2006/relationships/image" Target="../media/image80.wmf"/><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84.wmf"/><Relationship Id="rId11" Type="http://schemas.openxmlformats.org/officeDocument/2006/relationships/image" Target="../media/image1.png"/><Relationship Id="rId5" Type="http://schemas.openxmlformats.org/officeDocument/2006/relationships/oleObject" Target="../embeddings/oleObject60.bin"/><Relationship Id="rId10" Type="http://schemas.openxmlformats.org/officeDocument/2006/relationships/image" Target="../media/image85.wmf"/><Relationship Id="rId4" Type="http://schemas.openxmlformats.org/officeDocument/2006/relationships/image" Target="../media/image83.wmf"/><Relationship Id="rId9" Type="http://schemas.openxmlformats.org/officeDocument/2006/relationships/oleObject" Target="../embeddings/oleObject62.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6.wmf"/></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5.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png"/><Relationship Id="rId5" Type="http://schemas.openxmlformats.org/officeDocument/2006/relationships/image" Target="../media/image87.wmf"/><Relationship Id="rId4" Type="http://schemas.openxmlformats.org/officeDocument/2006/relationships/oleObject" Target="../embeddings/oleObject64.bin"/><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65.bin"/><Relationship Id="rId7" Type="http://schemas.openxmlformats.org/officeDocument/2006/relationships/image" Target="../media/image1.png"/><Relationship Id="rId12"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89.wmf"/><Relationship Id="rId11" Type="http://schemas.openxmlformats.org/officeDocument/2006/relationships/oleObject" Target="../embeddings/oleObject68.bin"/><Relationship Id="rId5" Type="http://schemas.openxmlformats.org/officeDocument/2006/relationships/oleObject" Target="../embeddings/oleObject66.bin"/><Relationship Id="rId10" Type="http://schemas.openxmlformats.org/officeDocument/2006/relationships/image" Target="../media/image90.wmf"/><Relationship Id="rId4" Type="http://schemas.openxmlformats.org/officeDocument/2006/relationships/image" Target="../media/image88.wmf"/><Relationship Id="rId9" Type="http://schemas.openxmlformats.org/officeDocument/2006/relationships/oleObject" Target="../embeddings/oleObject67.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6.xml"/><Relationship Id="rId7" Type="http://schemas.openxmlformats.org/officeDocument/2006/relationships/image" Target="../media/image93.wmf"/><Relationship Id="rId12"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70.bin"/><Relationship Id="rId11" Type="http://schemas.openxmlformats.org/officeDocument/2006/relationships/image" Target="../media/image2.png"/><Relationship Id="rId5" Type="http://schemas.openxmlformats.org/officeDocument/2006/relationships/image" Target="../media/image92.wmf"/><Relationship Id="rId10" Type="http://schemas.openxmlformats.org/officeDocument/2006/relationships/image" Target="../media/image1.png"/><Relationship Id="rId4" Type="http://schemas.openxmlformats.org/officeDocument/2006/relationships/oleObject" Target="../embeddings/oleObject69.bin"/><Relationship Id="rId9" Type="http://schemas.openxmlformats.org/officeDocument/2006/relationships/image" Target="../media/image94.wmf"/></Relationships>
</file>

<file path=ppt/slides/_rels/slide56.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7.xml"/><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95.wmf"/><Relationship Id="rId11" Type="http://schemas.openxmlformats.org/officeDocument/2006/relationships/image" Target="../media/image101.png"/><Relationship Id="rId5" Type="http://schemas.openxmlformats.org/officeDocument/2006/relationships/oleObject" Target="../embeddings/oleObject72.bin"/><Relationship Id="rId10" Type="http://schemas.openxmlformats.org/officeDocument/2006/relationships/image" Target="../media/image2.png"/><Relationship Id="rId4" Type="http://schemas.openxmlformats.org/officeDocument/2006/relationships/image" Target="../media/image100.png"/><Relationship Id="rId9" Type="http://schemas.openxmlformats.org/officeDocument/2006/relationships/image" Target="../media/image1.png"/></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8.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75.bin"/><Relationship Id="rId5" Type="http://schemas.openxmlformats.org/officeDocument/2006/relationships/image" Target="../media/image97.wmf"/><Relationship Id="rId4" Type="http://schemas.openxmlformats.org/officeDocument/2006/relationships/oleObject" Target="../embeddings/oleObject74.bin"/><Relationship Id="rId9"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png"/><Relationship Id="rId18" Type="http://schemas.openxmlformats.org/officeDocument/2006/relationships/image" Target="../media/image111.png"/><Relationship Id="rId3" Type="http://schemas.openxmlformats.org/officeDocument/2006/relationships/notesSlide" Target="../notesSlides/notesSlide9.xml"/><Relationship Id="rId7" Type="http://schemas.openxmlformats.org/officeDocument/2006/relationships/image" Target="../media/image96.wmf"/><Relationship Id="rId12" Type="http://schemas.openxmlformats.org/officeDocument/2006/relationships/image" Target="../media/image107.png"/><Relationship Id="rId17" Type="http://schemas.openxmlformats.org/officeDocument/2006/relationships/image" Target="../media/image110.png"/><Relationship Id="rId2" Type="http://schemas.openxmlformats.org/officeDocument/2006/relationships/slideLayout" Target="../slideLayouts/slideLayout7.xml"/><Relationship Id="rId16" Type="http://schemas.openxmlformats.org/officeDocument/2006/relationships/image" Target="../media/image109.png"/><Relationship Id="rId1" Type="http://schemas.openxmlformats.org/officeDocument/2006/relationships/vmlDrawing" Target="../drawings/vmlDrawing30.vml"/><Relationship Id="rId6" Type="http://schemas.openxmlformats.org/officeDocument/2006/relationships/oleObject" Target="../embeddings/oleObject77.bin"/><Relationship Id="rId11" Type="http://schemas.openxmlformats.org/officeDocument/2006/relationships/image" Target="../media/image101.wmf"/><Relationship Id="rId5" Type="http://schemas.openxmlformats.org/officeDocument/2006/relationships/image" Target="../media/image99.wmf"/><Relationship Id="rId15" Type="http://schemas.openxmlformats.org/officeDocument/2006/relationships/image" Target="../media/image108.png"/><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00.wmf"/><Relationship Id="rId1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image" Target="../media/image7.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image" Target="../media/image1.png"/><Relationship Id="rId3" Type="http://schemas.openxmlformats.org/officeDocument/2006/relationships/notesSlide" Target="../notesSlides/notesSlide11.xml"/><Relationship Id="rId7" Type="http://schemas.openxmlformats.org/officeDocument/2006/relationships/oleObject" Target="../embeddings/oleObject81.bin"/><Relationship Id="rId12"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03.wmf"/><Relationship Id="rId11" Type="http://schemas.openxmlformats.org/officeDocument/2006/relationships/oleObject" Target="../embeddings/oleObject83.bin"/><Relationship Id="rId5" Type="http://schemas.openxmlformats.org/officeDocument/2006/relationships/oleObject" Target="../embeddings/oleObject80.bin"/><Relationship Id="rId10" Type="http://schemas.openxmlformats.org/officeDocument/2006/relationships/image" Target="../media/image105.wmf"/><Relationship Id="rId4" Type="http://schemas.openxmlformats.org/officeDocument/2006/relationships/image" Target="../media/image112.png"/><Relationship Id="rId9" Type="http://schemas.openxmlformats.org/officeDocument/2006/relationships/oleObject" Target="../embeddings/oleObject82.bin"/><Relationship Id="rId1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13.xml"/><Relationship Id="rId7"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13.wmf"/><Relationship Id="rId11" Type="http://schemas.openxmlformats.org/officeDocument/2006/relationships/image" Target="../media/image2.png"/><Relationship Id="rId5" Type="http://schemas.openxmlformats.org/officeDocument/2006/relationships/oleObject" Target="../embeddings/oleObject84.bin"/><Relationship Id="rId10" Type="http://schemas.openxmlformats.org/officeDocument/2006/relationships/image" Target="../media/image1.png"/><Relationship Id="rId4" Type="http://schemas.openxmlformats.org/officeDocument/2006/relationships/image" Target="../media/image120.png"/><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4.xml"/><Relationship Id="rId7"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15.wmf"/><Relationship Id="rId5" Type="http://schemas.openxmlformats.org/officeDocument/2006/relationships/oleObject" Target="../embeddings/oleObject86.bin"/><Relationship Id="rId4" Type="http://schemas.openxmlformats.org/officeDocument/2006/relationships/image" Target="../media/image123.png"/><Relationship Id="rId9"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6.xml"/><Relationship Id="rId7" Type="http://schemas.openxmlformats.org/officeDocument/2006/relationships/image" Target="../media/image118.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88.bin"/><Relationship Id="rId5" Type="http://schemas.openxmlformats.org/officeDocument/2006/relationships/image" Target="../media/image117.wmf"/><Relationship Id="rId4" Type="http://schemas.openxmlformats.org/officeDocument/2006/relationships/oleObject" Target="../embeddings/oleObject87.bin"/><Relationship Id="rId9"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png"/><Relationship Id="rId3" Type="http://schemas.openxmlformats.org/officeDocument/2006/relationships/oleObject" Target="../embeddings/oleObject2.bin"/><Relationship Id="rId7" Type="http://schemas.openxmlformats.org/officeDocument/2006/relationships/image" Target="../media/image10.wmf"/><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2.wmf"/><Relationship Id="rId5" Type="http://schemas.openxmlformats.org/officeDocument/2006/relationships/image" Target="../media/image13.jpeg"/><Relationship Id="rId10" Type="http://schemas.openxmlformats.org/officeDocument/2006/relationships/oleObject" Target="../embeddings/oleObject5.bin"/><Relationship Id="rId4" Type="http://schemas.openxmlformats.org/officeDocument/2006/relationships/image" Target="../media/image9.wmf"/><Relationship Id="rId9"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23.xml"/><Relationship Id="rId7" Type="http://schemas.openxmlformats.org/officeDocument/2006/relationships/image" Target="../media/image128.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90.bin"/><Relationship Id="rId11" Type="http://schemas.openxmlformats.org/officeDocument/2006/relationships/image" Target="../media/image2.png"/><Relationship Id="rId5" Type="http://schemas.openxmlformats.org/officeDocument/2006/relationships/image" Target="../media/image127.wmf"/><Relationship Id="rId10" Type="http://schemas.openxmlformats.org/officeDocument/2006/relationships/image" Target="../media/image1.png"/><Relationship Id="rId4" Type="http://schemas.openxmlformats.org/officeDocument/2006/relationships/oleObject" Target="../embeddings/oleObject89.bin"/><Relationship Id="rId9" Type="http://schemas.openxmlformats.org/officeDocument/2006/relationships/image" Target="../media/image129.wmf"/></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wmf"/></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6.w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31.wmf"/><Relationship Id="rId5" Type="http://schemas.openxmlformats.org/officeDocument/2006/relationships/oleObject" Target="../embeddings/oleObject95.bin"/><Relationship Id="rId10" Type="http://schemas.openxmlformats.org/officeDocument/2006/relationships/image" Target="../media/image2.png"/><Relationship Id="rId4" Type="http://schemas.openxmlformats.org/officeDocument/2006/relationships/image" Target="../media/image130.wmf"/><Relationship Id="rId9"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9.wmf"/></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6.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7.bin"/><Relationship Id="rId4" Type="http://schemas.openxmlformats.org/officeDocument/2006/relationships/image" Target="../media/image14.w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8.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png"/><Relationship Id="rId5" Type="http://schemas.openxmlformats.org/officeDocument/2006/relationships/image" Target="../media/image66.png"/><Relationship Id="rId4" Type="http://schemas.openxmlformats.org/officeDocument/2006/relationships/image" Target="../media/image140.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9.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png"/><Relationship Id="rId5" Type="http://schemas.openxmlformats.org/officeDocument/2006/relationships/image" Target="../media/image69.png"/><Relationship Id="rId4" Type="http://schemas.openxmlformats.org/officeDocument/2006/relationships/image" Target="../media/image141.wmf"/></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42.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image" Target="../media/image146.png"/><Relationship Id="rId7" Type="http://schemas.openxmlformats.org/officeDocument/2006/relationships/image" Target="../media/image144.wmf"/><Relationship Id="rId12"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02.bin"/><Relationship Id="rId11" Type="http://schemas.openxmlformats.org/officeDocument/2006/relationships/image" Target="../media/image1.png"/><Relationship Id="rId5" Type="http://schemas.openxmlformats.org/officeDocument/2006/relationships/image" Target="../media/image143.wmf"/><Relationship Id="rId10" Type="http://schemas.openxmlformats.org/officeDocument/2006/relationships/image" Target="../media/image26.png"/><Relationship Id="rId4" Type="http://schemas.openxmlformats.org/officeDocument/2006/relationships/oleObject" Target="../embeddings/oleObject101.bin"/><Relationship Id="rId9" Type="http://schemas.openxmlformats.org/officeDocument/2006/relationships/image" Target="../media/image145.wmf"/></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2.png"/></Relationships>
</file>

<file path=ppt/slides/_rels/slide9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104.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41.wmf"/><Relationship Id="rId5" Type="http://schemas.openxmlformats.org/officeDocument/2006/relationships/oleObject" Target="../embeddings/oleObject105.bin"/><Relationship Id="rId4" Type="http://schemas.openxmlformats.org/officeDocument/2006/relationships/image" Target="../media/image153.wmf"/></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9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106.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57.wmf"/><Relationship Id="rId5" Type="http://schemas.openxmlformats.org/officeDocument/2006/relationships/oleObject" Target="../embeddings/oleObject107.bin"/><Relationship Id="rId4" Type="http://schemas.openxmlformats.org/officeDocument/2006/relationships/image" Target="../media/image156.wmf"/></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75995" y="650240"/>
            <a:ext cx="5384165" cy="609600"/>
          </a:xfrm>
          <a:prstGeom prst="rect">
            <a:avLst/>
          </a:prstGeom>
        </p:spPr>
        <p:txBody>
          <a:bodyPr vert="horz" wrap="square" lIns="0" tIns="0" rIns="0" bIns="0" rtlCol="0">
            <a:spAutoFit/>
          </a:bodyPr>
          <a:lstStyle/>
          <a:p>
            <a:pPr marL="12700">
              <a:lnSpc>
                <a:spcPct val="100000"/>
              </a:lnSpc>
            </a:pPr>
            <a:r>
              <a:rPr sz="4000" b="1" spc="-15" dirty="0">
                <a:latin typeface="Times New Roman" panose="02020603050405020304" charset="0"/>
                <a:cs typeface="新宋体" panose="02010609030101010101" charset="-122"/>
              </a:rPr>
              <a:t>研究生课程</a:t>
            </a:r>
          </a:p>
        </p:txBody>
      </p:sp>
      <p:sp>
        <p:nvSpPr>
          <p:cNvPr id="5" name="object 5"/>
          <p:cNvSpPr txBox="1"/>
          <p:nvPr/>
        </p:nvSpPr>
        <p:spPr>
          <a:xfrm>
            <a:off x="2263622" y="3195192"/>
            <a:ext cx="7340600" cy="1755140"/>
          </a:xfrm>
          <a:prstGeom prst="rect">
            <a:avLst/>
          </a:prstGeom>
        </p:spPr>
        <p:txBody>
          <a:bodyPr vert="horz" wrap="square" lIns="0" tIns="0" rIns="0" bIns="0" rtlCol="0">
            <a:spAutoFit/>
          </a:bodyPr>
          <a:lstStyle/>
          <a:p>
            <a:pPr marL="12700" marR="5080" indent="1955800">
              <a:lnSpc>
                <a:spcPts val="6910"/>
              </a:lnSpc>
            </a:pPr>
            <a:r>
              <a:rPr sz="4800" b="1" spc="-20" dirty="0">
                <a:latin typeface="Times New Roman" panose="02020603050405020304" charset="0"/>
                <a:cs typeface="新宋体" panose="02010609030101010101" charset="-122"/>
              </a:rPr>
              <a:t>数字图像处理 Digital Image Processing</a:t>
            </a:r>
          </a:p>
        </p:txBody>
      </p:sp>
      <p:grpSp>
        <p:nvGrpSpPr>
          <p:cNvPr id="6" name="组合 5"/>
          <p:cNvGrpSpPr/>
          <p:nvPr/>
        </p:nvGrpSpPr>
        <p:grpSpPr>
          <a:xfrm>
            <a:off x="-12065" y="-1205"/>
            <a:ext cx="4724400" cy="7560063"/>
            <a:chOff x="1220" y="556"/>
            <a:chExt cx="7440" cy="10806"/>
          </a:xfrm>
        </p:grpSpPr>
        <p:sp>
          <p:nvSpPr>
            <p:cNvPr id="3"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351233"/>
          <p:cNvSpPr txBox="1"/>
          <p:nvPr/>
        </p:nvSpPr>
        <p:spPr>
          <a:xfrm>
            <a:off x="966470" y="1505585"/>
            <a:ext cx="8728710" cy="603250"/>
          </a:xfrm>
          <a:prstGeom prst="rect">
            <a:avLst/>
          </a:prstGeom>
          <a:noFill/>
          <a:ln w="9525">
            <a:noFill/>
          </a:ln>
        </p:spPr>
        <p:txBody>
          <a:bodyPr wrap="square" anchor="t">
            <a:spAutoFit/>
          </a:bodyPr>
          <a:lstStyle/>
          <a:p>
            <a:pPr lvl="0" indent="0" eaLnBrk="0" hangingPunct="0">
              <a:lnSpc>
                <a:spcPct val="120000"/>
              </a:lnSpc>
            </a:pPr>
            <a:r>
              <a:rPr lang="zh-CN" altLang="en-US" sz="2800" dirty="0">
                <a:solidFill>
                  <a:schemeClr val="tx1"/>
                </a:solidFill>
                <a:latin typeface="Times New Roman" panose="02020603050405020304" charset="0"/>
                <a:ea typeface="黑体" panose="02010609060101010101" pitchFamily="2" charset="-122"/>
              </a:rPr>
              <a:t>二维离散傅里叶变换的定义</a:t>
            </a:r>
            <a:r>
              <a:rPr lang="en-US" altLang="zh-CN" sz="1600" dirty="0">
                <a:solidFill>
                  <a:schemeClr val="tx1"/>
                </a:solidFill>
                <a:latin typeface="Times New Roman" panose="02020603050405020304" charset="0"/>
                <a:ea typeface="黑体" panose="02010609060101010101" pitchFamily="2" charset="-122"/>
              </a:rPr>
              <a:t>—</a:t>
            </a:r>
            <a:r>
              <a:rPr lang="zh-CN" altLang="en-US" sz="1600" dirty="0">
                <a:solidFill>
                  <a:schemeClr val="tx1"/>
                </a:solidFill>
                <a:latin typeface="Times New Roman" panose="02020603050405020304" charset="0"/>
                <a:ea typeface="黑体" panose="02010609060101010101" pitchFamily="2" charset="-122"/>
              </a:rPr>
              <a:t>一维到二维的扩展</a:t>
            </a:r>
            <a:r>
              <a:rPr lang="en-US" altLang="zh-CN" sz="1600">
                <a:solidFill>
                  <a:schemeClr val="tx1"/>
                </a:solidFill>
                <a:latin typeface="Times New Roman" panose="02020603050405020304" charset="0"/>
                <a:ea typeface="宋体" panose="02010600030101010101" pitchFamily="2" charset="-122"/>
              </a:rPr>
              <a:t>    </a:t>
            </a:r>
            <a:r>
              <a:rPr lang="en-US" altLang="zh-CN" sz="1600">
                <a:solidFill>
                  <a:schemeClr val="tx1"/>
                </a:solidFill>
                <a:latin typeface="Times New Roman" panose="02020603050405020304" charset="0"/>
                <a:ea typeface="黑体" panose="02010609060101010101" pitchFamily="2" charset="-122"/>
              </a:rPr>
              <a:t> </a:t>
            </a:r>
          </a:p>
        </p:txBody>
      </p:sp>
      <p:sp>
        <p:nvSpPr>
          <p:cNvPr id="19459" name="文本框 351235"/>
          <p:cNvSpPr txBox="1"/>
          <p:nvPr/>
        </p:nvSpPr>
        <p:spPr>
          <a:xfrm>
            <a:off x="993140" y="2172335"/>
            <a:ext cx="9547860" cy="1664970"/>
          </a:xfrm>
          <a:prstGeom prst="rect">
            <a:avLst/>
          </a:prstGeom>
          <a:noFill/>
          <a:ln w="9525">
            <a:noFill/>
          </a:ln>
        </p:spPr>
        <p:txBody>
          <a:bodyPr wrap="square" anchor="t">
            <a:spAutoFit/>
          </a:bodyPr>
          <a:lstStyle/>
          <a:p>
            <a:pPr lvl="0" indent="0" eaLnBrk="0" hangingPunct="0">
              <a:lnSpc>
                <a:spcPct val="120000"/>
              </a:lnSpc>
            </a:pPr>
            <a:r>
              <a:rPr lang="zh-CN" altLang="en-US" sz="2865" dirty="0">
                <a:solidFill>
                  <a:schemeClr val="tx1"/>
                </a:solidFill>
                <a:latin typeface="Times New Roman" panose="02020603050405020304" charset="0"/>
              </a:rPr>
              <a:t>    设</a:t>
            </a:r>
            <a:r>
              <a:rPr lang="en-US" altLang="zh-CN" sz="2865" i="1" err="1">
                <a:solidFill>
                  <a:schemeClr val="tx1"/>
                </a:solidFill>
                <a:latin typeface="Times New Roman" panose="02020603050405020304" charset="0"/>
              </a:rPr>
              <a:t>f(x</a:t>
            </a:r>
            <a:r>
              <a:rPr lang="en-US" altLang="zh-CN" sz="2865" err="1">
                <a:solidFill>
                  <a:schemeClr val="tx1"/>
                </a:solidFill>
                <a:latin typeface="Times New Roman" panose="02020603050405020304" charset="0"/>
              </a:rPr>
              <a:t>,</a:t>
            </a:r>
            <a:r>
              <a:rPr lang="en-US" altLang="zh-CN" sz="2865" i="1" err="1">
                <a:solidFill>
                  <a:schemeClr val="tx1"/>
                </a:solidFill>
                <a:latin typeface="Times New Roman" panose="02020603050405020304" charset="0"/>
              </a:rPr>
              <a:t>y</a:t>
            </a:r>
            <a:r>
              <a:rPr lang="en-US" altLang="zh-CN" sz="2865">
                <a:solidFill>
                  <a:schemeClr val="tx1"/>
                </a:solidFill>
                <a:latin typeface="Times New Roman" panose="02020603050405020304" charset="0"/>
              </a:rPr>
              <a:t>)</a:t>
            </a:r>
            <a:r>
              <a:rPr lang="zh-CN" altLang="en-US" sz="2865" dirty="0">
                <a:solidFill>
                  <a:schemeClr val="tx1"/>
                </a:solidFill>
                <a:latin typeface="Times New Roman" panose="02020603050405020304" charset="0"/>
              </a:rPr>
              <a:t>是在空间域上等间隔采样得到的</a:t>
            </a:r>
            <a:r>
              <a:rPr lang="en-US" altLang="zh-CN" sz="2865">
                <a:solidFill>
                  <a:schemeClr val="tx1"/>
                </a:solidFill>
                <a:latin typeface="Times New Roman" panose="02020603050405020304" charset="0"/>
              </a:rPr>
              <a:t>M×N</a:t>
            </a:r>
            <a:r>
              <a:rPr lang="zh-CN" altLang="en-US" sz="2865" dirty="0">
                <a:solidFill>
                  <a:schemeClr val="tx1"/>
                </a:solidFill>
                <a:latin typeface="Times New Roman" panose="02020603050405020304" charset="0"/>
              </a:rPr>
              <a:t>的二维离散信号，</a:t>
            </a:r>
            <a:r>
              <a:rPr lang="en-US" altLang="zh-CN" sz="2865" i="1">
                <a:solidFill>
                  <a:schemeClr val="tx1"/>
                </a:solidFill>
                <a:latin typeface="Times New Roman" panose="02020603050405020304" charset="0"/>
              </a:rPr>
              <a:t>x</a:t>
            </a:r>
            <a:r>
              <a:rPr lang="zh-CN" altLang="en-US" sz="2865" dirty="0">
                <a:solidFill>
                  <a:schemeClr val="tx1"/>
                </a:solidFill>
                <a:latin typeface="Times New Roman" panose="02020603050405020304" charset="0"/>
              </a:rPr>
              <a:t>和</a:t>
            </a:r>
            <a:r>
              <a:rPr lang="en-US" altLang="zh-CN" sz="2865" i="1">
                <a:solidFill>
                  <a:schemeClr val="tx1"/>
                </a:solidFill>
                <a:latin typeface="Times New Roman" panose="02020603050405020304" charset="0"/>
              </a:rPr>
              <a:t>y</a:t>
            </a:r>
            <a:r>
              <a:rPr lang="zh-CN" altLang="en-US" sz="2865" dirty="0">
                <a:solidFill>
                  <a:schemeClr val="tx1"/>
                </a:solidFill>
                <a:latin typeface="Times New Roman" panose="02020603050405020304" charset="0"/>
              </a:rPr>
              <a:t>是离散实变量，</a:t>
            </a:r>
            <a:r>
              <a:rPr lang="en-US" altLang="zh-CN" sz="2865" i="1">
                <a:solidFill>
                  <a:schemeClr val="tx1"/>
                </a:solidFill>
                <a:latin typeface="Times New Roman" panose="02020603050405020304" charset="0"/>
              </a:rPr>
              <a:t>u</a:t>
            </a:r>
            <a:r>
              <a:rPr lang="zh-CN" altLang="en-US" sz="2865" dirty="0">
                <a:solidFill>
                  <a:schemeClr val="tx1"/>
                </a:solidFill>
                <a:latin typeface="Times New Roman" panose="02020603050405020304" charset="0"/>
              </a:rPr>
              <a:t>和</a:t>
            </a:r>
            <a:r>
              <a:rPr lang="en-US" altLang="zh-CN" sz="2865" i="1">
                <a:solidFill>
                  <a:schemeClr val="tx1"/>
                </a:solidFill>
                <a:latin typeface="Times New Roman" panose="02020603050405020304" charset="0"/>
              </a:rPr>
              <a:t>v</a:t>
            </a:r>
            <a:r>
              <a:rPr lang="zh-CN" altLang="en-US" sz="2865" dirty="0">
                <a:solidFill>
                  <a:schemeClr val="tx1"/>
                </a:solidFill>
                <a:latin typeface="Times New Roman" panose="02020603050405020304" charset="0"/>
              </a:rPr>
              <a:t>为离散频率变量，则二维离散傅里叶变换对一般地定义为：</a:t>
            </a:r>
          </a:p>
        </p:txBody>
      </p:sp>
      <p:grpSp>
        <p:nvGrpSpPr>
          <p:cNvPr id="6" name="组合 5"/>
          <p:cNvGrpSpPr/>
          <p:nvPr/>
        </p:nvGrpSpPr>
        <p:grpSpPr>
          <a:xfrm>
            <a:off x="1243965" y="3937000"/>
            <a:ext cx="7433310" cy="2816225"/>
            <a:chOff x="1166" y="6064"/>
            <a:chExt cx="11706" cy="4435"/>
          </a:xfrm>
        </p:grpSpPr>
        <p:grpSp>
          <p:nvGrpSpPr>
            <p:cNvPr id="5" name="组合 4"/>
            <p:cNvGrpSpPr/>
            <p:nvPr/>
          </p:nvGrpSpPr>
          <p:grpSpPr>
            <a:xfrm>
              <a:off x="1404" y="6064"/>
              <a:ext cx="11464" cy="2190"/>
              <a:chOff x="1404" y="5212"/>
              <a:chExt cx="11464" cy="2190"/>
            </a:xfrm>
          </p:grpSpPr>
          <p:graphicFrame>
            <p:nvGraphicFramePr>
              <p:cNvPr id="19460" name="对象 351237"/>
              <p:cNvGraphicFramePr/>
              <p:nvPr/>
            </p:nvGraphicFramePr>
            <p:xfrm>
              <a:off x="1404" y="5212"/>
              <a:ext cx="10631" cy="1486"/>
            </p:xfrm>
            <a:graphic>
              <a:graphicData uri="http://schemas.openxmlformats.org/presentationml/2006/ole">
                <mc:AlternateContent xmlns:mc="http://schemas.openxmlformats.org/markup-compatibility/2006">
                  <mc:Choice xmlns:v="urn:schemas-microsoft-com:vml" Requires="v">
                    <p:oleObj spid="_x0000_s6315" r:id="rId3" imgW="3124200" imgH="469900" progId="Equation.3">
                      <p:embed/>
                    </p:oleObj>
                  </mc:Choice>
                  <mc:Fallback>
                    <p:oleObj r:id="rId3" imgW="3124200" imgH="469900" progId="Equation.3">
                      <p:embed/>
                      <p:pic>
                        <p:nvPicPr>
                          <p:cNvPr id="0" name="图片 3101"/>
                          <p:cNvPicPr/>
                          <p:nvPr/>
                        </p:nvPicPr>
                        <p:blipFill>
                          <a:blip r:embed="rId4"/>
                          <a:stretch>
                            <a:fillRect/>
                          </a:stretch>
                        </p:blipFill>
                        <p:spPr>
                          <a:xfrm>
                            <a:off x="1404" y="5212"/>
                            <a:ext cx="10631" cy="1486"/>
                          </a:xfrm>
                          <a:prstGeom prst="rect">
                            <a:avLst/>
                          </a:prstGeom>
                          <a:noFill/>
                          <a:ln w="38100">
                            <a:noFill/>
                            <a:miter/>
                          </a:ln>
                        </p:spPr>
                      </p:pic>
                    </p:oleObj>
                  </mc:Fallback>
                </mc:AlternateContent>
              </a:graphicData>
            </a:graphic>
          </p:graphicFrame>
          <p:sp>
            <p:nvSpPr>
              <p:cNvPr id="19461" name="文本框 351238"/>
              <p:cNvSpPr txBox="1"/>
              <p:nvPr/>
            </p:nvSpPr>
            <p:spPr>
              <a:xfrm>
                <a:off x="5862" y="6363"/>
                <a:ext cx="7006" cy="1039"/>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2865">
                    <a:latin typeface="Times New Roman" panose="02020603050405020304" charset="0"/>
                    <a:ea typeface="黑体" panose="02010609060101010101" pitchFamily="2" charset="-122"/>
                  </a:rPr>
                  <a:t>(</a:t>
                </a:r>
                <a:r>
                  <a:rPr lang="en-US" altLang="zh-CN" sz="1985" i="1">
                    <a:latin typeface="Times New Roman" panose="02020603050405020304" charset="0"/>
                    <a:ea typeface="宋体" panose="02010600030101010101" pitchFamily="2" charset="-122"/>
                  </a:rPr>
                  <a:t>u</a:t>
                </a:r>
                <a:r>
                  <a:rPr lang="en-US" altLang="zh-CN" sz="1985">
                    <a:latin typeface="Times New Roman" panose="02020603050405020304" charset="0"/>
                    <a:ea typeface="宋体" panose="02010600030101010101" pitchFamily="2" charset="-122"/>
                  </a:rPr>
                  <a:t>=0,1,…,M-1</a:t>
                </a:r>
                <a:r>
                  <a:rPr lang="zh-CN" altLang="en-US" sz="1985" dirty="0">
                    <a:latin typeface="Times New Roman" panose="02020603050405020304" charset="0"/>
                    <a:ea typeface="宋体" panose="02010600030101010101" pitchFamily="2" charset="-122"/>
                  </a:rPr>
                  <a:t>；</a:t>
                </a:r>
                <a:r>
                  <a:rPr lang="en-US" altLang="zh-CN" sz="1985" i="1">
                    <a:latin typeface="Times New Roman" panose="02020603050405020304" charset="0"/>
                    <a:ea typeface="宋体" panose="02010600030101010101" pitchFamily="2" charset="-122"/>
                  </a:rPr>
                  <a:t>v</a:t>
                </a:r>
                <a:r>
                  <a:rPr lang="en-US" altLang="zh-CN" sz="1985">
                    <a:latin typeface="Times New Roman" panose="02020603050405020304" charset="0"/>
                    <a:ea typeface="宋体" panose="02010600030101010101" pitchFamily="2" charset="-122"/>
                  </a:rPr>
                  <a:t>=0,1,…,N-1)    </a:t>
                </a:r>
              </a:p>
            </p:txBody>
          </p:sp>
        </p:grpSp>
        <p:grpSp>
          <p:nvGrpSpPr>
            <p:cNvPr id="4" name="组合 3"/>
            <p:cNvGrpSpPr/>
            <p:nvPr/>
          </p:nvGrpSpPr>
          <p:grpSpPr>
            <a:xfrm>
              <a:off x="1166" y="8266"/>
              <a:ext cx="11706" cy="2233"/>
              <a:chOff x="1166" y="8254"/>
              <a:chExt cx="11706" cy="2233"/>
            </a:xfrm>
          </p:grpSpPr>
          <p:graphicFrame>
            <p:nvGraphicFramePr>
              <p:cNvPr id="19462" name="对象 351240"/>
              <p:cNvGraphicFramePr/>
              <p:nvPr/>
            </p:nvGraphicFramePr>
            <p:xfrm>
              <a:off x="1166" y="8254"/>
              <a:ext cx="11707" cy="1559"/>
            </p:xfrm>
            <a:graphic>
              <a:graphicData uri="http://schemas.openxmlformats.org/presentationml/2006/ole">
                <mc:AlternateContent xmlns:mc="http://schemas.openxmlformats.org/markup-compatibility/2006">
                  <mc:Choice xmlns:v="urn:schemas-microsoft-com:vml" Requires="v">
                    <p:oleObj spid="_x0000_s6316" r:id="rId5" imgW="2997200" imgH="457200" progId="Equation.3">
                      <p:embed/>
                    </p:oleObj>
                  </mc:Choice>
                  <mc:Fallback>
                    <p:oleObj r:id="rId5" imgW="2997200" imgH="457200" progId="Equation.3">
                      <p:embed/>
                      <p:pic>
                        <p:nvPicPr>
                          <p:cNvPr id="0" name="图片 3102"/>
                          <p:cNvPicPr/>
                          <p:nvPr/>
                        </p:nvPicPr>
                        <p:blipFill>
                          <a:blip r:embed="rId6"/>
                          <a:stretch>
                            <a:fillRect/>
                          </a:stretch>
                        </p:blipFill>
                        <p:spPr>
                          <a:xfrm>
                            <a:off x="1166" y="8254"/>
                            <a:ext cx="11707" cy="1559"/>
                          </a:xfrm>
                          <a:prstGeom prst="rect">
                            <a:avLst/>
                          </a:prstGeom>
                          <a:noFill/>
                          <a:ln w="38100">
                            <a:noFill/>
                            <a:miter/>
                          </a:ln>
                        </p:spPr>
                      </p:pic>
                    </p:oleObj>
                  </mc:Fallback>
                </mc:AlternateContent>
              </a:graphicData>
            </a:graphic>
          </p:graphicFrame>
          <p:sp>
            <p:nvSpPr>
              <p:cNvPr id="19463" name="文本框 351241"/>
              <p:cNvSpPr txBox="1"/>
              <p:nvPr/>
            </p:nvSpPr>
            <p:spPr>
              <a:xfrm>
                <a:off x="5928" y="9723"/>
                <a:ext cx="6853" cy="764"/>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1985">
                    <a:latin typeface="Times New Roman" panose="02020603050405020304" charset="0"/>
                    <a:ea typeface="宋体" panose="02010600030101010101" pitchFamily="2" charset="-122"/>
                  </a:rPr>
                  <a:t>(</a:t>
                </a:r>
                <a:r>
                  <a:rPr lang="en-US" altLang="zh-CN" sz="1985" i="1">
                    <a:latin typeface="Times New Roman" panose="02020603050405020304" charset="0"/>
                    <a:ea typeface="宋体" panose="02010600030101010101" pitchFamily="2" charset="-122"/>
                  </a:rPr>
                  <a:t>x</a:t>
                </a:r>
                <a:r>
                  <a:rPr lang="en-US" altLang="zh-CN" sz="1985">
                    <a:latin typeface="Times New Roman" panose="02020603050405020304" charset="0"/>
                    <a:ea typeface="宋体" panose="02010600030101010101" pitchFamily="2" charset="-122"/>
                  </a:rPr>
                  <a:t>=0,1,…,M-1</a:t>
                </a:r>
                <a:r>
                  <a:rPr lang="zh-CN" altLang="en-US" sz="1985" dirty="0">
                    <a:latin typeface="Times New Roman" panose="02020603050405020304" charset="0"/>
                    <a:ea typeface="宋体" panose="02010600030101010101" pitchFamily="2" charset="-122"/>
                  </a:rPr>
                  <a:t>；</a:t>
                </a:r>
                <a:r>
                  <a:rPr lang="en-US" altLang="zh-CN" sz="1985" i="1">
                    <a:latin typeface="Times New Roman" panose="02020603050405020304" charset="0"/>
                    <a:ea typeface="宋体" panose="02010600030101010101" pitchFamily="2" charset="-122"/>
                  </a:rPr>
                  <a:t>y</a:t>
                </a:r>
                <a:r>
                  <a:rPr lang="en-US" altLang="zh-CN" sz="1985">
                    <a:latin typeface="Times New Roman" panose="02020603050405020304" charset="0"/>
                    <a:ea typeface="宋体" panose="02010600030101010101" pitchFamily="2" charset="-122"/>
                  </a:rPr>
                  <a:t>=0,1,…,N-1)    </a:t>
                </a:r>
                <a:r>
                  <a:rPr lang="en-US" altLang="zh-CN" sz="1985">
                    <a:solidFill>
                      <a:srgbClr val="FF0000"/>
                    </a:solidFill>
                    <a:latin typeface="Times New Roman" panose="02020603050405020304" charset="0"/>
                    <a:ea typeface="宋体" panose="02010600030101010101" pitchFamily="2" charset="-122"/>
                  </a:rPr>
                  <a:t>   </a:t>
                </a:r>
              </a:p>
            </p:txBody>
          </p:sp>
        </p:grpSp>
      </p:grpSp>
      <p:sp>
        <p:nvSpPr>
          <p:cNvPr id="14" name="文本框 13"/>
          <p:cNvSpPr txBox="1"/>
          <p:nvPr/>
        </p:nvSpPr>
        <p:spPr>
          <a:xfrm>
            <a:off x="9114790" y="4399915"/>
            <a:ext cx="986790" cy="457200"/>
          </a:xfrm>
          <a:prstGeom prst="rect">
            <a:avLst/>
          </a:prstGeom>
          <a:noFill/>
        </p:spPr>
        <p:txBody>
          <a:bodyPr wrap="square" rtlCol="0">
            <a:spAutoFit/>
          </a:bodyPr>
          <a:lstStyle/>
          <a:p>
            <a:r>
              <a:rPr lang="zh-CN" altLang="en-US" sz="2400">
                <a:solidFill>
                  <a:srgbClr val="1018BC"/>
                </a:solidFill>
                <a:latin typeface="Times New Roman" panose="02020603050405020304" charset="0"/>
                <a:ea typeface="黑体" panose="02010609060101010101" pitchFamily="2" charset="-122"/>
              </a:rPr>
              <a:t>式</a:t>
            </a:r>
            <a:r>
              <a:rPr lang="en-US" altLang="zh-CN" sz="2400">
                <a:solidFill>
                  <a:srgbClr val="1018BC"/>
                </a:solidFill>
                <a:latin typeface="Times New Roman" panose="02020603050405020304" charset="0"/>
                <a:ea typeface="黑体" panose="02010609060101010101" pitchFamily="2" charset="-122"/>
              </a:rPr>
              <a:t>3</a:t>
            </a:r>
          </a:p>
        </p:txBody>
      </p:sp>
      <p:sp>
        <p:nvSpPr>
          <p:cNvPr id="15" name="文本框 14"/>
          <p:cNvSpPr txBox="1"/>
          <p:nvPr/>
        </p:nvSpPr>
        <p:spPr>
          <a:xfrm>
            <a:off x="9114790" y="5579110"/>
            <a:ext cx="986790" cy="457200"/>
          </a:xfrm>
          <a:prstGeom prst="rect">
            <a:avLst/>
          </a:prstGeom>
          <a:noFill/>
        </p:spPr>
        <p:txBody>
          <a:bodyPr wrap="square" rtlCol="0">
            <a:spAutoFit/>
          </a:bodyPr>
          <a:lstStyle/>
          <a:p>
            <a:r>
              <a:rPr lang="zh-CN" altLang="en-US" sz="2400">
                <a:solidFill>
                  <a:srgbClr val="1018BC"/>
                </a:solidFill>
                <a:latin typeface="Times New Roman" panose="02020603050405020304" charset="0"/>
                <a:ea typeface="黑体" panose="02010609060101010101" pitchFamily="2" charset="-122"/>
              </a:rPr>
              <a:t>式</a:t>
            </a:r>
            <a:r>
              <a:rPr lang="en-US" altLang="zh-CN" sz="2400">
                <a:solidFill>
                  <a:srgbClr val="1018BC"/>
                </a:solidFill>
                <a:latin typeface="Times New Roman" panose="02020603050405020304" charset="0"/>
                <a:ea typeface="黑体" panose="02010609060101010101" pitchFamily="2" charset="-122"/>
              </a:rPr>
              <a:t>4</a:t>
            </a:r>
          </a:p>
        </p:txBody>
      </p:sp>
      <p:grpSp>
        <p:nvGrpSpPr>
          <p:cNvPr id="2" name="组合 1"/>
          <p:cNvGrpSpPr/>
          <p:nvPr/>
        </p:nvGrpSpPr>
        <p:grpSpPr>
          <a:xfrm>
            <a:off x="-12065" y="-1270"/>
            <a:ext cx="8423275" cy="7560310"/>
            <a:chOff x="-19" y="-2"/>
            <a:chExt cx="13265" cy="11906"/>
          </a:xfrm>
        </p:grpSpPr>
        <p:grpSp>
          <p:nvGrpSpPr>
            <p:cNvPr id="7" name="组合 6"/>
            <p:cNvGrpSpPr/>
            <p:nvPr/>
          </p:nvGrpSpPr>
          <p:grpSpPr>
            <a:xfrm>
              <a:off x="-19" y="-2"/>
              <a:ext cx="7440" cy="11906"/>
              <a:chOff x="1220" y="556"/>
              <a:chExt cx="7440" cy="10806"/>
            </a:xfrm>
          </p:grpSpPr>
          <p:sp>
            <p:nvSpPr>
              <p:cNvPr id="3"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文本框 291849"/>
          <p:cNvSpPr txBox="1"/>
          <p:nvPr/>
        </p:nvSpPr>
        <p:spPr>
          <a:xfrm>
            <a:off x="1008565" y="1484559"/>
            <a:ext cx="8219348" cy="561975"/>
          </a:xfrm>
          <a:prstGeom prst="rect">
            <a:avLst/>
          </a:prstGeom>
          <a:noFill/>
          <a:ln w="9525">
            <a:noFill/>
          </a:ln>
        </p:spPr>
        <p:txBody>
          <a:bodyPr wrap="square" anchor="t">
            <a:spAutoFit/>
          </a:bodyPr>
          <a:lstStyle/>
          <a:p>
            <a:pPr lvl="0" indent="0"/>
            <a:r>
              <a:rPr lang="en-US" altLang="zh-CN" sz="3090">
                <a:solidFill>
                  <a:srgbClr val="FF0000"/>
                </a:solidFill>
                <a:latin typeface="Tahoma" panose="020B0604030504040204" pitchFamily="34" charset="0"/>
                <a:ea typeface="黑体" panose="02010609060101010101" pitchFamily="2" charset="-122"/>
                <a:sym typeface="宋体" panose="02010600030101010101" pitchFamily="2" charset="-122"/>
              </a:rPr>
              <a:t>二维高斯</a:t>
            </a:r>
            <a:r>
              <a:rPr lang="zh-CN" altLang="en-US" sz="3090">
                <a:solidFill>
                  <a:srgbClr val="FF0000"/>
                </a:solidFill>
                <a:latin typeface="Tahoma" panose="020B0604030504040204" pitchFamily="34" charset="0"/>
                <a:ea typeface="黑体" panose="02010609060101010101" pitchFamily="2" charset="-122"/>
                <a:sym typeface="宋体" panose="02010600030101010101" pitchFamily="2" charset="-122"/>
              </a:rPr>
              <a:t>与巴特沃斯</a:t>
            </a:r>
          </a:p>
        </p:txBody>
      </p:sp>
      <p:sp>
        <p:nvSpPr>
          <p:cNvPr id="291853" name="文本框 291852"/>
          <p:cNvSpPr txBox="1"/>
          <p:nvPr/>
        </p:nvSpPr>
        <p:spPr>
          <a:xfrm>
            <a:off x="861695" y="2218055"/>
            <a:ext cx="9624060" cy="3075940"/>
          </a:xfrm>
          <a:prstGeom prst="rect">
            <a:avLst/>
          </a:prstGeom>
          <a:noFill/>
          <a:ln w="9525">
            <a:noFill/>
          </a:ln>
        </p:spPr>
        <p:txBody>
          <a:bodyPr wrap="square" anchor="t">
            <a:spAutoFit/>
          </a:bodyPr>
          <a:lstStyle/>
          <a:p>
            <a:pPr lvl="0" indent="0">
              <a:lnSpc>
                <a:spcPct val="140000"/>
              </a:lnSpc>
            </a:pPr>
            <a:r>
              <a:rPr lang="zh-CN" altLang="en-US" sz="2800" b="1" dirty="0">
                <a:solidFill>
                  <a:srgbClr val="660033"/>
                </a:solidFill>
                <a:latin typeface="+mn-ea"/>
              </a:rPr>
              <a:t>二者差异：</a:t>
            </a:r>
          </a:p>
          <a:p>
            <a:pPr lvl="0" indent="0">
              <a:lnSpc>
                <a:spcPct val="140000"/>
              </a:lnSpc>
            </a:pPr>
            <a:r>
              <a:rPr lang="zh-CN" altLang="en-US" sz="2800" b="1" dirty="0">
                <a:latin typeface="+mn-ea"/>
              </a:rPr>
              <a:t>    </a:t>
            </a:r>
            <a:r>
              <a:rPr lang="zh-CN" altLang="en-US" sz="2800" dirty="0">
                <a:latin typeface="+mn-ea"/>
              </a:rPr>
              <a:t>巴特沃斯低通滤波器易导致振铃现象，高斯滤波则不存在此问题，另外，考虑到高低频成分过度，要适当控制高频和低频之间的截断频率的过渡，普遍情况下选择高斯滤波器效果更佳！</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降噪</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1853"/>
                                        </p:tgtEl>
                                        <p:attrNameLst>
                                          <p:attrName>style.visibility</p:attrName>
                                        </p:attrNameLst>
                                      </p:cBhvr>
                                      <p:to>
                                        <p:strVal val="visible"/>
                                      </p:to>
                                    </p:set>
                                    <p:animEffect transition="in" filter="blinds(horizontal)">
                                      <p:cBhvr>
                                        <p:cTn id="7" dur="500"/>
                                        <p:tgtEl>
                                          <p:spTgt spid="29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3450" y="1619885"/>
            <a:ext cx="9525000" cy="2743200"/>
          </a:xfrm>
          <a:prstGeom prst="rect">
            <a:avLst/>
          </a:prstGeom>
          <a:noFill/>
        </p:spPr>
        <p:txBody>
          <a:bodyPr wrap="square" rtlCol="0" anchor="t">
            <a:spAutoFit/>
          </a:bodyPr>
          <a:lstStyle/>
          <a:p>
            <a:pPr>
              <a:lnSpc>
                <a:spcPct val="150000"/>
              </a:lnSpc>
            </a:pPr>
            <a:r>
              <a:rPr lang="zh-CN" altLang="en-US" sz="3200" b="1" dirty="0">
                <a:solidFill>
                  <a:srgbClr val="660033"/>
                </a:solidFill>
                <a:latin typeface="Times New Roman" panose="02020603050405020304" charset="0"/>
                <a:sym typeface="+mn-ea"/>
              </a:rPr>
              <a:t>在频率域中，</a:t>
            </a:r>
            <a:r>
              <a:rPr lang="zh-CN" altLang="en-US" sz="2800" dirty="0">
                <a:latin typeface="Times New Roman" panose="02020603050405020304" charset="0"/>
                <a:sym typeface="+mn-ea"/>
              </a:rPr>
              <a:t>图像中的边缘和灰度的陡峭变化对应于傅里叶频谱的高频部分，选择能使</a:t>
            </a:r>
            <a:r>
              <a:rPr lang="zh-CN" altLang="en-US" sz="2800" b="1" dirty="0">
                <a:solidFill>
                  <a:srgbClr val="1018BC"/>
                </a:solidFill>
                <a:latin typeface="Times New Roman" panose="02020603050405020304" charset="0"/>
                <a:sym typeface="+mn-ea"/>
              </a:rPr>
              <a:t>高频</a:t>
            </a:r>
            <a:r>
              <a:rPr lang="zh-CN" altLang="en-US" sz="2800" b="1">
                <a:solidFill>
                  <a:srgbClr val="1018BC"/>
                </a:solidFill>
                <a:latin typeface="Times New Roman" panose="02020603050405020304" charset="0"/>
                <a:sym typeface="+mn-ea"/>
              </a:rPr>
              <a:t>通过</a:t>
            </a:r>
            <a:r>
              <a:rPr lang="zh-CN" altLang="en-US" sz="2800" b="1" smtClean="0">
                <a:solidFill>
                  <a:srgbClr val="1018BC"/>
                </a:solidFill>
                <a:latin typeface="Times New Roman" panose="02020603050405020304" charset="0"/>
                <a:sym typeface="+mn-ea"/>
              </a:rPr>
              <a:t>、低频</a:t>
            </a:r>
            <a:r>
              <a:rPr lang="zh-CN" altLang="en-US" sz="2800" b="1" dirty="0">
                <a:solidFill>
                  <a:srgbClr val="1018BC"/>
                </a:solidFill>
                <a:latin typeface="Times New Roman" panose="02020603050405020304" charset="0"/>
                <a:sym typeface="+mn-ea"/>
              </a:rPr>
              <a:t>衰减</a:t>
            </a:r>
            <a:r>
              <a:rPr lang="zh-CN" altLang="en-US" sz="2800" dirty="0">
                <a:latin typeface="Times New Roman" panose="02020603050405020304" charset="0"/>
                <a:sym typeface="+mn-ea"/>
              </a:rPr>
              <a:t>的转移函数，就可以实现高通滤波，达到突出图像的高频边缘成分，实现</a:t>
            </a:r>
            <a:r>
              <a:rPr lang="zh-CN" altLang="en-US" sz="2800" b="1" dirty="0">
                <a:solidFill>
                  <a:srgbClr val="FF0000"/>
                </a:solidFill>
                <a:latin typeface="Times New Roman" panose="02020603050405020304" charset="0"/>
                <a:sym typeface="+mn-ea"/>
              </a:rPr>
              <a:t>图像增强</a:t>
            </a:r>
            <a:r>
              <a:rPr lang="zh-CN" altLang="en-US" sz="2800" dirty="0">
                <a:latin typeface="Times New Roman" panose="02020603050405020304" charset="0"/>
                <a:sym typeface="+mn-ea"/>
              </a:rPr>
              <a:t>的效果。</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sz="4000" b="1" spc="-15" smtClean="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文本框 292873"/>
          <p:cNvSpPr txBox="1"/>
          <p:nvPr/>
        </p:nvSpPr>
        <p:spPr>
          <a:xfrm>
            <a:off x="811570" y="1533671"/>
            <a:ext cx="9243483" cy="579120"/>
          </a:xfrm>
          <a:prstGeom prst="rect">
            <a:avLst/>
          </a:prstGeom>
          <a:noFill/>
          <a:ln w="9525">
            <a:noFill/>
          </a:ln>
        </p:spPr>
        <p:txBody>
          <a:bodyPr anchor="t">
            <a:spAutoFit/>
          </a:bodyPr>
          <a:lstStyle/>
          <a:p>
            <a:pPr lvl="0" indent="0"/>
            <a:r>
              <a:rPr lang="zh-CN" altLang="en-US" sz="3200" dirty="0">
                <a:solidFill>
                  <a:srgbClr val="1018BC"/>
                </a:solidFill>
                <a:latin typeface="Times New Roman" panose="02020603050405020304" charset="0"/>
                <a:ea typeface="黑体" panose="02010609060101010101" pitchFamily="2" charset="-122"/>
              </a:rPr>
              <a:t> </a:t>
            </a:r>
            <a:r>
              <a:rPr lang="en-US" altLang="zh-CN" sz="3200">
                <a:solidFill>
                  <a:srgbClr val="1018BC"/>
                </a:solidFill>
                <a:latin typeface="Times New Roman" panose="02020603050405020304" charset="0"/>
                <a:ea typeface="黑体" panose="02010609060101010101" pitchFamily="2" charset="-122"/>
              </a:rPr>
              <a:t>1. </a:t>
            </a:r>
            <a:r>
              <a:rPr lang="zh-CN" altLang="en-US" sz="3200" dirty="0">
                <a:solidFill>
                  <a:srgbClr val="1018BC"/>
                </a:solidFill>
                <a:latin typeface="Times New Roman" panose="02020603050405020304" charset="0"/>
                <a:ea typeface="黑体" panose="02010609060101010101" pitchFamily="2" charset="-122"/>
              </a:rPr>
              <a:t>理想高通滤波器的转移函数定义</a:t>
            </a:r>
          </a:p>
        </p:txBody>
      </p:sp>
      <p:sp>
        <p:nvSpPr>
          <p:cNvPr id="139267" name="文本框 292876"/>
          <p:cNvSpPr txBox="1"/>
          <p:nvPr/>
        </p:nvSpPr>
        <p:spPr>
          <a:xfrm>
            <a:off x="866762" y="3455802"/>
            <a:ext cx="9243483" cy="1188720"/>
          </a:xfrm>
          <a:prstGeom prst="rect">
            <a:avLst/>
          </a:prstGeom>
          <a:noFill/>
          <a:ln w="9525">
            <a:noFill/>
          </a:ln>
        </p:spPr>
        <p:txBody>
          <a:bodyPr anchor="t">
            <a:spAutoFit/>
          </a:bodyPr>
          <a:lstStyle/>
          <a:p>
            <a:pPr lvl="0" indent="0">
              <a:lnSpc>
                <a:spcPct val="150000"/>
              </a:lnSpc>
            </a:pPr>
            <a:r>
              <a:rPr lang="zh-CN" altLang="en-US" sz="2400" b="1" dirty="0">
                <a:solidFill>
                  <a:srgbClr val="FF0000"/>
                </a:solidFill>
                <a:latin typeface="Times New Roman" panose="02020603050405020304" charset="0"/>
              </a:rPr>
              <a:t>其中，</a:t>
            </a:r>
            <a:r>
              <a:rPr lang="en-US" altLang="zh-CN" sz="2400">
                <a:latin typeface="Times New Roman" panose="02020603050405020304" charset="0"/>
              </a:rPr>
              <a:t>D</a:t>
            </a:r>
            <a:r>
              <a:rPr lang="en-US" altLang="zh-CN" sz="2400" baseline="-25000">
                <a:latin typeface="Times New Roman" panose="02020603050405020304" charset="0"/>
              </a:rPr>
              <a:t>0</a:t>
            </a:r>
            <a:r>
              <a:rPr lang="zh-CN" altLang="en-US" sz="2400" dirty="0">
                <a:latin typeface="Times New Roman" panose="02020603050405020304" charset="0"/>
              </a:rPr>
              <a:t>为截至频率；</a:t>
            </a:r>
            <a:r>
              <a:rPr lang="en-US" altLang="zh-CN" sz="2400" err="1">
                <a:latin typeface="Times New Roman" panose="02020603050405020304" charset="0"/>
              </a:rPr>
              <a:t>D(u,v</a:t>
            </a:r>
            <a:r>
              <a:rPr lang="en-US" altLang="zh-CN" sz="2400">
                <a:latin typeface="Times New Roman" panose="02020603050405020304" charset="0"/>
              </a:rPr>
              <a:t>)</a:t>
            </a:r>
            <a:r>
              <a:rPr lang="zh-CN" altLang="en-US" sz="2400" dirty="0">
                <a:latin typeface="Times New Roman" panose="02020603050405020304" charset="0"/>
              </a:rPr>
              <a:t>为频率平面从原点到点</a:t>
            </a:r>
            <a:r>
              <a:rPr lang="en-US" altLang="zh-CN" sz="2400">
                <a:latin typeface="Times New Roman" panose="02020603050405020304" charset="0"/>
              </a:rPr>
              <a:t>(</a:t>
            </a:r>
            <a:r>
              <a:rPr lang="en-US" altLang="zh-CN" sz="2400" err="1">
                <a:latin typeface="Times New Roman" panose="02020603050405020304" charset="0"/>
              </a:rPr>
              <a:t>u,v</a:t>
            </a:r>
            <a:r>
              <a:rPr lang="en-US" altLang="zh-CN" sz="2400">
                <a:latin typeface="Times New Roman" panose="02020603050405020304" charset="0"/>
              </a:rPr>
              <a:t>)</a:t>
            </a:r>
            <a:r>
              <a:rPr lang="zh-CN" altLang="en-US" sz="2400" dirty="0">
                <a:latin typeface="Times New Roman" panose="02020603050405020304" charset="0"/>
              </a:rPr>
              <a:t>的距离。可以看出，高通滤波与低通滤波正好相反！</a:t>
            </a:r>
          </a:p>
        </p:txBody>
      </p:sp>
      <p:graphicFrame>
        <p:nvGraphicFramePr>
          <p:cNvPr id="139268" name="对象 292879"/>
          <p:cNvGraphicFramePr/>
          <p:nvPr/>
        </p:nvGraphicFramePr>
        <p:xfrm>
          <a:off x="1799590" y="2277745"/>
          <a:ext cx="4963160" cy="1010920"/>
        </p:xfrm>
        <a:graphic>
          <a:graphicData uri="http://schemas.openxmlformats.org/presentationml/2006/ole">
            <mc:AlternateContent xmlns:mc="http://schemas.openxmlformats.org/markup-compatibility/2006">
              <mc:Choice xmlns:v="urn:schemas-microsoft-com:vml" Requires="v">
                <p:oleObj spid="_x0000_s47190" r:id="rId3" imgW="2336800" imgH="482600" progId="Equation.3">
                  <p:embed/>
                </p:oleObj>
              </mc:Choice>
              <mc:Fallback>
                <p:oleObj r:id="rId3" imgW="2336800" imgH="482600" progId="Equation.3">
                  <p:embed/>
                  <p:pic>
                    <p:nvPicPr>
                      <p:cNvPr id="0" name="图片 3213"/>
                      <p:cNvPicPr/>
                      <p:nvPr/>
                    </p:nvPicPr>
                    <p:blipFill>
                      <a:blip r:embed="rId4"/>
                      <a:stretch>
                        <a:fillRect/>
                      </a:stretch>
                    </p:blipFill>
                    <p:spPr>
                      <a:xfrm>
                        <a:off x="1799590" y="2277745"/>
                        <a:ext cx="4963160" cy="1010920"/>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sz="4000" b="1" spc="-15" smtClean="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文本框 401411"/>
          <p:cNvSpPr txBox="1"/>
          <p:nvPr/>
        </p:nvSpPr>
        <p:spPr>
          <a:xfrm>
            <a:off x="921032" y="1516164"/>
            <a:ext cx="9243483" cy="561975"/>
          </a:xfrm>
          <a:prstGeom prst="rect">
            <a:avLst/>
          </a:prstGeom>
          <a:noFill/>
          <a:ln w="9525">
            <a:noFill/>
          </a:ln>
        </p:spPr>
        <p:txBody>
          <a:bodyPr anchor="t">
            <a:spAutoFit/>
          </a:bodyPr>
          <a:lstStyle/>
          <a:p>
            <a:pPr lvl="0" indent="0"/>
            <a:r>
              <a:rPr lang="zh-CN" altLang="en-US" sz="3090" dirty="0">
                <a:solidFill>
                  <a:srgbClr val="FF0000"/>
                </a:solidFill>
                <a:latin typeface="Times New Roman" panose="02020603050405020304" charset="0"/>
                <a:ea typeface="黑体" panose="02010609060101010101" pitchFamily="2" charset="-122"/>
              </a:rPr>
              <a:t>理想高通滤波器的含义</a:t>
            </a:r>
          </a:p>
        </p:txBody>
      </p:sp>
      <p:sp>
        <p:nvSpPr>
          <p:cNvPr id="401416" name="文本框 401415"/>
          <p:cNvSpPr txBox="1"/>
          <p:nvPr/>
        </p:nvSpPr>
        <p:spPr>
          <a:xfrm>
            <a:off x="825879" y="2078625"/>
            <a:ext cx="9243483" cy="1371600"/>
          </a:xfrm>
          <a:prstGeom prst="rect">
            <a:avLst/>
          </a:prstGeom>
          <a:noFill/>
          <a:ln w="9525">
            <a:noFill/>
          </a:ln>
        </p:spPr>
        <p:txBody>
          <a:bodyPr anchor="t">
            <a:spAutoFit/>
          </a:bodyPr>
          <a:lstStyle/>
          <a:p>
            <a:pPr lvl="0" indent="0">
              <a:lnSpc>
                <a:spcPct val="150000"/>
              </a:lnSpc>
            </a:pPr>
            <a:r>
              <a:rPr lang="zh-CN" altLang="en-US" sz="2800" dirty="0">
                <a:latin typeface="Times New Roman" panose="02020603050405020304" charset="0"/>
              </a:rPr>
              <a:t>    将以半径为</a:t>
            </a:r>
            <a:r>
              <a:rPr lang="en-US" altLang="zh-CN" sz="2800">
                <a:latin typeface="Times New Roman" panose="02020603050405020304" charset="0"/>
              </a:rPr>
              <a:t>D</a:t>
            </a:r>
            <a:r>
              <a:rPr lang="en-US" altLang="zh-CN" sz="2800" baseline="-25000">
                <a:latin typeface="Times New Roman" panose="02020603050405020304" charset="0"/>
              </a:rPr>
              <a:t>0</a:t>
            </a:r>
            <a:r>
              <a:rPr lang="zh-CN" altLang="en-US" sz="2800" dirty="0">
                <a:latin typeface="Times New Roman" panose="02020603050405020304" charset="0"/>
              </a:rPr>
              <a:t>的圆周内的所有频率置零，而让圆周外的所有频率毫不衰减地通过。 </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sz="4000" b="1" spc="-15">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16"/>
                                        </p:tgtEl>
                                        <p:attrNameLst>
                                          <p:attrName>style.visibility</p:attrName>
                                        </p:attrNameLst>
                                      </p:cBhvr>
                                      <p:to>
                                        <p:strVal val="visible"/>
                                      </p:to>
                                    </p:set>
                                    <p:animEffect transition="in" filter="blinds(horizontal)">
                                      <p:cBhvr>
                                        <p:cTn id="7" dur="500"/>
                                        <p:tgtEl>
                                          <p:spTgt spid="401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文本框 293897"/>
          <p:cNvSpPr txBox="1"/>
          <p:nvPr/>
        </p:nvSpPr>
        <p:spPr>
          <a:xfrm>
            <a:off x="917531" y="1561682"/>
            <a:ext cx="9243483" cy="561975"/>
          </a:xfrm>
          <a:prstGeom prst="rect">
            <a:avLst/>
          </a:prstGeom>
          <a:noFill/>
          <a:ln w="9525">
            <a:noFill/>
          </a:ln>
        </p:spPr>
        <p:txBody>
          <a:bodyPr anchor="t">
            <a:spAutoFit/>
          </a:bodyPr>
          <a:lstStyle/>
          <a:p>
            <a:pPr lvl="0" indent="0"/>
            <a:r>
              <a:rPr lang="zh-CN" altLang="en-US" sz="3090" dirty="0">
                <a:solidFill>
                  <a:srgbClr val="FF0000"/>
                </a:solidFill>
                <a:latin typeface="Times New Roman" panose="02020603050405020304" charset="0"/>
                <a:ea typeface="黑体" panose="02010609060101010101" pitchFamily="2" charset="-122"/>
              </a:rPr>
              <a:t>转移函数的横截面图和透视图</a:t>
            </a:r>
          </a:p>
        </p:txBody>
      </p:sp>
      <p:pic>
        <p:nvPicPr>
          <p:cNvPr id="141314" name="图片 293909" descr="高通1副本"/>
          <p:cNvPicPr>
            <a:picLocks noChangeAspect="1"/>
          </p:cNvPicPr>
          <p:nvPr/>
        </p:nvPicPr>
        <p:blipFill>
          <a:blip r:embed="rId3"/>
          <a:stretch>
            <a:fillRect/>
          </a:stretch>
        </p:blipFill>
        <p:spPr>
          <a:xfrm>
            <a:off x="4373333" y="2216335"/>
            <a:ext cx="2699517" cy="2699517"/>
          </a:xfrm>
          <a:prstGeom prst="rect">
            <a:avLst/>
          </a:prstGeom>
          <a:noFill/>
          <a:ln w="9525">
            <a:noFill/>
          </a:ln>
        </p:spPr>
      </p:pic>
      <p:grpSp>
        <p:nvGrpSpPr>
          <p:cNvPr id="141315" name="组合 1"/>
          <p:cNvGrpSpPr/>
          <p:nvPr/>
        </p:nvGrpSpPr>
        <p:grpSpPr>
          <a:xfrm>
            <a:off x="1216894" y="2478934"/>
            <a:ext cx="2580472" cy="2384399"/>
            <a:chOff x="1303" y="2750"/>
            <a:chExt cx="3684" cy="3405"/>
          </a:xfrm>
        </p:grpSpPr>
        <p:grpSp>
          <p:nvGrpSpPr>
            <p:cNvPr id="141316" name="组合 293899"/>
            <p:cNvGrpSpPr/>
            <p:nvPr/>
          </p:nvGrpSpPr>
          <p:grpSpPr>
            <a:xfrm>
              <a:off x="1530" y="3205"/>
              <a:ext cx="3175" cy="2720"/>
              <a:chOff x="3148" y="11143"/>
              <a:chExt cx="2702" cy="2498"/>
            </a:xfrm>
          </p:grpSpPr>
          <p:sp>
            <p:nvSpPr>
              <p:cNvPr id="141317" name="文本框 293900"/>
              <p:cNvSpPr txBox="1"/>
              <p:nvPr/>
            </p:nvSpPr>
            <p:spPr>
              <a:xfrm>
                <a:off x="3567" y="13218"/>
                <a:ext cx="609" cy="423"/>
              </a:xfrm>
              <a:prstGeom prst="rect">
                <a:avLst/>
              </a:prstGeom>
              <a:solidFill>
                <a:srgbClr val="FFFFFF"/>
              </a:solidFill>
              <a:ln w="9525">
                <a:noFill/>
              </a:ln>
            </p:spPr>
            <p:txBody>
              <a:bodyPr wrap="none" anchor="t"/>
              <a:lstStyle/>
              <a:p>
                <a:pPr lvl="0" indent="0" algn="just"/>
                <a:endParaRPr lang="zh-CN" altLang="en-US" sz="1985" dirty="0">
                  <a:latin typeface="Tahoma" panose="020B0604030504040204" pitchFamily="34" charset="0"/>
                  <a:ea typeface="宋体" panose="02010600030101010101" pitchFamily="2" charset="-122"/>
                </a:endParaRPr>
              </a:p>
            </p:txBody>
          </p:sp>
          <p:sp>
            <p:nvSpPr>
              <p:cNvPr id="141318" name="文本框 293901"/>
              <p:cNvSpPr txBox="1"/>
              <p:nvPr/>
            </p:nvSpPr>
            <p:spPr>
              <a:xfrm>
                <a:off x="3420" y="11143"/>
                <a:ext cx="839" cy="426"/>
              </a:xfrm>
              <a:prstGeom prst="rect">
                <a:avLst/>
              </a:prstGeom>
              <a:solidFill>
                <a:srgbClr val="FFFFFF"/>
              </a:solidFill>
              <a:ln w="9525">
                <a:noFill/>
              </a:ln>
            </p:spPr>
            <p:txBody>
              <a:bodyPr anchor="t"/>
              <a:lstStyle/>
              <a:p>
                <a:pPr lvl="0" indent="0"/>
                <a:endParaRPr lang="zh-CN" altLang="en-US" sz="1985" dirty="0">
                  <a:latin typeface="Tahoma" panose="020B0604030504040204" pitchFamily="34" charset="0"/>
                  <a:ea typeface="宋体" panose="02010600030101010101" pitchFamily="2" charset="-122"/>
                </a:endParaRPr>
              </a:p>
            </p:txBody>
          </p:sp>
          <p:sp>
            <p:nvSpPr>
              <p:cNvPr id="141319" name="文本框 293902"/>
              <p:cNvSpPr txBox="1"/>
              <p:nvPr/>
            </p:nvSpPr>
            <p:spPr>
              <a:xfrm>
                <a:off x="4835" y="12839"/>
                <a:ext cx="1015" cy="426"/>
              </a:xfrm>
              <a:prstGeom prst="rect">
                <a:avLst/>
              </a:prstGeom>
              <a:solidFill>
                <a:srgbClr val="FFFFFF"/>
              </a:solidFill>
              <a:ln w="9525">
                <a:noFill/>
              </a:ln>
            </p:spPr>
            <p:txBody>
              <a:bodyPr anchor="t"/>
              <a:lstStyle/>
              <a:p>
                <a:pPr lvl="0" indent="0"/>
                <a:endParaRPr lang="zh-CN" altLang="en-US" sz="1985" dirty="0">
                  <a:latin typeface="Tahoma" panose="020B0604030504040204" pitchFamily="34" charset="0"/>
                  <a:ea typeface="宋体" panose="02010600030101010101" pitchFamily="2" charset="-122"/>
                </a:endParaRPr>
              </a:p>
            </p:txBody>
          </p:sp>
          <p:sp>
            <p:nvSpPr>
              <p:cNvPr id="141320" name="文本框 293903"/>
              <p:cNvSpPr txBox="1"/>
              <p:nvPr/>
            </p:nvSpPr>
            <p:spPr>
              <a:xfrm>
                <a:off x="3148" y="11644"/>
                <a:ext cx="450" cy="426"/>
              </a:xfrm>
              <a:prstGeom prst="rect">
                <a:avLst/>
              </a:prstGeom>
              <a:solidFill>
                <a:srgbClr val="FFFFFF"/>
              </a:solidFill>
              <a:ln w="9525">
                <a:noFill/>
              </a:ln>
            </p:spPr>
            <p:txBody>
              <a:bodyPr anchor="t"/>
              <a:lstStyle/>
              <a:p>
                <a:pPr lvl="0" indent="0" algn="just">
                  <a:lnSpc>
                    <a:spcPct val="104000"/>
                  </a:lnSpc>
                </a:pPr>
                <a:r>
                  <a:rPr lang="en-US" altLang="zh-CN" sz="1765" b="1">
                    <a:latin typeface="宋体" panose="02010600030101010101" pitchFamily="2" charset="-122"/>
                    <a:ea typeface="宋体" panose="02010600030101010101" pitchFamily="2" charset="-122"/>
                  </a:rPr>
                  <a:t>1</a:t>
                </a:r>
                <a:endParaRPr lang="en-US" altLang="zh-CN" sz="1765" b="1">
                  <a:latin typeface="Tahoma" panose="020B0604030504040204" pitchFamily="34" charset="0"/>
                  <a:ea typeface="宋体" panose="02010600030101010101" pitchFamily="2" charset="-122"/>
                </a:endParaRPr>
              </a:p>
            </p:txBody>
          </p:sp>
          <p:sp>
            <p:nvSpPr>
              <p:cNvPr id="141321" name="直接连接符 293904"/>
              <p:cNvSpPr/>
              <p:nvPr/>
            </p:nvSpPr>
            <p:spPr>
              <a:xfrm flipV="1">
                <a:off x="3485" y="11293"/>
                <a:ext cx="0" cy="1937"/>
              </a:xfrm>
              <a:prstGeom prst="line">
                <a:avLst/>
              </a:prstGeom>
              <a:ln w="28575" cap="flat" cmpd="sng">
                <a:solidFill>
                  <a:srgbClr val="000000"/>
                </a:solidFill>
                <a:prstDash val="solid"/>
                <a:round/>
                <a:headEnd type="none" w="med" len="med"/>
                <a:tailEnd type="triangle" w="med" len="med"/>
              </a:ln>
            </p:spPr>
          </p:sp>
          <p:sp>
            <p:nvSpPr>
              <p:cNvPr id="141322" name="直接连接符 293905"/>
              <p:cNvSpPr/>
              <p:nvPr/>
            </p:nvSpPr>
            <p:spPr>
              <a:xfrm>
                <a:off x="3485" y="13230"/>
                <a:ext cx="688" cy="0"/>
              </a:xfrm>
              <a:prstGeom prst="line">
                <a:avLst/>
              </a:prstGeom>
              <a:ln w="28575" cap="flat" cmpd="sng">
                <a:solidFill>
                  <a:srgbClr val="000000"/>
                </a:solidFill>
                <a:prstDash val="solid"/>
                <a:round/>
                <a:headEnd type="none" w="med" len="med"/>
                <a:tailEnd type="none" w="med" len="med"/>
              </a:ln>
            </p:spPr>
          </p:sp>
          <p:sp>
            <p:nvSpPr>
              <p:cNvPr id="141323" name="直接连接符 293906"/>
              <p:cNvSpPr/>
              <p:nvPr/>
            </p:nvSpPr>
            <p:spPr>
              <a:xfrm>
                <a:off x="4173" y="13230"/>
                <a:ext cx="1115" cy="0"/>
              </a:xfrm>
              <a:prstGeom prst="line">
                <a:avLst/>
              </a:prstGeom>
              <a:ln w="28575" cap="flat" cmpd="sng">
                <a:solidFill>
                  <a:srgbClr val="000000"/>
                </a:solidFill>
                <a:prstDash val="solid"/>
                <a:round/>
                <a:headEnd type="none" w="med" len="med"/>
                <a:tailEnd type="triangle" w="med" len="med"/>
              </a:ln>
            </p:spPr>
          </p:sp>
          <p:sp>
            <p:nvSpPr>
              <p:cNvPr id="141324" name="直接连接符 293907"/>
              <p:cNvSpPr/>
              <p:nvPr/>
            </p:nvSpPr>
            <p:spPr>
              <a:xfrm>
                <a:off x="3828" y="11850"/>
                <a:ext cx="0" cy="1380"/>
              </a:xfrm>
              <a:prstGeom prst="line">
                <a:avLst/>
              </a:prstGeom>
              <a:ln w="28575" cap="flat" cmpd="sng">
                <a:solidFill>
                  <a:srgbClr val="000000"/>
                </a:solidFill>
                <a:prstDash val="solid"/>
                <a:round/>
                <a:headEnd type="none" w="med" len="med"/>
                <a:tailEnd type="none" w="med" len="med"/>
              </a:ln>
            </p:spPr>
          </p:sp>
          <p:sp>
            <p:nvSpPr>
              <p:cNvPr id="141325" name="直接连接符 293908"/>
              <p:cNvSpPr/>
              <p:nvPr/>
            </p:nvSpPr>
            <p:spPr>
              <a:xfrm>
                <a:off x="3837" y="11850"/>
                <a:ext cx="1083" cy="0"/>
              </a:xfrm>
              <a:prstGeom prst="line">
                <a:avLst/>
              </a:prstGeom>
              <a:ln w="28575" cap="flat" cmpd="sng">
                <a:solidFill>
                  <a:srgbClr val="000000"/>
                </a:solidFill>
                <a:prstDash val="solid"/>
                <a:round/>
                <a:headEnd type="none" w="med" len="med"/>
                <a:tailEnd type="none" w="med" len="med"/>
              </a:ln>
            </p:spPr>
          </p:sp>
        </p:grpSp>
        <p:graphicFrame>
          <p:nvGraphicFramePr>
            <p:cNvPr id="141326" name="对象 293910"/>
            <p:cNvGraphicFramePr/>
            <p:nvPr/>
          </p:nvGraphicFramePr>
          <p:xfrm>
            <a:off x="1302" y="2750"/>
            <a:ext cx="1190" cy="565"/>
          </p:xfrm>
          <a:graphic>
            <a:graphicData uri="http://schemas.openxmlformats.org/presentationml/2006/ole">
              <mc:AlternateContent xmlns:mc="http://schemas.openxmlformats.org/markup-compatibility/2006">
                <mc:Choice xmlns:v="urn:schemas-microsoft-com:vml" Requires="v">
                  <p:oleObj spid="_x0000_s48384" r:id="rId4" imgW="502285" imgH="206375" progId="Equation.3">
                    <p:embed/>
                  </p:oleObj>
                </mc:Choice>
                <mc:Fallback>
                  <p:oleObj r:id="rId4" imgW="502285" imgH="206375" progId="Equation.3">
                    <p:embed/>
                    <p:pic>
                      <p:nvPicPr>
                        <p:cNvPr id="0" name="图片 3214"/>
                        <p:cNvPicPr/>
                        <p:nvPr/>
                      </p:nvPicPr>
                      <p:blipFill>
                        <a:blip r:embed="rId5"/>
                        <a:stretch>
                          <a:fillRect/>
                        </a:stretch>
                      </p:blipFill>
                      <p:spPr>
                        <a:xfrm>
                          <a:off x="1302" y="2750"/>
                          <a:ext cx="1190" cy="565"/>
                        </a:xfrm>
                        <a:prstGeom prst="rect">
                          <a:avLst/>
                        </a:prstGeom>
                        <a:noFill/>
                        <a:ln w="38100">
                          <a:noFill/>
                          <a:miter/>
                        </a:ln>
                      </p:spPr>
                    </p:pic>
                  </p:oleObj>
                </mc:Fallback>
              </mc:AlternateContent>
            </a:graphicData>
          </a:graphic>
        </p:graphicFrame>
        <p:graphicFrame>
          <p:nvGraphicFramePr>
            <p:cNvPr id="141327" name="对象 293912"/>
            <p:cNvGraphicFramePr/>
            <p:nvPr/>
          </p:nvGraphicFramePr>
          <p:xfrm>
            <a:off x="2097" y="5472"/>
            <a:ext cx="597" cy="682"/>
          </p:xfrm>
          <a:graphic>
            <a:graphicData uri="http://schemas.openxmlformats.org/presentationml/2006/ole">
              <mc:AlternateContent xmlns:mc="http://schemas.openxmlformats.org/markup-compatibility/2006">
                <mc:Choice xmlns:v="urn:schemas-microsoft-com:vml" Requires="v">
                  <p:oleObj spid="_x0000_s48385" r:id="rId6" imgW="212725" imgH="239395" progId="Equation.3">
                    <p:embed/>
                  </p:oleObj>
                </mc:Choice>
                <mc:Fallback>
                  <p:oleObj r:id="rId6" imgW="212725" imgH="239395" progId="Equation.3">
                    <p:embed/>
                    <p:pic>
                      <p:nvPicPr>
                        <p:cNvPr id="0" name="图片 3215"/>
                        <p:cNvPicPr/>
                        <p:nvPr/>
                      </p:nvPicPr>
                      <p:blipFill>
                        <a:blip r:embed="rId7"/>
                        <a:stretch>
                          <a:fillRect/>
                        </a:stretch>
                      </p:blipFill>
                      <p:spPr>
                        <a:xfrm>
                          <a:off x="2097" y="5472"/>
                          <a:ext cx="597" cy="682"/>
                        </a:xfrm>
                        <a:prstGeom prst="rect">
                          <a:avLst/>
                        </a:prstGeom>
                        <a:noFill/>
                        <a:ln w="38100">
                          <a:noFill/>
                          <a:miter/>
                        </a:ln>
                      </p:spPr>
                    </p:pic>
                  </p:oleObj>
                </mc:Fallback>
              </mc:AlternateContent>
            </a:graphicData>
          </a:graphic>
        </p:graphicFrame>
        <p:graphicFrame>
          <p:nvGraphicFramePr>
            <p:cNvPr id="141328" name="对象 293914"/>
            <p:cNvGraphicFramePr/>
            <p:nvPr/>
          </p:nvGraphicFramePr>
          <p:xfrm>
            <a:off x="4025" y="5017"/>
            <a:ext cx="962" cy="497"/>
          </p:xfrm>
          <a:graphic>
            <a:graphicData uri="http://schemas.openxmlformats.org/presentationml/2006/ole">
              <mc:AlternateContent xmlns:mc="http://schemas.openxmlformats.org/markup-compatibility/2006">
                <mc:Choice xmlns:v="urn:schemas-microsoft-com:vml" Requires="v">
                  <p:oleObj spid="_x0000_s48386" r:id="rId8" imgW="481330" imgH="208280" progId="Equation.3">
                    <p:embed/>
                  </p:oleObj>
                </mc:Choice>
                <mc:Fallback>
                  <p:oleObj r:id="rId8" imgW="481330" imgH="208280" progId="Equation.3">
                    <p:embed/>
                    <p:pic>
                      <p:nvPicPr>
                        <p:cNvPr id="0" name="图片 3216"/>
                        <p:cNvPicPr/>
                        <p:nvPr/>
                      </p:nvPicPr>
                      <p:blipFill>
                        <a:blip r:embed="rId9"/>
                        <a:stretch>
                          <a:fillRect/>
                        </a:stretch>
                      </p:blipFill>
                      <p:spPr>
                        <a:xfrm>
                          <a:off x="4025" y="5017"/>
                          <a:ext cx="962" cy="497"/>
                        </a:xfrm>
                        <a:prstGeom prst="rect">
                          <a:avLst/>
                        </a:prstGeom>
                        <a:noFill/>
                        <a:ln w="38100">
                          <a:noFill/>
                          <a:miter/>
                        </a:ln>
                      </p:spPr>
                    </p:pic>
                  </p:oleObj>
                </mc:Fallback>
              </mc:AlternateContent>
            </a:graphicData>
          </a:graphic>
        </p:graphicFrame>
      </p:grpSp>
      <p:sp>
        <p:nvSpPr>
          <p:cNvPr id="293917" name="文本框 293916"/>
          <p:cNvSpPr txBox="1"/>
          <p:nvPr/>
        </p:nvSpPr>
        <p:spPr>
          <a:xfrm>
            <a:off x="787982" y="4971874"/>
            <a:ext cx="9243483" cy="1626870"/>
          </a:xfrm>
          <a:prstGeom prst="rect">
            <a:avLst/>
          </a:prstGeom>
          <a:noFill/>
          <a:ln w="9525">
            <a:noFill/>
          </a:ln>
        </p:spPr>
        <p:txBody>
          <a:bodyPr anchor="t">
            <a:spAutoFit/>
          </a:bodyPr>
          <a:lstStyle/>
          <a:p>
            <a:pPr lvl="0" indent="0">
              <a:lnSpc>
                <a:spcPct val="140000"/>
              </a:lnSpc>
            </a:pPr>
            <a:r>
              <a:rPr lang="zh-CN" altLang="en-US" sz="2400" dirty="0">
                <a:solidFill>
                  <a:srgbClr val="FF0000"/>
                </a:solidFill>
                <a:latin typeface="Times New Roman" panose="02020603050405020304" charset="0"/>
              </a:rPr>
              <a:t>透视图的含义是：</a:t>
            </a:r>
          </a:p>
          <a:p>
            <a:pPr lvl="0" indent="0">
              <a:lnSpc>
                <a:spcPct val="140000"/>
              </a:lnSpc>
            </a:pPr>
            <a:r>
              <a:rPr lang="zh-CN" altLang="en-US" sz="2400" dirty="0">
                <a:latin typeface="Times New Roman" panose="02020603050405020304" charset="0"/>
              </a:rPr>
              <a:t>    只有那些位于该圆柱体外的频率范围的信号才能通过，而位于圆柱体内的频率成分都将被虑除掉。</a:t>
            </a:r>
          </a:p>
        </p:txBody>
      </p:sp>
      <p:grpSp>
        <p:nvGrpSpPr>
          <p:cNvPr id="141330" name="组合 293918"/>
          <p:cNvGrpSpPr/>
          <p:nvPr/>
        </p:nvGrpSpPr>
        <p:grpSpPr>
          <a:xfrm>
            <a:off x="7648818" y="2321375"/>
            <a:ext cx="2008006" cy="2459677"/>
            <a:chOff x="4332" y="1434"/>
            <a:chExt cx="1147" cy="1405"/>
          </a:xfrm>
        </p:grpSpPr>
        <p:pic>
          <p:nvPicPr>
            <p:cNvPr id="141331" name="图片 293919" descr="3"/>
            <p:cNvPicPr>
              <a:picLocks noChangeAspect="1"/>
            </p:cNvPicPr>
            <p:nvPr/>
          </p:nvPicPr>
          <p:blipFill>
            <a:blip r:embed="rId10"/>
            <a:stretch>
              <a:fillRect/>
            </a:stretch>
          </p:blipFill>
          <p:spPr>
            <a:xfrm>
              <a:off x="4332" y="1434"/>
              <a:ext cx="1147" cy="1147"/>
            </a:xfrm>
            <a:prstGeom prst="rect">
              <a:avLst/>
            </a:prstGeom>
            <a:noFill/>
            <a:ln w="9525">
              <a:noFill/>
            </a:ln>
          </p:spPr>
        </p:pic>
        <p:sp>
          <p:nvSpPr>
            <p:cNvPr id="141332" name="矩形 293920"/>
            <p:cNvSpPr/>
            <p:nvPr/>
          </p:nvSpPr>
          <p:spPr>
            <a:xfrm>
              <a:off x="4389" y="2614"/>
              <a:ext cx="1059" cy="225"/>
            </a:xfrm>
            <a:prstGeom prst="rect">
              <a:avLst/>
            </a:prstGeom>
            <a:noFill/>
            <a:ln w="9525">
              <a:noFill/>
            </a:ln>
          </p:spPr>
          <p:txBody>
            <a:bodyPr wrap="square" anchor="t">
              <a:spAutoFit/>
            </a:bodyPr>
            <a:lstStyle/>
            <a:p>
              <a:pPr lvl="0" indent="0" algn="ctr"/>
              <a:r>
                <a:rPr lang="zh-CN" altLang="en-US" sz="1985" b="1" dirty="0">
                  <a:solidFill>
                    <a:srgbClr val="FF0000"/>
                  </a:solidFill>
                  <a:latin typeface="Tahoma" panose="020B0604030504040204" pitchFamily="3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11"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12"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917"/>
                                        </p:tgtEl>
                                        <p:attrNameLst>
                                          <p:attrName>style.visibility</p:attrName>
                                        </p:attrNameLst>
                                      </p:cBhvr>
                                      <p:to>
                                        <p:strVal val="visible"/>
                                      </p:to>
                                    </p:set>
                                    <p:animEffect transition="in" filter="blinds(horizontal)">
                                      <p:cBhvr>
                                        <p:cTn id="7" dur="500"/>
                                        <p:tgtEl>
                                          <p:spTgt spid="293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1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文本框 294921"/>
          <p:cNvSpPr txBox="1"/>
          <p:nvPr/>
        </p:nvSpPr>
        <p:spPr>
          <a:xfrm>
            <a:off x="887770" y="1533671"/>
            <a:ext cx="9243483" cy="579120"/>
          </a:xfrm>
          <a:prstGeom prst="rect">
            <a:avLst/>
          </a:prstGeom>
          <a:noFill/>
          <a:ln w="9525">
            <a:noFill/>
          </a:ln>
        </p:spPr>
        <p:txBody>
          <a:bodyPr anchor="t">
            <a:spAutoFit/>
          </a:bodyPr>
          <a:lstStyle/>
          <a:p>
            <a:pPr lvl="0" indent="0"/>
            <a:r>
              <a:rPr lang="en-US" altLang="zh-CN" sz="3200" dirty="0">
                <a:solidFill>
                  <a:srgbClr val="1018BC"/>
                </a:solidFill>
                <a:latin typeface="Times New Roman" panose="02020603050405020304" charset="0"/>
                <a:ea typeface="黑体" panose="02010609060101010101" pitchFamily="2" charset="-122"/>
              </a:rPr>
              <a:t>2.</a:t>
            </a:r>
            <a:r>
              <a:rPr lang="zh-CN" altLang="en-US" sz="3200" dirty="0">
                <a:solidFill>
                  <a:srgbClr val="1018BC"/>
                </a:solidFill>
                <a:latin typeface="Times New Roman" panose="02020603050405020304" charset="0"/>
                <a:ea typeface="黑体" panose="02010609060101010101" pitchFamily="2" charset="-122"/>
              </a:rPr>
              <a:t>巴特沃斯高通滤波器的转移函数定义</a:t>
            </a:r>
          </a:p>
        </p:txBody>
      </p:sp>
      <p:sp>
        <p:nvSpPr>
          <p:cNvPr id="142339" name="文本框 294923"/>
          <p:cNvSpPr txBox="1"/>
          <p:nvPr/>
        </p:nvSpPr>
        <p:spPr>
          <a:xfrm>
            <a:off x="940382" y="3496989"/>
            <a:ext cx="9243483" cy="1188720"/>
          </a:xfrm>
          <a:prstGeom prst="rect">
            <a:avLst/>
          </a:prstGeom>
          <a:noFill/>
          <a:ln w="9525">
            <a:noFill/>
          </a:ln>
        </p:spPr>
        <p:txBody>
          <a:bodyPr anchor="t">
            <a:spAutoFit/>
          </a:bodyPr>
          <a:lstStyle/>
          <a:p>
            <a:pPr lvl="0" indent="0">
              <a:lnSpc>
                <a:spcPct val="150000"/>
              </a:lnSpc>
            </a:pPr>
            <a:r>
              <a:rPr lang="zh-CN" altLang="en-US" sz="2400" dirty="0">
                <a:solidFill>
                  <a:srgbClr val="FF0000"/>
                </a:solidFill>
                <a:latin typeface="Times New Roman" panose="02020603050405020304" charset="0"/>
              </a:rPr>
              <a:t>其中，</a:t>
            </a:r>
            <a:r>
              <a:rPr lang="en-US" altLang="zh-CN" sz="2400">
                <a:latin typeface="Times New Roman" panose="02020603050405020304" charset="0"/>
              </a:rPr>
              <a:t>D</a:t>
            </a:r>
            <a:r>
              <a:rPr lang="en-US" altLang="zh-CN" sz="2400" baseline="-25000">
                <a:latin typeface="Times New Roman" panose="02020603050405020304" charset="0"/>
              </a:rPr>
              <a:t>0</a:t>
            </a:r>
            <a:r>
              <a:rPr lang="zh-CN" altLang="en-US" sz="2400" dirty="0">
                <a:latin typeface="Times New Roman" panose="02020603050405020304" charset="0"/>
              </a:rPr>
              <a:t>为截至频率； </a:t>
            </a:r>
            <a:r>
              <a:rPr lang="en-US" altLang="zh-CN" sz="2400" err="1">
                <a:latin typeface="Times New Roman" panose="02020603050405020304" charset="0"/>
              </a:rPr>
              <a:t>D(u,v</a:t>
            </a:r>
            <a:r>
              <a:rPr lang="en-US" altLang="zh-CN" sz="2400">
                <a:latin typeface="Times New Roman" panose="02020603050405020304" charset="0"/>
              </a:rPr>
              <a:t>)</a:t>
            </a:r>
            <a:r>
              <a:rPr lang="zh-CN" altLang="en-US" sz="2400" dirty="0">
                <a:latin typeface="Times New Roman" panose="02020603050405020304" charset="0"/>
              </a:rPr>
              <a:t>为频率平面从原点到点</a:t>
            </a:r>
            <a:r>
              <a:rPr lang="en-US" altLang="zh-CN" sz="2400">
                <a:latin typeface="Times New Roman" panose="02020603050405020304" charset="0"/>
              </a:rPr>
              <a:t>(</a:t>
            </a:r>
            <a:r>
              <a:rPr lang="en-US" altLang="zh-CN" sz="2400" err="1">
                <a:latin typeface="Times New Roman" panose="02020603050405020304" charset="0"/>
              </a:rPr>
              <a:t>u,v</a:t>
            </a:r>
            <a:r>
              <a:rPr lang="en-US" altLang="zh-CN" sz="2400">
                <a:latin typeface="Times New Roman" panose="02020603050405020304" charset="0"/>
              </a:rPr>
              <a:t>)</a:t>
            </a:r>
            <a:r>
              <a:rPr lang="zh-CN" altLang="en-US" sz="2400" dirty="0">
                <a:latin typeface="Times New Roman" panose="02020603050405020304" charset="0"/>
              </a:rPr>
              <a:t>的距离。可以看出巴特沃斯高通滤波是低通滤波的一种倒数变换形式的改进！</a:t>
            </a:r>
          </a:p>
        </p:txBody>
      </p:sp>
      <p:graphicFrame>
        <p:nvGraphicFramePr>
          <p:cNvPr id="142340" name="对象 294926"/>
          <p:cNvGraphicFramePr/>
          <p:nvPr/>
        </p:nvGraphicFramePr>
        <p:xfrm>
          <a:off x="2090473" y="2270606"/>
          <a:ext cx="3847950" cy="990873"/>
        </p:xfrm>
        <a:graphic>
          <a:graphicData uri="http://schemas.openxmlformats.org/presentationml/2006/ole">
            <mc:AlternateContent xmlns:mc="http://schemas.openxmlformats.org/markup-compatibility/2006">
              <mc:Choice xmlns:v="urn:schemas-microsoft-com:vml" Requires="v">
                <p:oleObj spid="_x0000_s49238" r:id="rId3" imgW="1790700" imgH="431800" progId="Equation.3">
                  <p:embed/>
                </p:oleObj>
              </mc:Choice>
              <mc:Fallback>
                <p:oleObj r:id="rId3" imgW="1790700" imgH="431800" progId="Equation.3">
                  <p:embed/>
                  <p:pic>
                    <p:nvPicPr>
                      <p:cNvPr id="0" name="图片 3217"/>
                      <p:cNvPicPr/>
                      <p:nvPr/>
                    </p:nvPicPr>
                    <p:blipFill>
                      <a:blip r:embed="rId4"/>
                      <a:stretch>
                        <a:fillRect/>
                      </a:stretch>
                    </p:blipFill>
                    <p:spPr>
                      <a:xfrm>
                        <a:off x="2090473" y="2270606"/>
                        <a:ext cx="3847950" cy="990873"/>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文本框 295944"/>
          <p:cNvSpPr txBox="1"/>
          <p:nvPr/>
        </p:nvSpPr>
        <p:spPr>
          <a:xfrm>
            <a:off x="935038" y="1506490"/>
            <a:ext cx="9243483" cy="561975"/>
          </a:xfrm>
          <a:prstGeom prst="rect">
            <a:avLst/>
          </a:prstGeom>
          <a:noFill/>
          <a:ln w="9525">
            <a:noFill/>
          </a:ln>
        </p:spPr>
        <p:txBody>
          <a:bodyPr anchor="t">
            <a:spAutoFit/>
          </a:bodyPr>
          <a:lstStyle/>
          <a:p>
            <a:pPr lvl="0" indent="0"/>
            <a:r>
              <a:rPr lang="zh-CN" altLang="en-US" sz="3090" dirty="0">
                <a:solidFill>
                  <a:srgbClr val="FF0000"/>
                </a:solidFill>
                <a:latin typeface="Times New Roman" panose="02020603050405020304" charset="0"/>
                <a:ea typeface="黑体" panose="02010609060101010101" pitchFamily="2" charset="-122"/>
              </a:rPr>
              <a:t>转移函数的横截面图和透视图</a:t>
            </a:r>
          </a:p>
        </p:txBody>
      </p:sp>
      <p:sp>
        <p:nvSpPr>
          <p:cNvPr id="295960" name="文本框 295959"/>
          <p:cNvSpPr txBox="1"/>
          <p:nvPr/>
        </p:nvSpPr>
        <p:spPr>
          <a:xfrm>
            <a:off x="825919" y="4920553"/>
            <a:ext cx="9609371" cy="1115060"/>
          </a:xfrm>
          <a:prstGeom prst="rect">
            <a:avLst/>
          </a:prstGeom>
          <a:noFill/>
          <a:ln w="9525">
            <a:noFill/>
          </a:ln>
        </p:spPr>
        <p:txBody>
          <a:bodyPr anchor="t">
            <a:spAutoFit/>
          </a:bodyPr>
          <a:lstStyle/>
          <a:p>
            <a:pPr lvl="0" indent="0">
              <a:lnSpc>
                <a:spcPct val="140000"/>
              </a:lnSpc>
            </a:pPr>
            <a:r>
              <a:rPr lang="zh-CN" altLang="en-US" sz="2400" b="1" dirty="0">
                <a:solidFill>
                  <a:srgbClr val="FF0000"/>
                </a:solidFill>
                <a:latin typeface="+mn-ea"/>
              </a:rPr>
              <a:t>透视图的含义是：</a:t>
            </a:r>
            <a:r>
              <a:rPr lang="zh-CN" altLang="en-US" sz="2400" dirty="0">
                <a:latin typeface="+mn-ea"/>
              </a:rPr>
              <a:t>只有那些位于该倒立型草帽体外的频率范围的信号才能通过</a:t>
            </a:r>
            <a:r>
              <a:rPr lang="en-US" altLang="zh-CN" sz="2400">
                <a:latin typeface="+mn-ea"/>
              </a:rPr>
              <a:t>,</a:t>
            </a:r>
            <a:r>
              <a:rPr lang="zh-CN" altLang="en-US" sz="2400" dirty="0">
                <a:latin typeface="+mn-ea"/>
              </a:rPr>
              <a:t>而位于倒立型草帽体内的频率成分都将被虑除掉。 </a:t>
            </a:r>
          </a:p>
        </p:txBody>
      </p:sp>
      <p:pic>
        <p:nvPicPr>
          <p:cNvPr id="143363" name="图片 295960" descr="3"/>
          <p:cNvPicPr>
            <a:picLocks noChangeAspect="1"/>
          </p:cNvPicPr>
          <p:nvPr/>
        </p:nvPicPr>
        <p:blipFill>
          <a:blip r:embed="rId2"/>
          <a:stretch>
            <a:fillRect/>
          </a:stretch>
        </p:blipFill>
        <p:spPr>
          <a:xfrm>
            <a:off x="1297425" y="2668005"/>
            <a:ext cx="2701267" cy="2057026"/>
          </a:xfrm>
          <a:prstGeom prst="rect">
            <a:avLst/>
          </a:prstGeom>
          <a:noFill/>
          <a:ln w="9525">
            <a:noFill/>
          </a:ln>
        </p:spPr>
      </p:pic>
      <p:pic>
        <p:nvPicPr>
          <p:cNvPr id="143364" name="图片 295961" descr="3"/>
          <p:cNvPicPr>
            <a:picLocks noChangeAspect="1"/>
          </p:cNvPicPr>
          <p:nvPr/>
        </p:nvPicPr>
        <p:blipFill>
          <a:blip r:embed="rId3"/>
          <a:stretch>
            <a:fillRect/>
          </a:stretch>
        </p:blipFill>
        <p:spPr>
          <a:xfrm>
            <a:off x="4711211" y="2746786"/>
            <a:ext cx="2225088" cy="1852198"/>
          </a:xfrm>
          <a:prstGeom prst="rect">
            <a:avLst/>
          </a:prstGeom>
          <a:noFill/>
          <a:ln w="9525">
            <a:noFill/>
          </a:ln>
        </p:spPr>
      </p:pic>
      <p:grpSp>
        <p:nvGrpSpPr>
          <p:cNvPr id="143365" name="组合 295963"/>
          <p:cNvGrpSpPr/>
          <p:nvPr/>
        </p:nvGrpSpPr>
        <p:grpSpPr>
          <a:xfrm>
            <a:off x="7570038" y="2508696"/>
            <a:ext cx="2008007" cy="2459677"/>
            <a:chOff x="4332" y="1434"/>
            <a:chExt cx="1147" cy="1405"/>
          </a:xfrm>
        </p:grpSpPr>
        <p:pic>
          <p:nvPicPr>
            <p:cNvPr id="143366" name="图片 295964" descr="3"/>
            <p:cNvPicPr>
              <a:picLocks noChangeAspect="1"/>
            </p:cNvPicPr>
            <p:nvPr/>
          </p:nvPicPr>
          <p:blipFill>
            <a:blip r:embed="rId4"/>
            <a:stretch>
              <a:fillRect/>
            </a:stretch>
          </p:blipFill>
          <p:spPr>
            <a:xfrm>
              <a:off x="4332" y="1434"/>
              <a:ext cx="1147" cy="1147"/>
            </a:xfrm>
            <a:prstGeom prst="rect">
              <a:avLst/>
            </a:prstGeom>
            <a:noFill/>
            <a:ln w="9525">
              <a:noFill/>
            </a:ln>
          </p:spPr>
        </p:pic>
        <p:sp>
          <p:nvSpPr>
            <p:cNvPr id="143367" name="矩形 295965"/>
            <p:cNvSpPr/>
            <p:nvPr/>
          </p:nvSpPr>
          <p:spPr>
            <a:xfrm>
              <a:off x="4389" y="2614"/>
              <a:ext cx="1090" cy="225"/>
            </a:xfrm>
            <a:prstGeom prst="rect">
              <a:avLst/>
            </a:prstGeom>
            <a:noFill/>
            <a:ln w="9525">
              <a:noFill/>
            </a:ln>
          </p:spPr>
          <p:txBody>
            <a:bodyPr wrap="square" anchor="t">
              <a:spAutoFit/>
            </a:bodyPr>
            <a:lstStyle/>
            <a:p>
              <a:pPr lvl="0" indent="0" algn="ctr"/>
              <a:r>
                <a:rPr lang="zh-CN" altLang="en-US" sz="1985" b="1" dirty="0">
                  <a:solidFill>
                    <a:srgbClr val="FF0000"/>
                  </a:solidFill>
                  <a:latin typeface="Tahoma" panose="020B0604030504040204" pitchFamily="3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5960"/>
                                        </p:tgtEl>
                                        <p:attrNameLst>
                                          <p:attrName>style.visibility</p:attrName>
                                        </p:attrNameLst>
                                      </p:cBhvr>
                                      <p:to>
                                        <p:strVal val="visible"/>
                                      </p:to>
                                    </p:set>
                                    <p:animEffect transition="in" filter="blinds(horizontal)">
                                      <p:cBhvr>
                                        <p:cTn id="7" dur="500"/>
                                        <p:tgtEl>
                                          <p:spTgt spid="295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文本框 296969"/>
          <p:cNvSpPr txBox="1"/>
          <p:nvPr/>
        </p:nvSpPr>
        <p:spPr>
          <a:xfrm>
            <a:off x="914030" y="1537172"/>
            <a:ext cx="9243483" cy="579120"/>
          </a:xfrm>
          <a:prstGeom prst="rect">
            <a:avLst/>
          </a:prstGeom>
          <a:noFill/>
          <a:ln w="9525">
            <a:noFill/>
          </a:ln>
        </p:spPr>
        <p:txBody>
          <a:bodyPr anchor="t">
            <a:spAutoFit/>
          </a:bodyPr>
          <a:lstStyle/>
          <a:p>
            <a:pPr lvl="0" indent="0"/>
            <a:r>
              <a:rPr lang="en-US" altLang="zh-CN" sz="3200" dirty="0">
                <a:solidFill>
                  <a:srgbClr val="1018BC"/>
                </a:solidFill>
                <a:latin typeface="Times New Roman" panose="02020603050405020304" charset="0"/>
                <a:ea typeface="黑体" panose="02010609060101010101" pitchFamily="2" charset="-122"/>
              </a:rPr>
              <a:t>2.</a:t>
            </a:r>
            <a:r>
              <a:rPr lang="zh-CN" altLang="en-US" sz="3200" dirty="0">
                <a:solidFill>
                  <a:srgbClr val="1018BC"/>
                </a:solidFill>
                <a:latin typeface="Times New Roman" panose="02020603050405020304" charset="0"/>
                <a:ea typeface="黑体" panose="02010609060101010101" pitchFamily="2" charset="-122"/>
              </a:rPr>
              <a:t>高斯高通滤波器的转移函数定义</a:t>
            </a:r>
          </a:p>
        </p:txBody>
      </p:sp>
      <p:sp>
        <p:nvSpPr>
          <p:cNvPr id="144387" name="文本框 296971"/>
          <p:cNvSpPr txBox="1"/>
          <p:nvPr/>
        </p:nvSpPr>
        <p:spPr>
          <a:xfrm>
            <a:off x="1106602" y="3457924"/>
            <a:ext cx="9243483" cy="603250"/>
          </a:xfrm>
          <a:prstGeom prst="rect">
            <a:avLst/>
          </a:prstGeom>
          <a:noFill/>
          <a:ln w="9525">
            <a:noFill/>
          </a:ln>
        </p:spPr>
        <p:txBody>
          <a:bodyPr anchor="t">
            <a:spAutoFit/>
          </a:bodyPr>
          <a:lstStyle/>
          <a:p>
            <a:pPr lvl="0" indent="0">
              <a:lnSpc>
                <a:spcPct val="120000"/>
              </a:lnSpc>
            </a:pPr>
            <a:r>
              <a:rPr lang="zh-CN" altLang="en-US" sz="2800" b="1" dirty="0">
                <a:solidFill>
                  <a:srgbClr val="000099"/>
                </a:solidFill>
                <a:latin typeface="Times New Roman" panose="02020603050405020304" charset="0"/>
              </a:rPr>
              <a:t>其中，</a:t>
            </a:r>
            <a:r>
              <a:rPr lang="en-US" altLang="zh-CN" sz="2800" err="1">
                <a:latin typeface="Times New Roman" panose="02020603050405020304" charset="0"/>
              </a:rPr>
              <a:t>D(u,v</a:t>
            </a:r>
            <a:r>
              <a:rPr lang="en-US" altLang="zh-CN" sz="2800">
                <a:latin typeface="Times New Roman" panose="02020603050405020304" charset="0"/>
              </a:rPr>
              <a:t>)</a:t>
            </a:r>
            <a:r>
              <a:rPr lang="zh-CN" altLang="en-US" sz="2800" dirty="0">
                <a:latin typeface="Times New Roman" panose="02020603050405020304" charset="0"/>
              </a:rPr>
              <a:t>为频率平面从原点到点</a:t>
            </a:r>
            <a:r>
              <a:rPr lang="en-US" altLang="zh-CN" sz="2800">
                <a:latin typeface="Times New Roman" panose="02020603050405020304" charset="0"/>
              </a:rPr>
              <a:t>(</a:t>
            </a:r>
            <a:r>
              <a:rPr lang="en-US" altLang="zh-CN" sz="2800" err="1">
                <a:latin typeface="Times New Roman" panose="02020603050405020304" charset="0"/>
              </a:rPr>
              <a:t>u,v</a:t>
            </a:r>
            <a:r>
              <a:rPr lang="en-US" altLang="zh-CN" sz="2800">
                <a:latin typeface="Times New Roman" panose="02020603050405020304" charset="0"/>
              </a:rPr>
              <a:t>)</a:t>
            </a:r>
            <a:r>
              <a:rPr lang="zh-CN" altLang="en-US" sz="2800" dirty="0">
                <a:latin typeface="Times New Roman" panose="02020603050405020304" charset="0"/>
              </a:rPr>
              <a:t>的距离。</a:t>
            </a:r>
          </a:p>
        </p:txBody>
      </p:sp>
      <p:graphicFrame>
        <p:nvGraphicFramePr>
          <p:cNvPr id="144388" name="对象 296973"/>
          <p:cNvGraphicFramePr/>
          <p:nvPr/>
        </p:nvGraphicFramePr>
        <p:xfrm>
          <a:off x="2226945" y="2324074"/>
          <a:ext cx="3236970" cy="931351"/>
        </p:xfrm>
        <a:graphic>
          <a:graphicData uri="http://schemas.openxmlformats.org/presentationml/2006/ole">
            <mc:AlternateContent xmlns:mc="http://schemas.openxmlformats.org/markup-compatibility/2006">
              <mc:Choice xmlns:v="urn:schemas-microsoft-com:vml" Requires="v">
                <p:oleObj spid="_x0000_s50262" r:id="rId3" imgW="1285875" imgH="381635" progId="Equation.3">
                  <p:embed/>
                </p:oleObj>
              </mc:Choice>
              <mc:Fallback>
                <p:oleObj r:id="rId3" imgW="1285875" imgH="381635" progId="Equation.3">
                  <p:embed/>
                  <p:pic>
                    <p:nvPicPr>
                      <p:cNvPr id="0" name="图片 3218"/>
                      <p:cNvPicPr/>
                      <p:nvPr/>
                    </p:nvPicPr>
                    <p:blipFill>
                      <a:blip r:embed="rId4"/>
                      <a:stretch>
                        <a:fillRect/>
                      </a:stretch>
                    </p:blipFill>
                    <p:spPr>
                      <a:xfrm>
                        <a:off x="2226945" y="2324074"/>
                        <a:ext cx="3236970" cy="931351"/>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文本框 297992"/>
          <p:cNvSpPr txBox="1"/>
          <p:nvPr/>
        </p:nvSpPr>
        <p:spPr>
          <a:xfrm>
            <a:off x="963048" y="1499487"/>
            <a:ext cx="8385660" cy="561975"/>
          </a:xfrm>
          <a:prstGeom prst="rect">
            <a:avLst/>
          </a:prstGeom>
          <a:noFill/>
          <a:ln w="9525">
            <a:noFill/>
          </a:ln>
        </p:spPr>
        <p:txBody>
          <a:bodyPr wrap="square" anchor="t">
            <a:spAutoFit/>
          </a:bodyPr>
          <a:lstStyle/>
          <a:p>
            <a:pPr lvl="0" indent="0"/>
            <a:r>
              <a:rPr lang="zh-CN" altLang="en-US" sz="3090" dirty="0">
                <a:solidFill>
                  <a:srgbClr val="FF0000"/>
                </a:solidFill>
                <a:latin typeface="Times New Roman" panose="02020603050405020304" charset="0"/>
                <a:ea typeface="黑体" panose="02010609060101010101" pitchFamily="2" charset="-122"/>
              </a:rPr>
              <a:t>转移函数的横截面图和透视图</a:t>
            </a:r>
          </a:p>
        </p:txBody>
      </p:sp>
      <p:sp>
        <p:nvSpPr>
          <p:cNvPr id="297994" name="文本框 297993"/>
          <p:cNvSpPr txBox="1"/>
          <p:nvPr/>
        </p:nvSpPr>
        <p:spPr>
          <a:xfrm>
            <a:off x="888784" y="4810813"/>
            <a:ext cx="9609371" cy="1115060"/>
          </a:xfrm>
          <a:prstGeom prst="rect">
            <a:avLst/>
          </a:prstGeom>
          <a:noFill/>
          <a:ln w="9525">
            <a:noFill/>
          </a:ln>
        </p:spPr>
        <p:txBody>
          <a:bodyPr anchor="t">
            <a:spAutoFit/>
          </a:bodyPr>
          <a:lstStyle/>
          <a:p>
            <a:pPr lvl="0" indent="0">
              <a:lnSpc>
                <a:spcPct val="140000"/>
              </a:lnSpc>
            </a:pPr>
            <a:r>
              <a:rPr lang="zh-CN" altLang="en-US" sz="2400" b="1" dirty="0">
                <a:solidFill>
                  <a:srgbClr val="333399"/>
                </a:solidFill>
                <a:latin typeface="+mn-ea"/>
              </a:rPr>
              <a:t>透视图的含义是：</a:t>
            </a:r>
            <a:r>
              <a:rPr lang="zh-CN" altLang="en-US" sz="2400" dirty="0">
                <a:latin typeface="+mn-ea"/>
              </a:rPr>
              <a:t>只有那些位于该倒立型草帽体外的频率范围的信号才能通过</a:t>
            </a:r>
            <a:r>
              <a:rPr lang="en-US" altLang="zh-CN" sz="2400">
                <a:latin typeface="+mn-ea"/>
              </a:rPr>
              <a:t>,</a:t>
            </a:r>
            <a:r>
              <a:rPr lang="zh-CN" altLang="en-US" sz="2400" dirty="0">
                <a:latin typeface="+mn-ea"/>
              </a:rPr>
              <a:t>而位于倒立型草帽体内的频率成分都将被虑除掉。 </a:t>
            </a:r>
          </a:p>
        </p:txBody>
      </p:sp>
      <p:pic>
        <p:nvPicPr>
          <p:cNvPr id="145411" name="图片 297996" descr="3"/>
          <p:cNvPicPr>
            <a:picLocks noChangeAspect="1"/>
          </p:cNvPicPr>
          <p:nvPr/>
        </p:nvPicPr>
        <p:blipFill>
          <a:blip r:embed="rId2"/>
          <a:stretch>
            <a:fillRect/>
          </a:stretch>
        </p:blipFill>
        <p:spPr>
          <a:xfrm>
            <a:off x="1208140" y="2654000"/>
            <a:ext cx="2618987" cy="2004506"/>
          </a:xfrm>
          <a:prstGeom prst="rect">
            <a:avLst/>
          </a:prstGeom>
          <a:noFill/>
          <a:ln w="9525">
            <a:noFill/>
          </a:ln>
        </p:spPr>
      </p:pic>
      <p:pic>
        <p:nvPicPr>
          <p:cNvPr id="145412" name="图片 297997" descr="3"/>
          <p:cNvPicPr>
            <a:picLocks noChangeAspect="1"/>
          </p:cNvPicPr>
          <p:nvPr/>
        </p:nvPicPr>
        <p:blipFill>
          <a:blip r:embed="rId3"/>
          <a:stretch>
            <a:fillRect/>
          </a:stretch>
        </p:blipFill>
        <p:spPr>
          <a:xfrm>
            <a:off x="4473121" y="2745034"/>
            <a:ext cx="2223338" cy="1913472"/>
          </a:xfrm>
          <a:prstGeom prst="rect">
            <a:avLst/>
          </a:prstGeom>
          <a:noFill/>
          <a:ln w="9525">
            <a:noFill/>
          </a:ln>
        </p:spPr>
      </p:pic>
      <p:grpSp>
        <p:nvGrpSpPr>
          <p:cNvPr id="145413" name="组合 297999"/>
          <p:cNvGrpSpPr/>
          <p:nvPr/>
        </p:nvGrpSpPr>
        <p:grpSpPr>
          <a:xfrm>
            <a:off x="7570038" y="2428166"/>
            <a:ext cx="2008007" cy="2459677"/>
            <a:chOff x="4332" y="1434"/>
            <a:chExt cx="1147" cy="1405"/>
          </a:xfrm>
        </p:grpSpPr>
        <p:pic>
          <p:nvPicPr>
            <p:cNvPr id="145414" name="图片 298000" descr="3"/>
            <p:cNvPicPr>
              <a:picLocks noChangeAspect="1"/>
            </p:cNvPicPr>
            <p:nvPr/>
          </p:nvPicPr>
          <p:blipFill>
            <a:blip r:embed="rId4"/>
            <a:stretch>
              <a:fillRect/>
            </a:stretch>
          </p:blipFill>
          <p:spPr>
            <a:xfrm>
              <a:off x="4332" y="1434"/>
              <a:ext cx="1147" cy="1147"/>
            </a:xfrm>
            <a:prstGeom prst="rect">
              <a:avLst/>
            </a:prstGeom>
            <a:noFill/>
            <a:ln w="9525">
              <a:noFill/>
            </a:ln>
          </p:spPr>
        </p:pic>
        <p:sp>
          <p:nvSpPr>
            <p:cNvPr id="145415" name="矩形 298001"/>
            <p:cNvSpPr/>
            <p:nvPr/>
          </p:nvSpPr>
          <p:spPr>
            <a:xfrm>
              <a:off x="4389" y="2614"/>
              <a:ext cx="1040" cy="225"/>
            </a:xfrm>
            <a:prstGeom prst="rect">
              <a:avLst/>
            </a:prstGeom>
            <a:noFill/>
            <a:ln w="9525">
              <a:noFill/>
            </a:ln>
          </p:spPr>
          <p:txBody>
            <a:bodyPr wrap="square" anchor="t">
              <a:spAutoFit/>
            </a:bodyPr>
            <a:lstStyle/>
            <a:p>
              <a:pPr lvl="0" indent="0" algn="ctr"/>
              <a:r>
                <a:rPr lang="zh-CN" altLang="en-US" sz="1985" b="1" dirty="0">
                  <a:solidFill>
                    <a:srgbClr val="FF0000"/>
                  </a:solidFill>
                  <a:latin typeface="Tahoma" panose="020B0604030504040204" pitchFamily="3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994"/>
                                        </p:tgtEl>
                                        <p:attrNameLst>
                                          <p:attrName>style.visibility</p:attrName>
                                        </p:attrNameLst>
                                      </p:cBhvr>
                                      <p:to>
                                        <p:strVal val="visible"/>
                                      </p:to>
                                    </p:set>
                                    <p:animEffect transition="in" filter="blinds(horizontal)">
                                      <p:cBhvr>
                                        <p:cTn id="7" dur="500"/>
                                        <p:tgtEl>
                                          <p:spTgt spid="297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文本框 299016"/>
          <p:cNvSpPr txBox="1"/>
          <p:nvPr/>
        </p:nvSpPr>
        <p:spPr>
          <a:xfrm>
            <a:off x="952544" y="1552928"/>
            <a:ext cx="9243483" cy="561975"/>
          </a:xfrm>
          <a:prstGeom prst="rect">
            <a:avLst/>
          </a:prstGeom>
          <a:noFill/>
          <a:ln w="9525">
            <a:noFill/>
          </a:ln>
        </p:spPr>
        <p:txBody>
          <a:bodyPr anchor="t">
            <a:spAutoFit/>
          </a:bodyPr>
          <a:lstStyle/>
          <a:p>
            <a:pPr lvl="0" indent="0"/>
            <a:r>
              <a:rPr lang="zh-CN" altLang="en-US" sz="3090" dirty="0">
                <a:solidFill>
                  <a:srgbClr val="FF0000"/>
                </a:solidFill>
                <a:latin typeface="Times New Roman" panose="02020603050405020304" charset="0"/>
                <a:ea typeface="黑体" panose="02010609060101010101" pitchFamily="2" charset="-122"/>
              </a:rPr>
              <a:t>高斯高通滤波器的高通滤波效果示例 </a:t>
            </a:r>
          </a:p>
        </p:txBody>
      </p:sp>
      <p:pic>
        <p:nvPicPr>
          <p:cNvPr id="146434" name="图片 299017" descr="512cut2"/>
          <p:cNvPicPr>
            <a:picLocks noChangeAspect="1"/>
          </p:cNvPicPr>
          <p:nvPr/>
        </p:nvPicPr>
        <p:blipFill>
          <a:blip r:embed="rId2"/>
          <a:stretch>
            <a:fillRect/>
          </a:stretch>
        </p:blipFill>
        <p:spPr>
          <a:xfrm>
            <a:off x="1854134" y="2515791"/>
            <a:ext cx="1841694" cy="1818936"/>
          </a:xfrm>
          <a:prstGeom prst="rect">
            <a:avLst/>
          </a:prstGeom>
          <a:noFill/>
          <a:ln w="9525">
            <a:noFill/>
          </a:ln>
        </p:spPr>
      </p:pic>
      <p:pic>
        <p:nvPicPr>
          <p:cNvPr id="146435" name="图片 299018" descr="30"/>
          <p:cNvPicPr>
            <a:picLocks noChangeAspect="1"/>
          </p:cNvPicPr>
          <p:nvPr/>
        </p:nvPicPr>
        <p:blipFill>
          <a:blip r:embed="rId3"/>
          <a:stretch>
            <a:fillRect/>
          </a:stretch>
        </p:blipFill>
        <p:spPr>
          <a:xfrm>
            <a:off x="4459116" y="2515791"/>
            <a:ext cx="1841694" cy="1818936"/>
          </a:xfrm>
          <a:prstGeom prst="rect">
            <a:avLst/>
          </a:prstGeom>
          <a:noFill/>
          <a:ln w="9525">
            <a:noFill/>
          </a:ln>
        </p:spPr>
      </p:pic>
      <p:pic>
        <p:nvPicPr>
          <p:cNvPr id="146436" name="图片 299019" descr="60"/>
          <p:cNvPicPr>
            <a:picLocks noChangeAspect="1"/>
          </p:cNvPicPr>
          <p:nvPr/>
        </p:nvPicPr>
        <p:blipFill>
          <a:blip r:embed="rId4"/>
          <a:stretch>
            <a:fillRect/>
          </a:stretch>
        </p:blipFill>
        <p:spPr>
          <a:xfrm>
            <a:off x="7079853" y="2515791"/>
            <a:ext cx="1841694" cy="1818936"/>
          </a:xfrm>
          <a:prstGeom prst="rect">
            <a:avLst/>
          </a:prstGeom>
          <a:noFill/>
          <a:ln w="9525">
            <a:noFill/>
          </a:ln>
        </p:spPr>
      </p:pic>
      <p:sp>
        <p:nvSpPr>
          <p:cNvPr id="146437" name="矩形 299025"/>
          <p:cNvSpPr/>
          <p:nvPr/>
        </p:nvSpPr>
        <p:spPr>
          <a:xfrm>
            <a:off x="1931163" y="4434975"/>
            <a:ext cx="6990384" cy="427990"/>
          </a:xfrm>
          <a:prstGeom prst="rect">
            <a:avLst/>
          </a:prstGeom>
          <a:noFill/>
          <a:ln w="9525">
            <a:noFill/>
          </a:ln>
        </p:spPr>
        <p:txBody>
          <a:bodyPr wrap="square" anchor="ctr">
            <a:spAutoFit/>
          </a:bodyPr>
          <a:lstStyle/>
          <a:p>
            <a:pPr lvl="0" indent="0"/>
            <a:r>
              <a:rPr lang="en-US" altLang="zh-CN" sz="2205" b="1" dirty="0">
                <a:latin typeface="Times New Roman" panose="02020603050405020304" charset="0"/>
                <a:ea typeface="黑体" panose="02010609060101010101" pitchFamily="2" charset="-122"/>
              </a:rPr>
              <a:t>(</a:t>
            </a:r>
            <a:r>
              <a:rPr lang="en-US" altLang="zh-CN" sz="2205" b="1">
                <a:latin typeface="Times New Roman" panose="02020603050405020304" charset="0"/>
                <a:ea typeface="黑体" panose="02010609060101010101" pitchFamily="2" charset="-122"/>
              </a:rPr>
              <a:t>a</a:t>
            </a:r>
            <a:r>
              <a:rPr lang="zh-CN" altLang="en-US" sz="2205" b="1" dirty="0">
                <a:latin typeface="Times New Roman" panose="02020603050405020304" charset="0"/>
                <a:ea typeface="黑体" panose="02010609060101010101" pitchFamily="2" charset="-122"/>
              </a:rPr>
              <a:t>)原图                          </a:t>
            </a:r>
            <a:r>
              <a:rPr lang="en-US" altLang="zh-CN" sz="2205" b="1" dirty="0">
                <a:latin typeface="Times New Roman" panose="02020603050405020304" charset="0"/>
                <a:ea typeface="黑体" panose="02010609060101010101" pitchFamily="2" charset="-122"/>
              </a:rPr>
              <a:t>(</a:t>
            </a:r>
            <a:r>
              <a:rPr lang="en-US" altLang="zh-CN" sz="2205" b="1">
                <a:latin typeface="Times New Roman" panose="02020603050405020304" charset="0"/>
                <a:ea typeface="黑体" panose="02010609060101010101" pitchFamily="2" charset="-122"/>
              </a:rPr>
              <a:t>b</a:t>
            </a:r>
            <a:r>
              <a:rPr lang="zh-CN" altLang="en-US" sz="2205" b="1" dirty="0">
                <a:latin typeface="Times New Roman" panose="02020603050405020304" charset="0"/>
                <a:ea typeface="黑体" panose="02010609060101010101" pitchFamily="2" charset="-122"/>
              </a:rPr>
              <a:t>)</a:t>
            </a:r>
            <a:r>
              <a:rPr lang="en-US" altLang="zh-CN" sz="2205" b="1">
                <a:latin typeface="Times New Roman" panose="02020603050405020304" charset="0"/>
                <a:ea typeface="黑体" panose="02010609060101010101" pitchFamily="2" charset="-122"/>
              </a:rPr>
              <a:t>D</a:t>
            </a:r>
            <a:r>
              <a:rPr lang="en-US" altLang="zh-CN" sz="2205" b="1" baseline="-25000">
                <a:latin typeface="Times New Roman" panose="02020603050405020304" charset="0"/>
                <a:ea typeface="黑体" panose="02010609060101010101" pitchFamily="2" charset="-122"/>
              </a:rPr>
              <a:t>0</a:t>
            </a:r>
            <a:r>
              <a:rPr lang="en-US" altLang="zh-CN" sz="2205" b="1">
                <a:latin typeface="Times New Roman" panose="02020603050405020304" charset="0"/>
                <a:ea typeface="黑体" panose="02010609060101010101" pitchFamily="2" charset="-122"/>
              </a:rPr>
              <a:t>=30                      </a:t>
            </a:r>
            <a:r>
              <a:rPr lang="en-US" altLang="zh-CN" sz="2205" b="1" dirty="0">
                <a:latin typeface="Times New Roman" panose="02020603050405020304" charset="0"/>
                <a:ea typeface="黑体" panose="02010609060101010101" pitchFamily="2" charset="-122"/>
              </a:rPr>
              <a:t>(</a:t>
            </a:r>
            <a:r>
              <a:rPr lang="en-US" altLang="zh-CN" sz="2205" b="1">
                <a:latin typeface="Times New Roman" panose="02020603050405020304" charset="0"/>
                <a:ea typeface="黑体" panose="02010609060101010101" pitchFamily="2" charset="-122"/>
              </a:rPr>
              <a:t>c</a:t>
            </a:r>
            <a:r>
              <a:rPr lang="zh-CN" altLang="en-US" sz="2205" b="1" dirty="0">
                <a:latin typeface="Times New Roman" panose="02020603050405020304" charset="0"/>
                <a:ea typeface="黑体" panose="02010609060101010101" pitchFamily="2" charset="-122"/>
              </a:rPr>
              <a:t>)</a:t>
            </a:r>
            <a:r>
              <a:rPr lang="en-US" altLang="zh-CN" sz="2205" b="1">
                <a:latin typeface="Times New Roman" panose="02020603050405020304" charset="0"/>
                <a:ea typeface="黑体" panose="02010609060101010101" pitchFamily="2" charset="-122"/>
              </a:rPr>
              <a:t>D</a:t>
            </a:r>
            <a:r>
              <a:rPr lang="en-US" altLang="zh-CN" sz="2205" b="1" baseline="-25000">
                <a:latin typeface="Times New Roman" panose="02020603050405020304" charset="0"/>
                <a:ea typeface="黑体" panose="02010609060101010101" pitchFamily="2" charset="-122"/>
              </a:rPr>
              <a:t>0</a:t>
            </a:r>
            <a:r>
              <a:rPr lang="en-US" altLang="zh-CN" sz="2205" b="1">
                <a:latin typeface="Times New Roman" panose="02020603050405020304" charset="0"/>
                <a:ea typeface="黑体" panose="02010609060101010101" pitchFamily="2" charset="-122"/>
              </a:rPr>
              <a:t>=60 </a:t>
            </a:r>
          </a:p>
        </p:txBody>
      </p:sp>
      <p:sp>
        <p:nvSpPr>
          <p:cNvPr id="299027" name="文本框 299026"/>
          <p:cNvSpPr txBox="1"/>
          <p:nvPr/>
        </p:nvSpPr>
        <p:spPr>
          <a:xfrm>
            <a:off x="952500" y="4862676"/>
            <a:ext cx="9530592" cy="1115060"/>
          </a:xfrm>
          <a:prstGeom prst="rect">
            <a:avLst/>
          </a:prstGeom>
          <a:noFill/>
          <a:ln w="9525">
            <a:noFill/>
          </a:ln>
        </p:spPr>
        <p:txBody>
          <a:bodyPr anchor="t">
            <a:spAutoFit/>
          </a:bodyPr>
          <a:lstStyle/>
          <a:p>
            <a:pPr lvl="0" indent="0">
              <a:lnSpc>
                <a:spcPct val="140000"/>
              </a:lnSpc>
            </a:pPr>
            <a:r>
              <a:rPr lang="zh-CN" altLang="en-US" sz="2400" dirty="0">
                <a:latin typeface="Times New Roman" panose="02020603050405020304" charset="0"/>
              </a:rPr>
              <a:t>随着</a:t>
            </a:r>
            <a:r>
              <a:rPr lang="en-US" altLang="zh-CN" sz="2400">
                <a:latin typeface="Times New Roman" panose="02020603050405020304" charset="0"/>
              </a:rPr>
              <a:t>D</a:t>
            </a:r>
            <a:r>
              <a:rPr lang="en-US" altLang="zh-CN" sz="2400" baseline="-25000">
                <a:latin typeface="Times New Roman" panose="02020603050405020304" charset="0"/>
              </a:rPr>
              <a:t>0</a:t>
            </a:r>
            <a:r>
              <a:rPr lang="zh-CN" altLang="en-US" sz="2400" dirty="0">
                <a:latin typeface="Times New Roman" panose="02020603050405020304" charset="0"/>
              </a:rPr>
              <a:t>值的增大，增强效果更加明显，即使对于微小的物体和细线条，用高斯滤波器滤波后也比较清晰。 </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sz="4000" b="1" spc="-15" dirty="0">
                  <a:solidFill>
                    <a:srgbClr val="FF0000"/>
                  </a:solidFill>
                  <a:latin typeface="Times New Roman" panose="02020603050405020304" charset="0"/>
                  <a:cs typeface="新宋体" panose="02010609030101010101" charset="-122"/>
                  <a:sym typeface="+mn-ea"/>
                </a:rPr>
                <a:t>增强</a:t>
              </a:r>
              <a:endParaRPr sz="4000" b="1" spc="-15" dirty="0">
                <a:solidFill>
                  <a:srgbClr val="FF0000"/>
                </a:solidFill>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27"/>
                                        </p:tgtEl>
                                        <p:attrNameLst>
                                          <p:attrName>style.visibility</p:attrName>
                                        </p:attrNameLst>
                                      </p:cBhvr>
                                      <p:to>
                                        <p:strVal val="visible"/>
                                      </p:to>
                                    </p:set>
                                    <p:animEffect transition="in" filter="blinds(horizontal)">
                                      <p:cBhvr>
                                        <p:cTn id="7" dur="500"/>
                                        <p:tgtEl>
                                          <p:spTgt spid="299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352259"/>
          <p:cNvSpPr txBox="1"/>
          <p:nvPr/>
        </p:nvSpPr>
        <p:spPr>
          <a:xfrm>
            <a:off x="993140" y="2182495"/>
            <a:ext cx="9361170" cy="1115060"/>
          </a:xfrm>
          <a:prstGeom prst="rect">
            <a:avLst/>
          </a:prstGeom>
          <a:noFill/>
          <a:ln w="9525">
            <a:noFill/>
          </a:ln>
        </p:spPr>
        <p:txBody>
          <a:bodyPr wrap="square" anchor="t">
            <a:spAutoFit/>
          </a:bodyPr>
          <a:lstStyle/>
          <a:p>
            <a:pPr lvl="0" indent="0" eaLnBrk="0" hangingPunct="0">
              <a:lnSpc>
                <a:spcPct val="120000"/>
              </a:lnSpc>
            </a:pPr>
            <a:r>
              <a:rPr lang="zh-CN" altLang="en-US" sz="2800" dirty="0">
                <a:latin typeface="Times New Roman" panose="02020603050405020304" charset="0"/>
              </a:rPr>
              <a:t>图像处理中，为了讨论方便，取</a:t>
            </a:r>
            <a:r>
              <a:rPr lang="en-US" altLang="zh-CN" sz="2800" b="1" i="1">
                <a:solidFill>
                  <a:srgbClr val="FF0000"/>
                </a:solidFill>
                <a:latin typeface="Times New Roman" panose="02020603050405020304" charset="0"/>
              </a:rPr>
              <a:t>M</a:t>
            </a:r>
            <a:r>
              <a:rPr lang="en-US" altLang="zh-CN" sz="2800" b="1">
                <a:solidFill>
                  <a:srgbClr val="FF0000"/>
                </a:solidFill>
                <a:latin typeface="Times New Roman" panose="02020603050405020304" charset="0"/>
              </a:rPr>
              <a:t>=</a:t>
            </a:r>
            <a:r>
              <a:rPr lang="en-US" altLang="zh-CN" sz="2800" b="1" i="1">
                <a:solidFill>
                  <a:srgbClr val="FF0000"/>
                </a:solidFill>
                <a:latin typeface="Times New Roman" panose="02020603050405020304" charset="0"/>
              </a:rPr>
              <a:t>N</a:t>
            </a:r>
            <a:r>
              <a:rPr lang="zh-CN" altLang="en-US" sz="2800" dirty="0">
                <a:latin typeface="Times New Roman" panose="02020603050405020304" charset="0"/>
              </a:rPr>
              <a:t>，并考虑到正变换与反变换的对称性，将二维离散傅里叶变换对定义为：</a:t>
            </a:r>
            <a:r>
              <a:rPr lang="zh-CN" altLang="en-US" dirty="0">
                <a:latin typeface="Times New Roman" panose="02020603050405020304" charset="0"/>
              </a:rPr>
              <a:t> </a:t>
            </a:r>
          </a:p>
        </p:txBody>
      </p:sp>
      <p:grpSp>
        <p:nvGrpSpPr>
          <p:cNvPr id="3" name="组合 2"/>
          <p:cNvGrpSpPr/>
          <p:nvPr/>
        </p:nvGrpSpPr>
        <p:grpSpPr>
          <a:xfrm>
            <a:off x="1235681" y="3318469"/>
            <a:ext cx="5982499" cy="1976886"/>
            <a:chOff x="1845508" y="3493770"/>
            <a:chExt cx="5982499" cy="1976886"/>
          </a:xfrm>
        </p:grpSpPr>
        <p:graphicFrame>
          <p:nvGraphicFramePr>
            <p:cNvPr id="20483" name="对象 352261"/>
            <p:cNvGraphicFramePr/>
            <p:nvPr>
              <p:extLst>
                <p:ext uri="{D42A27DB-BD31-4B8C-83A1-F6EECF244321}">
                  <p14:modId xmlns:p14="http://schemas.microsoft.com/office/powerpoint/2010/main" val="2217785345"/>
                </p:ext>
              </p:extLst>
            </p:nvPr>
          </p:nvGraphicFramePr>
          <p:xfrm>
            <a:off x="1923480" y="3493770"/>
            <a:ext cx="5904527" cy="997134"/>
          </p:xfrm>
          <a:graphic>
            <a:graphicData uri="http://schemas.openxmlformats.org/presentationml/2006/ole">
              <mc:AlternateContent xmlns:mc="http://schemas.openxmlformats.org/markup-compatibility/2006">
                <mc:Choice xmlns:v="urn:schemas-microsoft-com:vml" Requires="v">
                  <p:oleObj spid="_x0000_s7509" r:id="rId3" imgW="2870200" imgH="444500" progId="Equation.3">
                    <p:embed/>
                  </p:oleObj>
                </mc:Choice>
                <mc:Fallback>
                  <p:oleObj r:id="rId3" imgW="2870200" imgH="444500" progId="Equation.3">
                    <p:embed/>
                    <p:pic>
                      <p:nvPicPr>
                        <p:cNvPr id="0" name="图片 3103"/>
                        <p:cNvPicPr/>
                        <p:nvPr/>
                      </p:nvPicPr>
                      <p:blipFill>
                        <a:blip r:embed="rId4"/>
                        <a:stretch>
                          <a:fillRect/>
                        </a:stretch>
                      </p:blipFill>
                      <p:spPr>
                        <a:xfrm>
                          <a:off x="1923480" y="3493770"/>
                          <a:ext cx="5904527" cy="997134"/>
                        </a:xfrm>
                        <a:prstGeom prst="rect">
                          <a:avLst/>
                        </a:prstGeom>
                        <a:noFill/>
                        <a:ln w="38100">
                          <a:noFill/>
                          <a:miter/>
                        </a:ln>
                      </p:spPr>
                    </p:pic>
                  </p:oleObj>
                </mc:Fallback>
              </mc:AlternateContent>
            </a:graphicData>
          </a:graphic>
        </p:graphicFrame>
        <p:graphicFrame>
          <p:nvGraphicFramePr>
            <p:cNvPr id="20484" name="对象 352262"/>
            <p:cNvGraphicFramePr/>
            <p:nvPr>
              <p:extLst>
                <p:ext uri="{D42A27DB-BD31-4B8C-83A1-F6EECF244321}">
                  <p14:modId xmlns:p14="http://schemas.microsoft.com/office/powerpoint/2010/main" val="2549634417"/>
                </p:ext>
              </p:extLst>
            </p:nvPr>
          </p:nvGraphicFramePr>
          <p:xfrm>
            <a:off x="1845508" y="4474660"/>
            <a:ext cx="5982499" cy="995996"/>
          </p:xfrm>
          <a:graphic>
            <a:graphicData uri="http://schemas.openxmlformats.org/presentationml/2006/ole">
              <mc:AlternateContent xmlns:mc="http://schemas.openxmlformats.org/markup-compatibility/2006">
                <mc:Choice xmlns:v="urn:schemas-microsoft-com:vml" Requires="v">
                  <p:oleObj spid="_x0000_s7510" r:id="rId5" imgW="2768600" imgH="431800" progId="Equation.3">
                    <p:embed/>
                  </p:oleObj>
                </mc:Choice>
                <mc:Fallback>
                  <p:oleObj r:id="rId5" imgW="2768600" imgH="431800" progId="Equation.3">
                    <p:embed/>
                    <p:pic>
                      <p:nvPicPr>
                        <p:cNvPr id="0" name="图片 3104"/>
                        <p:cNvPicPr/>
                        <p:nvPr/>
                      </p:nvPicPr>
                      <p:blipFill>
                        <a:blip r:embed="rId6"/>
                        <a:stretch>
                          <a:fillRect/>
                        </a:stretch>
                      </p:blipFill>
                      <p:spPr>
                        <a:xfrm>
                          <a:off x="1845508" y="4474660"/>
                          <a:ext cx="5982499" cy="995996"/>
                        </a:xfrm>
                        <a:prstGeom prst="rect">
                          <a:avLst/>
                        </a:prstGeom>
                        <a:noFill/>
                        <a:ln w="38100">
                          <a:noFill/>
                          <a:miter/>
                        </a:ln>
                      </p:spPr>
                    </p:pic>
                  </p:oleObj>
                </mc:Fallback>
              </mc:AlternateContent>
            </a:graphicData>
          </a:graphic>
        </p:graphicFrame>
      </p:grpSp>
      <p:sp>
        <p:nvSpPr>
          <p:cNvPr id="20485" name="文本框 352263"/>
          <p:cNvSpPr txBox="1"/>
          <p:nvPr/>
        </p:nvSpPr>
        <p:spPr>
          <a:xfrm>
            <a:off x="953770" y="5321604"/>
            <a:ext cx="8950712" cy="644087"/>
          </a:xfrm>
          <a:prstGeom prst="rect">
            <a:avLst/>
          </a:prstGeom>
          <a:noFill/>
          <a:ln w="9525">
            <a:noFill/>
          </a:ln>
        </p:spPr>
        <p:txBody>
          <a:bodyPr wrap="square" anchor="t">
            <a:spAutoFit/>
          </a:bodyPr>
          <a:lstStyle/>
          <a:p>
            <a:pPr lvl="0" indent="0" eaLnBrk="0" hangingPunct="0">
              <a:lnSpc>
                <a:spcPct val="130000"/>
              </a:lnSpc>
            </a:pPr>
            <a:r>
              <a:rPr lang="zh-CN" altLang="en-US" sz="1985" b="1" smtClean="0">
                <a:solidFill>
                  <a:srgbClr val="FF0000"/>
                </a:solidFill>
                <a:latin typeface="Times New Roman" panose="02020603050405020304" charset="0"/>
                <a:ea typeface="宋体" panose="02010600030101010101" pitchFamily="2" charset="-122"/>
              </a:rPr>
              <a:t>其中</a:t>
            </a:r>
            <a:r>
              <a:rPr lang="zh-CN" altLang="en-US" sz="1985" b="1" dirty="0">
                <a:solidFill>
                  <a:srgbClr val="FF0000"/>
                </a:solidFill>
                <a:latin typeface="Times New Roman" panose="02020603050405020304" charset="0"/>
                <a:ea typeface="宋体" panose="02010600030101010101" pitchFamily="2" charset="-122"/>
              </a:rPr>
              <a:t>，</a:t>
            </a:r>
            <a:r>
              <a:rPr lang="en-US" altLang="zh-CN" sz="1985">
                <a:solidFill>
                  <a:srgbClr val="FF0000"/>
                </a:solidFill>
                <a:latin typeface="Times New Roman" panose="02020603050405020304" charset="0"/>
                <a:ea typeface="宋体" panose="02010600030101010101" pitchFamily="2" charset="-122"/>
              </a:rPr>
              <a:t> </a:t>
            </a:r>
            <a:r>
              <a:rPr lang="en-US" altLang="zh-CN" sz="3090" b="1" i="1" err="1">
                <a:solidFill>
                  <a:srgbClr val="FF0000"/>
                </a:solidFill>
                <a:latin typeface="Times New Roman" panose="02020603050405020304" charset="0"/>
                <a:ea typeface="宋体" panose="02010600030101010101" pitchFamily="2" charset="-122"/>
              </a:rPr>
              <a:t>x</a:t>
            </a:r>
            <a:r>
              <a:rPr lang="en-US" altLang="zh-CN" sz="3090" b="1" err="1">
                <a:solidFill>
                  <a:srgbClr val="FF0000"/>
                </a:solidFill>
                <a:latin typeface="Times New Roman" panose="02020603050405020304" charset="0"/>
                <a:ea typeface="宋体" panose="02010600030101010101" pitchFamily="2" charset="-122"/>
              </a:rPr>
              <a:t>,</a:t>
            </a:r>
            <a:r>
              <a:rPr lang="en-US" altLang="zh-CN" sz="3090" b="1" i="1" err="1">
                <a:solidFill>
                  <a:srgbClr val="FF0000"/>
                </a:solidFill>
                <a:latin typeface="Times New Roman" panose="02020603050405020304" charset="0"/>
                <a:ea typeface="宋体" panose="02010600030101010101" pitchFamily="2" charset="-122"/>
              </a:rPr>
              <a:t>y</a:t>
            </a:r>
            <a:r>
              <a:rPr lang="en-US" altLang="zh-CN" sz="3090" b="1" err="1">
                <a:solidFill>
                  <a:srgbClr val="FF0000"/>
                </a:solidFill>
                <a:latin typeface="Times New Roman" panose="02020603050405020304" charset="0"/>
                <a:ea typeface="宋体" panose="02010600030101010101" pitchFamily="2" charset="-122"/>
              </a:rPr>
              <a:t>,</a:t>
            </a:r>
            <a:r>
              <a:rPr lang="en-US" altLang="zh-CN" sz="3090" b="1" i="1" err="1">
                <a:solidFill>
                  <a:srgbClr val="FF0000"/>
                </a:solidFill>
                <a:latin typeface="Times New Roman" panose="02020603050405020304" charset="0"/>
                <a:ea typeface="宋体" panose="02010600030101010101" pitchFamily="2" charset="-122"/>
              </a:rPr>
              <a:t>u</a:t>
            </a:r>
            <a:r>
              <a:rPr lang="en-US" altLang="zh-CN" sz="3090" b="1" err="1">
                <a:solidFill>
                  <a:srgbClr val="FF0000"/>
                </a:solidFill>
                <a:latin typeface="Times New Roman" panose="02020603050405020304" charset="0"/>
                <a:ea typeface="宋体" panose="02010600030101010101" pitchFamily="2" charset="-122"/>
              </a:rPr>
              <a:t>,</a:t>
            </a:r>
            <a:r>
              <a:rPr lang="en-US" altLang="zh-CN" sz="3090" b="1" i="1" err="1">
                <a:solidFill>
                  <a:srgbClr val="FF0000"/>
                </a:solidFill>
                <a:latin typeface="Times New Roman" panose="02020603050405020304" charset="0"/>
                <a:ea typeface="宋体" panose="02010600030101010101" pitchFamily="2" charset="-122"/>
              </a:rPr>
              <a:t>v</a:t>
            </a:r>
            <a:r>
              <a:rPr lang="en-US" altLang="zh-CN" sz="3090" b="1">
                <a:solidFill>
                  <a:srgbClr val="FF0000"/>
                </a:solidFill>
                <a:latin typeface="Times New Roman" panose="02020603050405020304" charset="0"/>
                <a:ea typeface="宋体" panose="02010600030101010101" pitchFamily="2" charset="-122"/>
              </a:rPr>
              <a:t>=0,1,…,</a:t>
            </a:r>
            <a:r>
              <a:rPr lang="en-US" altLang="zh-CN" sz="3090" b="1" i="1">
                <a:solidFill>
                  <a:srgbClr val="FF0000"/>
                </a:solidFill>
                <a:latin typeface="Times New Roman" panose="02020603050405020304" charset="0"/>
                <a:ea typeface="宋体" panose="02010600030101010101" pitchFamily="2" charset="-122"/>
              </a:rPr>
              <a:t>N</a:t>
            </a:r>
            <a:r>
              <a:rPr lang="en-US" altLang="zh-CN" sz="3090" b="1">
                <a:solidFill>
                  <a:srgbClr val="FF0000"/>
                </a:solidFill>
                <a:latin typeface="Times New Roman" panose="02020603050405020304" charset="0"/>
                <a:ea typeface="宋体" panose="02010600030101010101" pitchFamily="2" charset="-122"/>
              </a:rPr>
              <a:t>-1</a:t>
            </a:r>
            <a:r>
              <a:rPr lang="zh-CN" altLang="en-US" sz="3090" b="1" dirty="0">
                <a:solidFill>
                  <a:srgbClr val="FF0000"/>
                </a:solidFill>
                <a:latin typeface="Times New Roman" panose="02020603050405020304" charset="0"/>
                <a:ea typeface="宋体" panose="02010600030101010101" pitchFamily="2" charset="-122"/>
              </a:rPr>
              <a:t>；</a:t>
            </a:r>
            <a:r>
              <a:rPr lang="en-US" altLang="zh-CN" sz="1985">
                <a:solidFill>
                  <a:srgbClr val="FF0000"/>
                </a:solidFill>
                <a:latin typeface="Times New Roman" panose="02020603050405020304" charset="0"/>
                <a:ea typeface="宋体" panose="02010600030101010101" pitchFamily="2" charset="-122"/>
              </a:rPr>
              <a:t> </a:t>
            </a:r>
            <a:endParaRPr lang="en-US" altLang="zh-CN" sz="1985" dirty="0">
              <a:solidFill>
                <a:srgbClr val="FF0000"/>
              </a:solidFill>
              <a:latin typeface="Times New Roman" panose="02020603050405020304" charset="0"/>
              <a:ea typeface="宋体" panose="02010600030101010101" pitchFamily="2" charset="-122"/>
            </a:endParaRPr>
          </a:p>
        </p:txBody>
      </p:sp>
      <p:grpSp>
        <p:nvGrpSpPr>
          <p:cNvPr id="10" name="组合 9"/>
          <p:cNvGrpSpPr/>
          <p:nvPr/>
        </p:nvGrpSpPr>
        <p:grpSpPr>
          <a:xfrm>
            <a:off x="1340030" y="6086538"/>
            <a:ext cx="8677329" cy="1041276"/>
            <a:chOff x="2021" y="8961"/>
            <a:chExt cx="12392" cy="1489"/>
          </a:xfrm>
        </p:grpSpPr>
        <p:grpSp>
          <p:nvGrpSpPr>
            <p:cNvPr id="20488" name="组合 4"/>
            <p:cNvGrpSpPr/>
            <p:nvPr/>
          </p:nvGrpSpPr>
          <p:grpSpPr>
            <a:xfrm>
              <a:off x="2021" y="9041"/>
              <a:ext cx="6061" cy="1409"/>
              <a:chOff x="2021" y="9041"/>
              <a:chExt cx="6061" cy="1409"/>
            </a:xfrm>
          </p:grpSpPr>
          <p:graphicFrame>
            <p:nvGraphicFramePr>
              <p:cNvPr id="20489" name="对象 352261"/>
              <p:cNvGraphicFramePr/>
              <p:nvPr/>
            </p:nvGraphicFramePr>
            <p:xfrm>
              <a:off x="3818" y="9041"/>
              <a:ext cx="4264" cy="1409"/>
            </p:xfrm>
            <a:graphic>
              <a:graphicData uri="http://schemas.openxmlformats.org/presentationml/2006/ole">
                <mc:AlternateContent xmlns:mc="http://schemas.openxmlformats.org/markup-compatibility/2006">
                  <mc:Choice xmlns:v="urn:schemas-microsoft-com:vml" Requires="v">
                    <p:oleObj spid="_x0000_s7511" r:id="rId7" imgW="1327785" imgH="395605" progId="Equation.3">
                      <p:embed/>
                    </p:oleObj>
                  </mc:Choice>
                  <mc:Fallback>
                    <p:oleObj r:id="rId7" imgW="1327785" imgH="395605" progId="Equation.3">
                      <p:embed/>
                      <p:pic>
                        <p:nvPicPr>
                          <p:cNvPr id="0" name="图片 3105"/>
                          <p:cNvPicPr/>
                          <p:nvPr/>
                        </p:nvPicPr>
                        <p:blipFill>
                          <a:blip r:embed="rId8"/>
                          <a:stretch>
                            <a:fillRect/>
                          </a:stretch>
                        </p:blipFill>
                        <p:spPr>
                          <a:xfrm>
                            <a:off x="3818" y="9041"/>
                            <a:ext cx="4264" cy="1409"/>
                          </a:xfrm>
                          <a:prstGeom prst="rect">
                            <a:avLst/>
                          </a:prstGeom>
                          <a:noFill/>
                          <a:ln w="38100">
                            <a:noFill/>
                            <a:miter/>
                          </a:ln>
                        </p:spPr>
                      </p:pic>
                    </p:oleObj>
                  </mc:Fallback>
                </mc:AlternateContent>
              </a:graphicData>
            </a:graphic>
          </p:graphicFrame>
          <p:sp>
            <p:nvSpPr>
              <p:cNvPr id="20490" name="文本框 3"/>
              <p:cNvSpPr txBox="1"/>
              <p:nvPr/>
            </p:nvSpPr>
            <p:spPr>
              <a:xfrm>
                <a:off x="2021" y="9369"/>
                <a:ext cx="2830" cy="755"/>
              </a:xfrm>
              <a:prstGeom prst="rect">
                <a:avLst/>
              </a:prstGeom>
              <a:noFill/>
              <a:ln w="9525">
                <a:noFill/>
              </a:ln>
            </p:spPr>
            <p:txBody>
              <a:bodyPr wrap="square" anchor="t">
                <a:spAutoFit/>
              </a:bodyPr>
              <a:lstStyle/>
              <a:p>
                <a:pPr lvl="0" indent="0"/>
                <a:r>
                  <a:rPr lang="zh-CN" altLang="en-US" sz="2865">
                    <a:solidFill>
                      <a:srgbClr val="000099"/>
                    </a:solidFill>
                    <a:latin typeface="黑体" panose="02010609060101010101" pitchFamily="2" charset="-122"/>
                    <a:ea typeface="黑体" panose="02010609060101010101" pitchFamily="2" charset="-122"/>
                  </a:rPr>
                  <a:t>变换核</a:t>
                </a:r>
              </a:p>
            </p:txBody>
          </p:sp>
        </p:grpSp>
        <p:grpSp>
          <p:nvGrpSpPr>
            <p:cNvPr id="20491" name="组合 5"/>
            <p:cNvGrpSpPr/>
            <p:nvPr/>
          </p:nvGrpSpPr>
          <p:grpSpPr>
            <a:xfrm>
              <a:off x="8218" y="8961"/>
              <a:ext cx="6195" cy="1409"/>
              <a:chOff x="1704" y="9025"/>
              <a:chExt cx="6195" cy="1409"/>
            </a:xfrm>
          </p:grpSpPr>
          <p:graphicFrame>
            <p:nvGraphicFramePr>
              <p:cNvPr id="20492" name="对象 352261"/>
              <p:cNvGraphicFramePr/>
              <p:nvPr/>
            </p:nvGraphicFramePr>
            <p:xfrm>
              <a:off x="4002" y="9025"/>
              <a:ext cx="3897" cy="1409"/>
            </p:xfrm>
            <a:graphic>
              <a:graphicData uri="http://schemas.openxmlformats.org/presentationml/2006/ole">
                <mc:AlternateContent xmlns:mc="http://schemas.openxmlformats.org/markup-compatibility/2006">
                  <mc:Choice xmlns:v="urn:schemas-microsoft-com:vml" Requires="v">
                    <p:oleObj spid="_x0000_s7512" r:id="rId9" imgW="1212850" imgH="395605" progId="Equation.3">
                      <p:embed/>
                    </p:oleObj>
                  </mc:Choice>
                  <mc:Fallback>
                    <p:oleObj r:id="rId9" imgW="1212850" imgH="395605" progId="Equation.3">
                      <p:embed/>
                      <p:pic>
                        <p:nvPicPr>
                          <p:cNvPr id="0" name="图片 3106"/>
                          <p:cNvPicPr/>
                          <p:nvPr/>
                        </p:nvPicPr>
                        <p:blipFill>
                          <a:blip r:embed="rId10"/>
                          <a:stretch>
                            <a:fillRect/>
                          </a:stretch>
                        </p:blipFill>
                        <p:spPr>
                          <a:xfrm>
                            <a:off x="4002" y="9025"/>
                            <a:ext cx="3897" cy="1409"/>
                          </a:xfrm>
                          <a:prstGeom prst="rect">
                            <a:avLst/>
                          </a:prstGeom>
                          <a:noFill/>
                          <a:ln w="38100">
                            <a:noFill/>
                            <a:miter/>
                          </a:ln>
                        </p:spPr>
                      </p:pic>
                    </p:oleObj>
                  </mc:Fallback>
                </mc:AlternateContent>
              </a:graphicData>
            </a:graphic>
          </p:graphicFrame>
          <p:sp>
            <p:nvSpPr>
              <p:cNvPr id="20493" name="文本框 8"/>
              <p:cNvSpPr txBox="1"/>
              <p:nvPr/>
            </p:nvSpPr>
            <p:spPr>
              <a:xfrm>
                <a:off x="1704" y="9369"/>
                <a:ext cx="2830" cy="762"/>
              </a:xfrm>
              <a:prstGeom prst="rect">
                <a:avLst/>
              </a:prstGeom>
              <a:noFill/>
              <a:ln w="9525">
                <a:noFill/>
              </a:ln>
            </p:spPr>
            <p:txBody>
              <a:bodyPr wrap="square" anchor="t">
                <a:spAutoFit/>
              </a:bodyPr>
              <a:lstStyle/>
              <a:p>
                <a:pPr lvl="0" indent="0"/>
                <a:r>
                  <a:rPr lang="zh-CN" altLang="en-US" sz="2865" smtClean="0">
                    <a:solidFill>
                      <a:srgbClr val="000099"/>
                    </a:solidFill>
                    <a:latin typeface="黑体" panose="02010609060101010101" pitchFamily="2" charset="-122"/>
                    <a:ea typeface="黑体" panose="02010609060101010101" pitchFamily="2" charset="-122"/>
                  </a:rPr>
                  <a:t>逆变换</a:t>
                </a:r>
                <a:r>
                  <a:rPr lang="zh-CN" altLang="en-US" sz="2865">
                    <a:solidFill>
                      <a:srgbClr val="000099"/>
                    </a:solidFill>
                    <a:latin typeface="黑体" panose="02010609060101010101" pitchFamily="2" charset="-122"/>
                    <a:ea typeface="黑体" panose="02010609060101010101" pitchFamily="2" charset="-122"/>
                  </a:rPr>
                  <a:t>核</a:t>
                </a:r>
              </a:p>
            </p:txBody>
          </p:sp>
        </p:grpSp>
      </p:grpSp>
      <p:sp>
        <p:nvSpPr>
          <p:cNvPr id="8" name="文本框 351233"/>
          <p:cNvSpPr txBox="1"/>
          <p:nvPr/>
        </p:nvSpPr>
        <p:spPr>
          <a:xfrm>
            <a:off x="966470" y="1505585"/>
            <a:ext cx="8728710" cy="603250"/>
          </a:xfrm>
          <a:prstGeom prst="rect">
            <a:avLst/>
          </a:prstGeom>
          <a:noFill/>
          <a:ln w="9525">
            <a:noFill/>
          </a:ln>
        </p:spPr>
        <p:txBody>
          <a:bodyPr wrap="square" anchor="t">
            <a:spAutoFit/>
          </a:bodyPr>
          <a:lstStyle/>
          <a:p>
            <a:pPr lvl="0" indent="0" eaLnBrk="0" hangingPunct="0">
              <a:lnSpc>
                <a:spcPct val="120000"/>
              </a:lnSpc>
            </a:pPr>
            <a:r>
              <a:rPr lang="zh-CN" altLang="en-US" sz="2800" dirty="0">
                <a:solidFill>
                  <a:schemeClr val="tx1"/>
                </a:solidFill>
                <a:latin typeface="Times New Roman" panose="02020603050405020304" charset="0"/>
                <a:ea typeface="黑体" panose="02010609060101010101" pitchFamily="2" charset="-122"/>
              </a:rPr>
              <a:t>二维离散傅里叶变换的定义</a:t>
            </a:r>
            <a:r>
              <a:rPr lang="en-US" altLang="zh-CN" sz="1600" dirty="0">
                <a:solidFill>
                  <a:schemeClr val="tx1"/>
                </a:solidFill>
                <a:latin typeface="Times New Roman" panose="02020603050405020304" charset="0"/>
                <a:ea typeface="黑体" panose="02010609060101010101" pitchFamily="2" charset="-122"/>
              </a:rPr>
              <a:t>—</a:t>
            </a:r>
            <a:r>
              <a:rPr lang="zh-CN" altLang="en-US" sz="1600" dirty="0">
                <a:solidFill>
                  <a:schemeClr val="tx1"/>
                </a:solidFill>
                <a:latin typeface="Times New Roman" panose="02020603050405020304" charset="0"/>
                <a:ea typeface="黑体" panose="02010609060101010101" pitchFamily="2" charset="-122"/>
              </a:rPr>
              <a:t>一维到二维的扩展</a:t>
            </a:r>
            <a:r>
              <a:rPr lang="en-US" altLang="zh-CN" sz="1600">
                <a:solidFill>
                  <a:schemeClr val="tx1"/>
                </a:solidFill>
                <a:latin typeface="Times New Roman" panose="02020603050405020304" charset="0"/>
                <a:ea typeface="宋体" panose="02010600030101010101" pitchFamily="2" charset="-122"/>
              </a:rPr>
              <a:t>    </a:t>
            </a:r>
            <a:r>
              <a:rPr lang="en-US" altLang="zh-CN" sz="1600">
                <a:solidFill>
                  <a:schemeClr val="tx1"/>
                </a:solidFill>
                <a:latin typeface="Times New Roman" panose="02020603050405020304" charset="0"/>
                <a:ea typeface="黑体" panose="02010609060101010101" pitchFamily="2" charset="-122"/>
              </a:rPr>
              <a:t> </a:t>
            </a:r>
          </a:p>
        </p:txBody>
      </p:sp>
      <p:grpSp>
        <p:nvGrpSpPr>
          <p:cNvPr id="9" name="组合 8"/>
          <p:cNvGrpSpPr/>
          <p:nvPr/>
        </p:nvGrpSpPr>
        <p:grpSpPr>
          <a:xfrm>
            <a:off x="-12065" y="-1270"/>
            <a:ext cx="8423275" cy="7560310"/>
            <a:chOff x="-19" y="-2"/>
            <a:chExt cx="13265" cy="11906"/>
          </a:xfrm>
        </p:grpSpPr>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11"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12"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文本框 300043"/>
          <p:cNvSpPr txBox="1"/>
          <p:nvPr/>
        </p:nvSpPr>
        <p:spPr>
          <a:xfrm>
            <a:off x="857250" y="2074545"/>
            <a:ext cx="9620250" cy="3496945"/>
          </a:xfrm>
          <a:prstGeom prst="rect">
            <a:avLst/>
          </a:prstGeom>
          <a:noFill/>
          <a:ln w="9525">
            <a:noFill/>
          </a:ln>
        </p:spPr>
        <p:txBody>
          <a:bodyPr wrap="square" anchor="t">
            <a:spAutoFit/>
          </a:bodyPr>
          <a:lstStyle/>
          <a:p>
            <a:pPr lvl="0" indent="0">
              <a:lnSpc>
                <a:spcPct val="130000"/>
              </a:lnSpc>
            </a:pPr>
            <a:r>
              <a:rPr lang="zh-CN" altLang="en-US" sz="2800" dirty="0">
                <a:latin typeface="Times New Roman" panose="02020603050405020304" charset="0"/>
              </a:rPr>
              <a:t>    在某些应用中，图像的质量可能受到带有一定规律的结构性噪声的影响。如图像上叠加有正弦干扰图案，会在图像的频谱平面上出现两组明显对称点(</a:t>
            </a:r>
            <a:r>
              <a:rPr lang="zh-CN" altLang="en-US" sz="2400" dirty="0">
                <a:solidFill>
                  <a:srgbClr val="FF0000"/>
                </a:solidFill>
                <a:latin typeface="Times New Roman" panose="02020603050405020304" charset="0"/>
              </a:rPr>
              <a:t>傅里叶变换的共轭对称性</a:t>
            </a:r>
            <a:r>
              <a:rPr lang="zh-CN" altLang="en-US" sz="2800" dirty="0">
                <a:latin typeface="Times New Roman" panose="02020603050405020304" charset="0"/>
              </a:rPr>
              <a:t>)。用于消除以某点为对称中心的给定区域内的频率，或用于阻止以原点为对称中心的一定频率范围内信号通过的问题，就可以用</a:t>
            </a:r>
            <a:r>
              <a:rPr lang="zh-CN" altLang="en-US" sz="2800" b="1" dirty="0">
                <a:solidFill>
                  <a:srgbClr val="FF0000"/>
                </a:solidFill>
                <a:latin typeface="Times New Roman" panose="02020603050405020304" charset="0"/>
              </a:rPr>
              <a:t>带阻滤波器</a:t>
            </a:r>
            <a:r>
              <a:rPr lang="zh-CN" altLang="en-US" sz="2800" dirty="0">
                <a:latin typeface="Times New Roman" panose="02020603050405020304" charset="0"/>
              </a:rPr>
              <a:t>实现。</a:t>
            </a:r>
            <a:r>
              <a:rPr lang="zh-CN" altLang="en-US" sz="3200" dirty="0">
                <a:latin typeface="Times New Roman" panose="02020603050405020304" charset="0"/>
              </a:rPr>
              <a:t> </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lang="zh-CN" altLang="en-US" sz="4000" b="1" spc="-15" smtClean="0">
                  <a:latin typeface="Times New Roman" panose="02020603050405020304" charset="0"/>
                  <a:cs typeface="新宋体" panose="02010609030101010101" charset="-122"/>
                  <a:sym typeface="+mn-ea"/>
                </a:rPr>
                <a:t>选择性滤波</a:t>
              </a:r>
              <a:endParaRPr sz="4000" b="1" spc="-15" dirty="0">
                <a:solidFill>
                  <a:srgbClr val="FF0000"/>
                </a:solidFill>
                <a:latin typeface="Times New Roman" panose="02020603050405020304" charset="0"/>
                <a:cs typeface="新宋体" panose="02010609030101010101" charset="-122"/>
              </a:endParaRPr>
            </a:p>
          </p:txBody>
        </p:sp>
      </p:grpSp>
      <p:pic>
        <p:nvPicPr>
          <p:cNvPr id="2" name="图片 1" descr="boy"/>
          <p:cNvPicPr>
            <a:picLocks noChangeAspect="1"/>
          </p:cNvPicPr>
          <p:nvPr/>
        </p:nvPicPr>
        <p:blipFill>
          <a:blip r:embed="rId4"/>
          <a:stretch>
            <a:fillRect/>
          </a:stretch>
        </p:blipFill>
        <p:spPr>
          <a:xfrm>
            <a:off x="4468495" y="5056505"/>
            <a:ext cx="2397125" cy="2397125"/>
          </a:xfrm>
          <a:prstGeom prst="rect">
            <a:avLst/>
          </a:prstGeom>
        </p:spPr>
      </p:pic>
      <p:sp>
        <p:nvSpPr>
          <p:cNvPr id="3"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陷波</a:t>
            </a:r>
            <a:r>
              <a:rPr lang="en-US" altLang="zh-CN" sz="3200" b="1">
                <a:solidFill>
                  <a:srgbClr val="000099"/>
                </a:solidFill>
                <a:latin typeface="Times New Roman" panose="02020603050405020304" charset="0"/>
                <a:ea typeface="黑体" panose="02010609060101010101" pitchFamily="2" charset="-122"/>
              </a:rPr>
              <a:t>滤波器</a:t>
            </a:r>
          </a:p>
        </p:txBody>
      </p:sp>
      <p:pic>
        <p:nvPicPr>
          <p:cNvPr id="4" name="图片 3"/>
          <p:cNvPicPr>
            <a:picLocks noChangeAspect="1"/>
          </p:cNvPicPr>
          <p:nvPr/>
        </p:nvPicPr>
        <p:blipFill>
          <a:blip r:embed="rId5"/>
          <a:stretch>
            <a:fillRect/>
          </a:stretch>
        </p:blipFill>
        <p:spPr>
          <a:xfrm>
            <a:off x="7342505" y="5024120"/>
            <a:ext cx="2561590" cy="246253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文本框 301066"/>
          <p:cNvSpPr txBox="1"/>
          <p:nvPr/>
        </p:nvSpPr>
        <p:spPr>
          <a:xfrm>
            <a:off x="821055" y="2032635"/>
            <a:ext cx="9686290" cy="1902059"/>
          </a:xfrm>
          <a:prstGeom prst="rect">
            <a:avLst/>
          </a:prstGeom>
          <a:noFill/>
          <a:ln w="9525">
            <a:noFill/>
          </a:ln>
        </p:spPr>
        <p:txBody>
          <a:bodyPr wrap="square" anchor="t">
            <a:spAutoFit/>
          </a:bodyPr>
          <a:lstStyle/>
          <a:p>
            <a:pPr lvl="0" indent="0">
              <a:lnSpc>
                <a:spcPct val="140000"/>
              </a:lnSpc>
            </a:pPr>
            <a:r>
              <a:rPr lang="zh-CN" altLang="en-US" sz="2800" dirty="0">
                <a:latin typeface="Times New Roman" panose="02020603050405020304" charset="0"/>
              </a:rPr>
              <a:t>根据傅里叶变换的共轭对称性，要求带阻滤波器必须成对出现，所以一个用于消除以</a:t>
            </a:r>
            <a:r>
              <a:rPr lang="en-US" altLang="zh-CN" sz="2800" dirty="0">
                <a:latin typeface="Times New Roman" panose="02020603050405020304" charset="0"/>
              </a:rPr>
              <a:t>(</a:t>
            </a:r>
            <a:r>
              <a:rPr lang="en-US" altLang="zh-CN" sz="2800" i="1">
                <a:latin typeface="Times New Roman" panose="02020603050405020304" charset="0"/>
              </a:rPr>
              <a:t>u</a:t>
            </a:r>
            <a:r>
              <a:rPr lang="en-US" altLang="zh-CN" sz="2800" baseline="-25000">
                <a:latin typeface="Times New Roman" panose="02020603050405020304" charset="0"/>
              </a:rPr>
              <a:t>0</a:t>
            </a:r>
            <a:r>
              <a:rPr lang="en-US" altLang="zh-CN" sz="2800">
                <a:latin typeface="Times New Roman" panose="02020603050405020304" charset="0"/>
              </a:rPr>
              <a:t>,</a:t>
            </a:r>
            <a:r>
              <a:rPr lang="en-US" altLang="zh-CN" sz="2800" i="1">
                <a:latin typeface="Times New Roman" panose="02020603050405020304" charset="0"/>
              </a:rPr>
              <a:t>v</a:t>
            </a:r>
            <a:r>
              <a:rPr lang="en-US" altLang="zh-CN" sz="2800" baseline="-25000">
                <a:latin typeface="Times New Roman" panose="02020603050405020304" charset="0"/>
              </a:rPr>
              <a:t>0</a:t>
            </a:r>
            <a:r>
              <a:rPr lang="zh-CN" altLang="en-US" sz="2800" dirty="0">
                <a:latin typeface="Times New Roman" panose="02020603050405020304" charset="0"/>
              </a:rPr>
              <a:t>)为中心，以</a:t>
            </a:r>
            <a:r>
              <a:rPr lang="en-US" altLang="zh-CN" sz="2800" i="1">
                <a:latin typeface="Times New Roman" panose="02020603050405020304" charset="0"/>
              </a:rPr>
              <a:t>D</a:t>
            </a:r>
            <a:r>
              <a:rPr lang="en-US" altLang="zh-CN" sz="2800" baseline="-25000">
                <a:latin typeface="Times New Roman" panose="02020603050405020304" charset="0"/>
              </a:rPr>
              <a:t>0</a:t>
            </a:r>
            <a:r>
              <a:rPr lang="zh-CN" altLang="en-US" sz="2800" dirty="0">
                <a:latin typeface="Times New Roman" panose="02020603050405020304" charset="0"/>
              </a:rPr>
              <a:t>为半径的对称区域内的所有频率的理想带阻滤波器的转移函数定义为： </a:t>
            </a:r>
          </a:p>
        </p:txBody>
      </p:sp>
      <p:graphicFrame>
        <p:nvGraphicFramePr>
          <p:cNvPr id="150530" name="对象 301069"/>
          <p:cNvGraphicFramePr/>
          <p:nvPr>
            <p:extLst>
              <p:ext uri="{D42A27DB-BD31-4B8C-83A1-F6EECF244321}">
                <p14:modId xmlns:p14="http://schemas.microsoft.com/office/powerpoint/2010/main" val="832858798"/>
              </p:ext>
            </p:extLst>
          </p:nvPr>
        </p:nvGraphicFramePr>
        <p:xfrm>
          <a:off x="1773555" y="4162425"/>
          <a:ext cx="6027420" cy="1110615"/>
        </p:xfrm>
        <a:graphic>
          <a:graphicData uri="http://schemas.openxmlformats.org/presentationml/2006/ole">
            <mc:AlternateContent xmlns:mc="http://schemas.openxmlformats.org/markup-compatibility/2006">
              <mc:Choice xmlns:v="urn:schemas-microsoft-com:vml" Requires="v">
                <p:oleObj spid="_x0000_s51456" r:id="rId3" imgW="3327400" imgH="482600" progId="Equation.3">
                  <p:embed/>
                </p:oleObj>
              </mc:Choice>
              <mc:Fallback>
                <p:oleObj r:id="rId3" imgW="3327400" imgH="482600" progId="Equation.3">
                  <p:embed/>
                  <p:pic>
                    <p:nvPicPr>
                      <p:cNvPr id="0" name="图片 3221"/>
                      <p:cNvPicPr/>
                      <p:nvPr/>
                    </p:nvPicPr>
                    <p:blipFill>
                      <a:blip r:embed="rId4"/>
                      <a:stretch>
                        <a:fillRect/>
                      </a:stretch>
                    </p:blipFill>
                    <p:spPr>
                      <a:xfrm>
                        <a:off x="1773555" y="4162425"/>
                        <a:ext cx="6027420" cy="1110615"/>
                      </a:xfrm>
                      <a:prstGeom prst="rect">
                        <a:avLst/>
                      </a:prstGeom>
                      <a:noFill/>
                      <a:ln w="38100">
                        <a:noFill/>
                        <a:miter/>
                      </a:ln>
                    </p:spPr>
                  </p:pic>
                </p:oleObj>
              </mc:Fallback>
            </mc:AlternateContent>
          </a:graphicData>
        </a:graphic>
      </p:graphicFrame>
      <p:sp>
        <p:nvSpPr>
          <p:cNvPr id="150531" name="矩形 301071"/>
          <p:cNvSpPr/>
          <p:nvPr/>
        </p:nvSpPr>
        <p:spPr>
          <a:xfrm>
            <a:off x="900024" y="5395628"/>
            <a:ext cx="1429385" cy="561975"/>
          </a:xfrm>
          <a:prstGeom prst="rect">
            <a:avLst/>
          </a:prstGeom>
          <a:noFill/>
          <a:ln w="9525">
            <a:noFill/>
          </a:ln>
        </p:spPr>
        <p:txBody>
          <a:bodyPr wrap="none" anchor="ctr">
            <a:spAutoFit/>
          </a:bodyPr>
          <a:lstStyle/>
          <a:p>
            <a:pPr lvl="0" indent="0"/>
            <a:r>
              <a:rPr lang="zh-CN" altLang="en-US" sz="3090" b="1" dirty="0">
                <a:solidFill>
                  <a:srgbClr val="333399"/>
                </a:solidFill>
                <a:latin typeface="Times New Roman" panose="02020603050405020304" charset="0"/>
                <a:ea typeface="黑体" panose="02010609060101010101" pitchFamily="2" charset="-122"/>
              </a:rPr>
              <a:t>其中：</a:t>
            </a:r>
            <a:r>
              <a:rPr lang="zh-CN" altLang="en-US" sz="1985" dirty="0">
                <a:solidFill>
                  <a:srgbClr val="333399"/>
                </a:solidFill>
                <a:latin typeface="Times New Roman" panose="02020603050405020304" charset="0"/>
                <a:ea typeface="宋体" panose="02010600030101010101" pitchFamily="2" charset="-122"/>
              </a:rPr>
              <a:t> </a:t>
            </a:r>
          </a:p>
        </p:txBody>
      </p:sp>
      <p:graphicFrame>
        <p:nvGraphicFramePr>
          <p:cNvPr id="150532" name="对象 301072"/>
          <p:cNvGraphicFramePr/>
          <p:nvPr>
            <p:extLst>
              <p:ext uri="{D42A27DB-BD31-4B8C-83A1-F6EECF244321}">
                <p14:modId xmlns:p14="http://schemas.microsoft.com/office/powerpoint/2010/main" val="3831581537"/>
              </p:ext>
            </p:extLst>
          </p:nvPr>
        </p:nvGraphicFramePr>
        <p:xfrm>
          <a:off x="2570154" y="5372876"/>
          <a:ext cx="3566094" cy="651245"/>
        </p:xfrm>
        <a:graphic>
          <a:graphicData uri="http://schemas.openxmlformats.org/presentationml/2006/ole">
            <mc:AlternateContent xmlns:mc="http://schemas.openxmlformats.org/markup-compatibility/2006">
              <mc:Choice xmlns:v="urn:schemas-microsoft-com:vml" Requires="v">
                <p:oleObj spid="_x0000_s51457" r:id="rId5" imgW="1943100" imgH="292100" progId="Equation.3">
                  <p:embed/>
                </p:oleObj>
              </mc:Choice>
              <mc:Fallback>
                <p:oleObj r:id="rId5" imgW="1943100" imgH="292100" progId="Equation.3">
                  <p:embed/>
                  <p:pic>
                    <p:nvPicPr>
                      <p:cNvPr id="0" name="图片 3222"/>
                      <p:cNvPicPr/>
                      <p:nvPr/>
                    </p:nvPicPr>
                    <p:blipFill>
                      <a:blip r:embed="rId6"/>
                      <a:stretch>
                        <a:fillRect/>
                      </a:stretch>
                    </p:blipFill>
                    <p:spPr>
                      <a:xfrm>
                        <a:off x="2570154" y="5372876"/>
                        <a:ext cx="3566094" cy="651245"/>
                      </a:xfrm>
                      <a:prstGeom prst="rect">
                        <a:avLst/>
                      </a:prstGeom>
                      <a:noFill/>
                      <a:ln w="38100">
                        <a:noFill/>
                        <a:miter/>
                      </a:ln>
                    </p:spPr>
                  </p:pic>
                </p:oleObj>
              </mc:Fallback>
            </mc:AlternateContent>
          </a:graphicData>
        </a:graphic>
      </p:graphicFrame>
      <p:graphicFrame>
        <p:nvGraphicFramePr>
          <p:cNvPr id="150538" name="对象 301072"/>
          <p:cNvGraphicFramePr/>
          <p:nvPr>
            <p:extLst>
              <p:ext uri="{D42A27DB-BD31-4B8C-83A1-F6EECF244321}">
                <p14:modId xmlns:p14="http://schemas.microsoft.com/office/powerpoint/2010/main" val="2513745084"/>
              </p:ext>
            </p:extLst>
          </p:nvPr>
        </p:nvGraphicFramePr>
        <p:xfrm>
          <a:off x="2557900" y="6241203"/>
          <a:ext cx="3590603" cy="651245"/>
        </p:xfrm>
        <a:graphic>
          <a:graphicData uri="http://schemas.openxmlformats.org/presentationml/2006/ole">
            <mc:AlternateContent xmlns:mc="http://schemas.openxmlformats.org/markup-compatibility/2006">
              <mc:Choice xmlns:v="urn:schemas-microsoft-com:vml" Requires="v">
                <p:oleObj spid="_x0000_s51458" r:id="rId7" imgW="1955800" imgH="292100" progId="Equation.3">
                  <p:embed/>
                </p:oleObj>
              </mc:Choice>
              <mc:Fallback>
                <p:oleObj r:id="rId7" imgW="1955800" imgH="292100" progId="Equation.3">
                  <p:embed/>
                  <p:pic>
                    <p:nvPicPr>
                      <p:cNvPr id="0" name="图片 3223"/>
                      <p:cNvPicPr/>
                      <p:nvPr/>
                    </p:nvPicPr>
                    <p:blipFill>
                      <a:blip r:embed="rId8"/>
                      <a:stretch>
                        <a:fillRect/>
                      </a:stretch>
                    </p:blipFill>
                    <p:spPr>
                      <a:xfrm>
                        <a:off x="2557900" y="6241203"/>
                        <a:ext cx="3590603" cy="651245"/>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9"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10"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sym typeface="+mn-ea"/>
                </a:rPr>
                <a:t>选择性</a:t>
              </a:r>
              <a:r>
                <a:rPr lang="zh-CN" altLang="en-US" sz="4000" b="1" spc="-15" smtClean="0">
                  <a:latin typeface="Times New Roman" panose="02020603050405020304" charset="0"/>
                  <a:cs typeface="新宋体" panose="02010609030101010101" charset="-122"/>
                  <a:sym typeface="+mn-ea"/>
                </a:rPr>
                <a:t>滤波</a:t>
              </a:r>
              <a:endParaRPr lang="zh-CN" altLang="en-US" sz="4000" b="1" spc="-15">
                <a:solidFill>
                  <a:srgbClr val="FF0000"/>
                </a:solidFill>
                <a:latin typeface="Times New Roman" panose="02020603050405020304" charset="0"/>
                <a:cs typeface="新宋体" panose="02010609030101010101" charset="-122"/>
              </a:endParaRPr>
            </a:p>
          </p:txBody>
        </p:sp>
      </p:grpSp>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陷波</a:t>
            </a:r>
            <a:r>
              <a:rPr lang="en-US" altLang="zh-CN" sz="3200" b="1">
                <a:solidFill>
                  <a:srgbClr val="000099"/>
                </a:solidFill>
                <a:latin typeface="Times New Roman" panose="02020603050405020304" charset="0"/>
                <a:ea typeface="黑体" panose="02010609060101010101" pitchFamily="2" charset="-122"/>
              </a:rPr>
              <a:t>滤波器</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文本框 301066"/>
          <p:cNvSpPr txBox="1"/>
          <p:nvPr/>
        </p:nvSpPr>
        <p:spPr>
          <a:xfrm>
            <a:off x="897255" y="2108835"/>
            <a:ext cx="9643110" cy="1902059"/>
          </a:xfrm>
          <a:prstGeom prst="rect">
            <a:avLst/>
          </a:prstGeom>
          <a:noFill/>
          <a:ln w="9525">
            <a:noFill/>
          </a:ln>
        </p:spPr>
        <p:txBody>
          <a:bodyPr wrap="square" anchor="t">
            <a:spAutoFit/>
          </a:bodyPr>
          <a:lstStyle/>
          <a:p>
            <a:pPr lvl="0" indent="0">
              <a:lnSpc>
                <a:spcPct val="140000"/>
              </a:lnSpc>
            </a:pPr>
            <a:r>
              <a:rPr lang="zh-CN" altLang="en-US" sz="2800" smtClean="0">
                <a:latin typeface="Times New Roman" panose="02020603050405020304" charset="0"/>
                <a:sym typeface="+mn-ea"/>
              </a:rPr>
              <a:t>陷波</a:t>
            </a:r>
            <a:r>
              <a:rPr lang="zh-CN" altLang="en-US" sz="2800" dirty="0">
                <a:latin typeface="Times New Roman" panose="02020603050405020304" charset="0"/>
              </a:rPr>
              <a:t>滤波器一般设计成能除去以原点为中心的频率，理想</a:t>
            </a:r>
            <a:r>
              <a:rPr lang="zh-CN" altLang="en-US" sz="2800" dirty="0">
                <a:latin typeface="Times New Roman" panose="02020603050405020304" charset="0"/>
                <a:sym typeface="+mn-ea"/>
              </a:rPr>
              <a:t>陷波</a:t>
            </a:r>
            <a:r>
              <a:rPr lang="zh-CN" altLang="en-US" sz="2800" dirty="0">
                <a:latin typeface="Times New Roman" panose="02020603050405020304" charset="0"/>
              </a:rPr>
              <a:t>滤波器的转移函数定义为</a:t>
            </a:r>
            <a:r>
              <a:rPr lang="en-US" altLang="zh-CN" sz="2800" dirty="0">
                <a:latin typeface="Times New Roman" panose="02020603050405020304" charset="0"/>
              </a:rPr>
              <a:t>(</a:t>
            </a:r>
            <a:r>
              <a:rPr lang="zh-CN" altLang="en-US" sz="2800" dirty="0">
                <a:latin typeface="Times New Roman" panose="02020603050405020304" charset="0"/>
              </a:rPr>
              <a:t>其中</a:t>
            </a:r>
            <a:r>
              <a:rPr lang="en-US" altLang="zh-CN" sz="2800" dirty="0">
                <a:latin typeface="Times New Roman" panose="02020603050405020304" charset="0"/>
              </a:rPr>
              <a:t>W</a:t>
            </a:r>
            <a:r>
              <a:rPr lang="zh-CN" altLang="en-US" sz="2800" dirty="0">
                <a:latin typeface="Times New Roman" panose="02020603050405020304" charset="0"/>
              </a:rPr>
              <a:t>为阻带带宽，</a:t>
            </a:r>
            <a:r>
              <a:rPr lang="en-US" altLang="zh-CN" sz="2800" dirty="0">
                <a:latin typeface="Times New Roman" panose="02020603050405020304" charset="0"/>
              </a:rPr>
              <a:t>D</a:t>
            </a:r>
            <a:r>
              <a:rPr lang="en-US" altLang="zh-CN" sz="2800" baseline="-25000" dirty="0">
                <a:latin typeface="Times New Roman" panose="02020603050405020304" charset="0"/>
              </a:rPr>
              <a:t>0</a:t>
            </a:r>
            <a:r>
              <a:rPr lang="zh-CN" altLang="en-US" sz="2800" dirty="0">
                <a:latin typeface="Times New Roman" panose="02020603050405020304" charset="0"/>
              </a:rPr>
              <a:t>为放射点半径中心</a:t>
            </a:r>
            <a:r>
              <a:rPr lang="en-US" altLang="zh-CN" sz="2800" dirty="0">
                <a:latin typeface="Times New Roman" panose="02020603050405020304" charset="0"/>
              </a:rPr>
              <a:t>)</a:t>
            </a:r>
            <a:r>
              <a:rPr lang="zh-CN" altLang="en-US" sz="2800" dirty="0">
                <a:latin typeface="Times New Roman" panose="02020603050405020304" charset="0"/>
              </a:rPr>
              <a:t>： </a:t>
            </a:r>
          </a:p>
        </p:txBody>
      </p:sp>
      <p:graphicFrame>
        <p:nvGraphicFramePr>
          <p:cNvPr id="151556" name="对象 1">
            <a:hlinkClick r:id="" action="ppaction://ole?verb=0"/>
          </p:cNvPr>
          <p:cNvGraphicFramePr>
            <a:graphicFrameLocks noChangeAspect="1"/>
          </p:cNvGraphicFramePr>
          <p:nvPr>
            <p:extLst>
              <p:ext uri="{D42A27DB-BD31-4B8C-83A1-F6EECF244321}">
                <p14:modId xmlns:p14="http://schemas.microsoft.com/office/powerpoint/2010/main" val="1102820438"/>
              </p:ext>
            </p:extLst>
          </p:nvPr>
        </p:nvGraphicFramePr>
        <p:xfrm>
          <a:off x="1127610" y="3938984"/>
          <a:ext cx="5590690" cy="2585742"/>
        </p:xfrm>
        <a:graphic>
          <a:graphicData uri="http://schemas.openxmlformats.org/presentationml/2006/ole">
            <mc:AlternateContent xmlns:mc="http://schemas.openxmlformats.org/markup-compatibility/2006">
              <mc:Choice xmlns:v="urn:schemas-microsoft-com:vml" Requires="v">
                <p:oleObj spid="_x0000_s52311" name="公式" r:id="rId3" imgW="2691765" imgH="1244600" progId="Equation.3">
                  <p:embed/>
                </p:oleObj>
              </mc:Choice>
              <mc:Fallback>
                <p:oleObj name="公式" r:id="rId3" imgW="2691765" imgH="1244600" progId="Equation.3">
                  <p:embed/>
                  <p:pic>
                    <p:nvPicPr>
                      <p:cNvPr id="0" name="图片 3224"/>
                      <p:cNvPicPr/>
                      <p:nvPr/>
                    </p:nvPicPr>
                    <p:blipFill>
                      <a:blip r:embed="rId4"/>
                      <a:stretch>
                        <a:fillRect/>
                      </a:stretch>
                    </p:blipFill>
                    <p:spPr>
                      <a:xfrm>
                        <a:off x="1127610" y="3938984"/>
                        <a:ext cx="5590690" cy="2585742"/>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lang="zh-CN" altLang="en-US" sz="4000" b="1" spc="-15" smtClean="0">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陷波</a:t>
            </a:r>
            <a:r>
              <a:rPr lang="en-US" altLang="zh-CN" sz="3200" b="1">
                <a:solidFill>
                  <a:srgbClr val="000099"/>
                </a:solidFill>
                <a:latin typeface="Times New Roman" panose="02020603050405020304" charset="0"/>
                <a:ea typeface="黑体" panose="02010609060101010101" pitchFamily="2" charset="-122"/>
              </a:rPr>
              <a:t>滤波器</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图片 303117" descr="理想高通1"/>
          <p:cNvPicPr>
            <a:picLocks noChangeAspect="1"/>
          </p:cNvPicPr>
          <p:nvPr/>
        </p:nvPicPr>
        <p:blipFill>
          <a:blip r:embed="rId2"/>
          <a:stretch>
            <a:fillRect/>
          </a:stretch>
        </p:blipFill>
        <p:spPr>
          <a:xfrm>
            <a:off x="3465830" y="2205355"/>
            <a:ext cx="3437255" cy="3351530"/>
          </a:xfrm>
          <a:prstGeom prst="rect">
            <a:avLst/>
          </a:prstGeom>
          <a:noFill/>
          <a:ln w="9525">
            <a:noFill/>
          </a:ln>
        </p:spPr>
      </p:pic>
      <p:sp>
        <p:nvSpPr>
          <p:cNvPr id="303119" name="文本框 303118"/>
          <p:cNvSpPr txBox="1"/>
          <p:nvPr/>
        </p:nvSpPr>
        <p:spPr>
          <a:xfrm>
            <a:off x="933234" y="5796858"/>
            <a:ext cx="9530592" cy="978729"/>
          </a:xfrm>
          <a:prstGeom prst="rect">
            <a:avLst/>
          </a:prstGeom>
          <a:noFill/>
          <a:ln w="9525">
            <a:noFill/>
          </a:ln>
        </p:spPr>
        <p:txBody>
          <a:bodyPr anchor="t">
            <a:spAutoFit/>
          </a:bodyPr>
          <a:lstStyle/>
          <a:p>
            <a:pPr lvl="0" indent="0">
              <a:lnSpc>
                <a:spcPct val="120000"/>
              </a:lnSpc>
            </a:pPr>
            <a:r>
              <a:rPr lang="zh-CN" altLang="en-US" sz="2400" dirty="0">
                <a:solidFill>
                  <a:srgbClr val="333399"/>
                </a:solidFill>
                <a:latin typeface="Times New Roman" panose="02020603050405020304" charset="0"/>
              </a:rPr>
              <a:t>透视图的含义是：</a:t>
            </a:r>
            <a:r>
              <a:rPr lang="zh-CN" altLang="en-US" sz="2400" dirty="0">
                <a:latin typeface="Times New Roman" panose="02020603050405020304" charset="0"/>
              </a:rPr>
              <a:t>只有那些位于两个立方体外的频率范围的信号才能通过，而位于两个立方体内的频率</a:t>
            </a:r>
            <a:r>
              <a:rPr lang="zh-CN" altLang="en-US" sz="2400">
                <a:latin typeface="Times New Roman" panose="02020603050405020304" charset="0"/>
              </a:rPr>
              <a:t>成分</a:t>
            </a:r>
            <a:r>
              <a:rPr lang="zh-CN" altLang="en-US" sz="2400" smtClean="0">
                <a:latin typeface="Times New Roman" panose="02020603050405020304" charset="0"/>
              </a:rPr>
              <a:t>都被过滤掉。 </a:t>
            </a:r>
            <a:endParaRPr lang="zh-CN" altLang="en-US" sz="2400" dirty="0">
              <a:latin typeface="Times New Roman" panose="02020603050405020304" charset="0"/>
            </a:endParaRP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陷波</a:t>
            </a:r>
            <a:r>
              <a:rPr lang="en-US" altLang="zh-CN" sz="3200" b="1">
                <a:solidFill>
                  <a:srgbClr val="000099"/>
                </a:solidFill>
                <a:latin typeface="Times New Roman" panose="02020603050405020304" charset="0"/>
                <a:ea typeface="黑体" panose="02010609060101010101" pitchFamily="2" charset="-122"/>
              </a:rPr>
              <a:t>滤波器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3119"/>
                                        </p:tgtEl>
                                        <p:attrNameLst>
                                          <p:attrName>style.visibility</p:attrName>
                                        </p:attrNameLst>
                                      </p:cBhvr>
                                      <p:to>
                                        <p:strVal val="visible"/>
                                      </p:to>
                                    </p:set>
                                    <p:animEffect transition="in" filter="blinds(horizontal)">
                                      <p:cBhvr>
                                        <p:cTn id="7" dur="500"/>
                                        <p:tgtEl>
                                          <p:spTgt spid="303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陷波</a:t>
            </a:r>
            <a:r>
              <a:rPr lang="en-US" altLang="zh-CN" sz="3200" b="1">
                <a:solidFill>
                  <a:srgbClr val="000099"/>
                </a:solidFill>
                <a:latin typeface="Times New Roman" panose="02020603050405020304" charset="0"/>
                <a:ea typeface="黑体" panose="02010609060101010101" pitchFamily="2" charset="-122"/>
              </a:rPr>
              <a:t>滤波器</a:t>
            </a:r>
          </a:p>
        </p:txBody>
      </p:sp>
      <p:pic>
        <p:nvPicPr>
          <p:cNvPr id="2" name="图片 1" descr="625ccc5cc84ba5ce4fe8f7841edc666"/>
          <p:cNvPicPr>
            <a:picLocks noChangeAspect="1"/>
          </p:cNvPicPr>
          <p:nvPr/>
        </p:nvPicPr>
        <p:blipFill>
          <a:blip r:embed="rId4"/>
          <a:stretch>
            <a:fillRect/>
          </a:stretch>
        </p:blipFill>
        <p:spPr>
          <a:xfrm>
            <a:off x="3324225" y="2738755"/>
            <a:ext cx="2537460" cy="2590800"/>
          </a:xfrm>
          <a:prstGeom prst="rect">
            <a:avLst/>
          </a:prstGeom>
        </p:spPr>
      </p:pic>
      <p:pic>
        <p:nvPicPr>
          <p:cNvPr id="3" name="图片 2" descr="1502bb743c42b1de3225c09b6227f40"/>
          <p:cNvPicPr>
            <a:picLocks noChangeAspect="1"/>
          </p:cNvPicPr>
          <p:nvPr/>
        </p:nvPicPr>
        <p:blipFill>
          <a:blip r:embed="rId5"/>
          <a:stretch>
            <a:fillRect/>
          </a:stretch>
        </p:blipFill>
        <p:spPr>
          <a:xfrm>
            <a:off x="6589395" y="2738755"/>
            <a:ext cx="2651760" cy="2575560"/>
          </a:xfrm>
          <a:prstGeom prst="rect">
            <a:avLst/>
          </a:prstGeom>
        </p:spPr>
      </p:pic>
      <p:sp>
        <p:nvSpPr>
          <p:cNvPr id="4" name="文本框 3"/>
          <p:cNvSpPr txBox="1"/>
          <p:nvPr/>
        </p:nvSpPr>
        <p:spPr>
          <a:xfrm>
            <a:off x="933234" y="5796858"/>
            <a:ext cx="9530592" cy="530225"/>
          </a:xfrm>
          <a:prstGeom prst="rect">
            <a:avLst/>
          </a:prstGeom>
          <a:noFill/>
          <a:ln w="9525">
            <a:noFill/>
          </a:ln>
        </p:spPr>
        <p:txBody>
          <a:bodyPr anchor="t">
            <a:spAutoFit/>
          </a:bodyPr>
          <a:lstStyle/>
          <a:p>
            <a:pPr lvl="0" indent="0" algn="ctr">
              <a:lnSpc>
                <a:spcPct val="120000"/>
              </a:lnSpc>
            </a:pPr>
            <a:r>
              <a:rPr lang="zh-CN" altLang="en-US" sz="2400" dirty="0">
                <a:latin typeface="Times New Roman" panose="02020603050405020304" charset="0"/>
              </a:rPr>
              <a:t>实验结果比较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文本框 301066"/>
          <p:cNvSpPr txBox="1"/>
          <p:nvPr/>
        </p:nvSpPr>
        <p:spPr>
          <a:xfrm>
            <a:off x="821245" y="2032516"/>
            <a:ext cx="9243483" cy="1882140"/>
          </a:xfrm>
          <a:prstGeom prst="rect">
            <a:avLst/>
          </a:prstGeom>
          <a:noFill/>
          <a:ln w="9525">
            <a:noFill/>
          </a:ln>
        </p:spPr>
        <p:txBody>
          <a:bodyPr anchor="t">
            <a:spAutoFit/>
          </a:bodyPr>
          <a:lstStyle/>
          <a:p>
            <a:pPr lvl="0" indent="0">
              <a:lnSpc>
                <a:spcPct val="140000"/>
              </a:lnSpc>
            </a:pPr>
            <a:r>
              <a:rPr lang="zh-CN" altLang="en-US" sz="2800" dirty="0">
                <a:latin typeface="Times New Roman" panose="02020603050405020304" charset="0"/>
              </a:rPr>
              <a:t>    带通滤波器一般设计成能除去以原点为中心的频率，理想带通滤波器的转移函数定义为</a:t>
            </a:r>
            <a:r>
              <a:rPr lang="en-US" altLang="zh-CN" sz="2800" dirty="0">
                <a:latin typeface="Times New Roman" panose="02020603050405020304" charset="0"/>
              </a:rPr>
              <a:t>(</a:t>
            </a:r>
            <a:r>
              <a:rPr lang="zh-CN" altLang="en-US" sz="2800" dirty="0">
                <a:latin typeface="Times New Roman" panose="02020603050405020304" charset="0"/>
              </a:rPr>
              <a:t>其中</a:t>
            </a:r>
            <a:r>
              <a:rPr lang="en-US" altLang="zh-CN" sz="2800" dirty="0">
                <a:latin typeface="Times New Roman" panose="02020603050405020304" charset="0"/>
              </a:rPr>
              <a:t>W</a:t>
            </a:r>
            <a:r>
              <a:rPr lang="zh-CN" altLang="en-US" sz="2800" dirty="0">
                <a:latin typeface="Times New Roman" panose="02020603050405020304" charset="0"/>
              </a:rPr>
              <a:t>为阻带带宽，</a:t>
            </a:r>
            <a:r>
              <a:rPr lang="en-US" altLang="zh-CN" sz="2800" dirty="0">
                <a:latin typeface="Times New Roman" panose="02020603050405020304" charset="0"/>
              </a:rPr>
              <a:t>D</a:t>
            </a:r>
            <a:r>
              <a:rPr lang="en-US" altLang="zh-CN" sz="2800" baseline="-25000" dirty="0">
                <a:latin typeface="Times New Roman" panose="02020603050405020304" charset="0"/>
              </a:rPr>
              <a:t>0</a:t>
            </a:r>
            <a:r>
              <a:rPr lang="zh-CN" altLang="en-US" sz="2800" dirty="0">
                <a:latin typeface="Times New Roman" panose="02020603050405020304" charset="0"/>
              </a:rPr>
              <a:t>为放射点半径中心</a:t>
            </a:r>
            <a:r>
              <a:rPr lang="en-US" altLang="zh-CN" sz="2800" dirty="0">
                <a:latin typeface="Times New Roman" panose="02020603050405020304" charset="0"/>
              </a:rPr>
              <a:t>)</a:t>
            </a:r>
            <a:r>
              <a:rPr lang="zh-CN" altLang="en-US" sz="2800" dirty="0">
                <a:latin typeface="Times New Roman" panose="02020603050405020304" charset="0"/>
              </a:rPr>
              <a:t>： </a:t>
            </a:r>
          </a:p>
        </p:txBody>
      </p:sp>
      <p:graphicFrame>
        <p:nvGraphicFramePr>
          <p:cNvPr id="155650" name="对象 1">
            <a:hlinkClick r:id="" action="ppaction://ole?verb=0"/>
          </p:cNvPr>
          <p:cNvGraphicFramePr>
            <a:graphicFrameLocks noChangeAspect="1"/>
          </p:cNvGraphicFramePr>
          <p:nvPr/>
        </p:nvGraphicFramePr>
        <p:xfrm>
          <a:off x="1145117" y="3945987"/>
          <a:ext cx="5089168" cy="2375646"/>
        </p:xfrm>
        <a:graphic>
          <a:graphicData uri="http://schemas.openxmlformats.org/presentationml/2006/ole">
            <mc:AlternateContent xmlns:mc="http://schemas.openxmlformats.org/markup-compatibility/2006">
              <mc:Choice xmlns:v="urn:schemas-microsoft-com:vml" Requires="v">
                <p:oleObj spid="_x0000_s53334" r:id="rId3" imgW="2667000" imgH="1244600" progId="Equation.KSEE3">
                  <p:embed/>
                </p:oleObj>
              </mc:Choice>
              <mc:Fallback>
                <p:oleObj r:id="rId3" imgW="2667000" imgH="1244600" progId="Equation.KSEE3">
                  <p:embed/>
                  <p:pic>
                    <p:nvPicPr>
                      <p:cNvPr id="0" name="图片 3228"/>
                      <p:cNvPicPr/>
                      <p:nvPr/>
                    </p:nvPicPr>
                    <p:blipFill>
                      <a:blip r:embed="rId4"/>
                      <a:stretch>
                        <a:fillRect/>
                      </a:stretch>
                    </p:blipFill>
                    <p:spPr>
                      <a:xfrm>
                        <a:off x="1145117" y="3945987"/>
                        <a:ext cx="5089168" cy="2375646"/>
                      </a:xfrm>
                      <a:prstGeom prst="rect">
                        <a:avLst/>
                      </a:prstGeom>
                      <a:noFill/>
                      <a:ln w="38100">
                        <a:noFill/>
                        <a:miter/>
                      </a:ln>
                    </p:spPr>
                  </p:pic>
                </p:oleObj>
              </mc:Fallback>
            </mc:AlternateContent>
          </a:graphicData>
        </a:graphic>
      </p:graphicFrame>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en-US" altLang="zh-CN" sz="3200" b="1">
                <a:solidFill>
                  <a:srgbClr val="000099"/>
                </a:solidFill>
                <a:latin typeface="Times New Roman" panose="02020603050405020304" charset="0"/>
                <a:ea typeface="黑体" panose="02010609060101010101" pitchFamily="2" charset="-122"/>
              </a:rPr>
              <a:t>带</a:t>
            </a:r>
            <a:r>
              <a:rPr lang="zh-CN" altLang="en-US" sz="3200" b="1">
                <a:solidFill>
                  <a:srgbClr val="000099"/>
                </a:solidFill>
                <a:latin typeface="Times New Roman" panose="02020603050405020304" charset="0"/>
                <a:ea typeface="黑体" panose="02010609060101010101" pitchFamily="2" charset="-122"/>
              </a:rPr>
              <a:t>通</a:t>
            </a:r>
            <a:r>
              <a:rPr lang="en-US" altLang="zh-CN" sz="3200" b="1">
                <a:solidFill>
                  <a:srgbClr val="000099"/>
                </a:solidFill>
                <a:latin typeface="Times New Roman" panose="02020603050405020304" charset="0"/>
                <a:ea typeface="黑体" panose="02010609060101010101" pitchFamily="2" charset="-122"/>
              </a:rPr>
              <a:t>滤波器</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980224" y="5242657"/>
            <a:ext cx="9530592" cy="969010"/>
          </a:xfrm>
          <a:prstGeom prst="rect">
            <a:avLst/>
          </a:prstGeom>
          <a:noFill/>
          <a:ln w="9525">
            <a:noFill/>
          </a:ln>
        </p:spPr>
        <p:txBody>
          <a:bodyPr anchor="t">
            <a:spAutoFit/>
          </a:bodyPr>
          <a:lstStyle/>
          <a:p>
            <a:pPr lvl="0" indent="0">
              <a:lnSpc>
                <a:spcPct val="120000"/>
              </a:lnSpc>
            </a:pPr>
            <a:r>
              <a:rPr lang="zh-CN" altLang="en-US" sz="2400" dirty="0">
                <a:solidFill>
                  <a:srgbClr val="333399"/>
                </a:solidFill>
                <a:latin typeface="+mn-ea"/>
              </a:rPr>
              <a:t>带通滤波器透视图的含义是：</a:t>
            </a:r>
            <a:r>
              <a:rPr lang="zh-CN" altLang="en-US" sz="2400" dirty="0">
                <a:latin typeface="+mn-ea"/>
              </a:rPr>
              <a:t>那些位于两个立方体内的频率范围的信号会被通过，而位于两个立方体外的频率成分都将被虑除掉。 </a:t>
            </a:r>
          </a:p>
        </p:txBody>
      </p:sp>
      <p:pic>
        <p:nvPicPr>
          <p:cNvPr id="156675" name="图片 305164" descr="理想低通"/>
          <p:cNvPicPr>
            <a:picLocks noChangeAspect="1"/>
          </p:cNvPicPr>
          <p:nvPr/>
        </p:nvPicPr>
        <p:blipFill>
          <a:blip r:embed="rId2"/>
          <a:stretch>
            <a:fillRect/>
          </a:stretch>
        </p:blipFill>
        <p:spPr>
          <a:xfrm>
            <a:off x="3188335" y="2109470"/>
            <a:ext cx="4040505" cy="3194050"/>
          </a:xfrm>
          <a:prstGeom prst="rect">
            <a:avLst/>
          </a:prstGeom>
          <a:noFill/>
          <a:ln w="9525">
            <a:noFill/>
          </a:ln>
        </p:spPr>
      </p:pic>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en-US" altLang="zh-CN" sz="3200" b="1">
                <a:solidFill>
                  <a:srgbClr val="000099"/>
                </a:solidFill>
                <a:latin typeface="Times New Roman" panose="02020603050405020304" charset="0"/>
                <a:ea typeface="黑体" panose="02010609060101010101" pitchFamily="2" charset="-122"/>
              </a:rPr>
              <a:t>带</a:t>
            </a:r>
            <a:r>
              <a:rPr lang="zh-CN" altLang="en-US" sz="3200" b="1">
                <a:solidFill>
                  <a:srgbClr val="000099"/>
                </a:solidFill>
                <a:latin typeface="Times New Roman" panose="02020603050405020304" charset="0"/>
                <a:ea typeface="黑体" panose="02010609060101010101" pitchFamily="2" charset="-122"/>
              </a:rPr>
              <a:t>通</a:t>
            </a:r>
            <a:r>
              <a:rPr lang="en-US" altLang="zh-CN" sz="3200" b="1">
                <a:solidFill>
                  <a:srgbClr val="000099"/>
                </a:solidFill>
                <a:latin typeface="Times New Roman" panose="02020603050405020304" charset="0"/>
                <a:ea typeface="黑体" panose="02010609060101010101" pitchFamily="2" charset="-122"/>
              </a:rPr>
              <a:t>滤波器</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533341ae68372abca179b87f1c48bd"/>
          <p:cNvPicPr>
            <a:picLocks noChangeAspect="1"/>
          </p:cNvPicPr>
          <p:nvPr/>
        </p:nvPicPr>
        <p:blipFill>
          <a:blip r:embed="rId2"/>
          <a:stretch>
            <a:fillRect/>
          </a:stretch>
        </p:blipFill>
        <p:spPr>
          <a:xfrm>
            <a:off x="3128010" y="2654300"/>
            <a:ext cx="2618105" cy="2573655"/>
          </a:xfrm>
          <a:prstGeom prst="rect">
            <a:avLst/>
          </a:prstGeom>
        </p:spPr>
      </p:pic>
      <p:pic>
        <p:nvPicPr>
          <p:cNvPr id="3" name="图片 2" descr="95f517d4f1b56dcdb0c5ec99bb90426"/>
          <p:cNvPicPr>
            <a:picLocks noChangeAspect="1"/>
          </p:cNvPicPr>
          <p:nvPr/>
        </p:nvPicPr>
        <p:blipFill>
          <a:blip r:embed="rId3"/>
          <a:stretch>
            <a:fillRect/>
          </a:stretch>
        </p:blipFill>
        <p:spPr>
          <a:xfrm>
            <a:off x="6550660" y="2654300"/>
            <a:ext cx="2574290" cy="2582545"/>
          </a:xfrm>
          <a:prstGeom prst="rect">
            <a:avLst/>
          </a:prstGeom>
        </p:spPr>
      </p:pic>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en-US" altLang="zh-CN" sz="3200" b="1">
                <a:solidFill>
                  <a:srgbClr val="000099"/>
                </a:solidFill>
                <a:latin typeface="Times New Roman" panose="02020603050405020304" charset="0"/>
                <a:ea typeface="黑体" panose="02010609060101010101" pitchFamily="2" charset="-122"/>
              </a:rPr>
              <a:t>带</a:t>
            </a:r>
            <a:r>
              <a:rPr lang="zh-CN" altLang="en-US" sz="3200" b="1">
                <a:solidFill>
                  <a:srgbClr val="000099"/>
                </a:solidFill>
                <a:latin typeface="Times New Roman" panose="02020603050405020304" charset="0"/>
                <a:ea typeface="黑体" panose="02010609060101010101" pitchFamily="2" charset="-122"/>
              </a:rPr>
              <a:t>通</a:t>
            </a:r>
            <a:r>
              <a:rPr lang="en-US" altLang="zh-CN" sz="3200" b="1">
                <a:solidFill>
                  <a:srgbClr val="000099"/>
                </a:solidFill>
                <a:latin typeface="Times New Roman" panose="02020603050405020304" charset="0"/>
                <a:ea typeface="黑体" panose="02010609060101010101" pitchFamily="2" charset="-122"/>
              </a:rPr>
              <a:t>滤波器</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4"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5"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4" name="文本框 3"/>
          <p:cNvSpPr txBox="1"/>
          <p:nvPr/>
        </p:nvSpPr>
        <p:spPr>
          <a:xfrm>
            <a:off x="933234" y="5796858"/>
            <a:ext cx="9530592" cy="530225"/>
          </a:xfrm>
          <a:prstGeom prst="rect">
            <a:avLst/>
          </a:prstGeom>
          <a:noFill/>
          <a:ln w="9525">
            <a:noFill/>
          </a:ln>
        </p:spPr>
        <p:txBody>
          <a:bodyPr anchor="t">
            <a:spAutoFit/>
          </a:bodyPr>
          <a:lstStyle/>
          <a:p>
            <a:pPr lvl="0" indent="0" algn="ctr">
              <a:lnSpc>
                <a:spcPct val="120000"/>
              </a:lnSpc>
            </a:pPr>
            <a:r>
              <a:rPr lang="zh-CN" altLang="en-US" sz="2400" dirty="0">
                <a:latin typeface="Times New Roman" panose="02020603050405020304" charset="0"/>
              </a:rPr>
              <a:t>实验结果比较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拉普拉斯</a:t>
            </a:r>
            <a:r>
              <a:rPr lang="en-US" altLang="zh-CN" sz="3200" b="1">
                <a:solidFill>
                  <a:srgbClr val="000099"/>
                </a:solidFill>
                <a:latin typeface="Times New Roman" panose="02020603050405020304" charset="0"/>
                <a:ea typeface="黑体" panose="02010609060101010101" pitchFamily="2" charset="-122"/>
              </a:rPr>
              <a:t>滤波</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graphicFrame>
        <p:nvGraphicFramePr>
          <p:cNvPr id="2" name="对象 1">
            <a:hlinkClick r:id="" action="ppaction://ole?verb=0"/>
          </p:cNvPr>
          <p:cNvGraphicFramePr>
            <a:graphicFrameLocks noChangeAspect="1"/>
          </p:cNvGraphicFramePr>
          <p:nvPr/>
        </p:nvGraphicFramePr>
        <p:xfrm>
          <a:off x="1389380" y="3211830"/>
          <a:ext cx="3121025" cy="1387475"/>
        </p:xfrm>
        <a:graphic>
          <a:graphicData uri="http://schemas.openxmlformats.org/presentationml/2006/ole">
            <mc:AlternateContent xmlns:mc="http://schemas.openxmlformats.org/markup-compatibility/2006">
              <mc:Choice xmlns:v="urn:schemas-microsoft-com:vml" Requires="v">
                <p:oleObj spid="_x0000_s1371" r:id="rId5" imgW="1485900" imgH="660400" progId="Equation.KSEE3">
                  <p:embed/>
                </p:oleObj>
              </mc:Choice>
              <mc:Fallback>
                <p:oleObj r:id="rId5" imgW="1485900" imgH="660400" progId="Equation.KSEE3">
                  <p:embed/>
                  <p:pic>
                    <p:nvPicPr>
                      <p:cNvPr id="0" name="图片 1024"/>
                      <p:cNvPicPr/>
                      <p:nvPr/>
                    </p:nvPicPr>
                    <p:blipFill>
                      <a:blip r:embed="rId6"/>
                      <a:stretch>
                        <a:fillRect/>
                      </a:stretch>
                    </p:blipFill>
                    <p:spPr>
                      <a:xfrm>
                        <a:off x="1389380" y="3211830"/>
                        <a:ext cx="3121025" cy="1387475"/>
                      </a:xfrm>
                      <a:prstGeom prst="rect">
                        <a:avLst/>
                      </a:prstGeom>
                    </p:spPr>
                  </p:pic>
                </p:oleObj>
              </mc:Fallback>
            </mc:AlternateContent>
          </a:graphicData>
        </a:graphic>
      </p:graphicFrame>
      <p:sp>
        <p:nvSpPr>
          <p:cNvPr id="3" name="文本框 2"/>
          <p:cNvSpPr txBox="1"/>
          <p:nvPr/>
        </p:nvSpPr>
        <p:spPr>
          <a:xfrm>
            <a:off x="857034" y="2036542"/>
            <a:ext cx="9530592" cy="4250394"/>
          </a:xfrm>
          <a:prstGeom prst="rect">
            <a:avLst/>
          </a:prstGeom>
          <a:noFill/>
          <a:ln w="9525">
            <a:noFill/>
          </a:ln>
        </p:spPr>
        <p:txBody>
          <a:bodyPr anchor="t">
            <a:spAutoFit/>
          </a:bodyPr>
          <a:lstStyle/>
          <a:p>
            <a:pPr lvl="0" indent="0">
              <a:lnSpc>
                <a:spcPct val="140000"/>
              </a:lnSpc>
            </a:pPr>
            <a:r>
              <a:rPr lang="zh-CN" altLang="en-US" sz="2400" dirty="0">
                <a:latin typeface="Times New Roman" panose="02020603050405020304" charset="0"/>
              </a:rPr>
              <a:t>由下列公式进行推倒分析：</a:t>
            </a:r>
          </a:p>
          <a:p>
            <a:pPr lvl="0" indent="0">
              <a:lnSpc>
                <a:spcPct val="140000"/>
              </a:lnSpc>
            </a:pPr>
            <a:r>
              <a:rPr lang="zh-CN" altLang="en-US" sz="2400" dirty="0">
                <a:latin typeface="Times New Roman" panose="02020603050405020304" charset="0"/>
              </a:rPr>
              <a:t>假设一维函数</a:t>
            </a:r>
            <a:r>
              <a:rPr lang="en-US" altLang="zh-CN" sz="2400" i="1" dirty="0">
                <a:latin typeface="Times New Roman" panose="02020603050405020304" charset="0"/>
              </a:rPr>
              <a:t>f </a:t>
            </a:r>
            <a:r>
              <a:rPr lang="en-US" altLang="zh-CN" sz="2400" dirty="0">
                <a:latin typeface="Times New Roman" panose="02020603050405020304" charset="0"/>
              </a:rPr>
              <a:t>(</a:t>
            </a:r>
            <a:r>
              <a:rPr lang="en-US" altLang="zh-CN" sz="2400" i="1" dirty="0">
                <a:latin typeface="Times New Roman" panose="02020603050405020304" charset="0"/>
              </a:rPr>
              <a:t>x</a:t>
            </a:r>
            <a:r>
              <a:rPr lang="en-US" altLang="zh-CN" sz="2400" dirty="0">
                <a:latin typeface="Times New Roman" panose="02020603050405020304" charset="0"/>
              </a:rPr>
              <a:t>)</a:t>
            </a:r>
            <a:r>
              <a:rPr lang="zh-CN" altLang="en-US" sz="2400" dirty="0">
                <a:latin typeface="Times New Roman" panose="02020603050405020304" charset="0"/>
              </a:rPr>
              <a:t>及其傅里叶变换公式</a:t>
            </a:r>
            <a:r>
              <a:rPr lang="en-US" altLang="zh-CN" sz="2400" i="1" dirty="0">
                <a:latin typeface="Times New Roman" panose="02020603050405020304" charset="0"/>
              </a:rPr>
              <a:t>F</a:t>
            </a:r>
            <a:r>
              <a:rPr lang="en-US" altLang="zh-CN" sz="2400" dirty="0">
                <a:latin typeface="Times New Roman" panose="02020603050405020304" charset="0"/>
              </a:rPr>
              <a:t>(</a:t>
            </a:r>
            <a:r>
              <a:rPr lang="en-US" altLang="zh-CN" sz="2400" i="1" dirty="0">
                <a:latin typeface="Times New Roman" panose="02020603050405020304" charset="0"/>
              </a:rPr>
              <a:t>u</a:t>
            </a:r>
            <a:r>
              <a:rPr lang="en-US" altLang="zh-CN" sz="2400" dirty="0">
                <a:latin typeface="Times New Roman" panose="02020603050405020304" charset="0"/>
              </a:rPr>
              <a:t>)</a:t>
            </a:r>
          </a:p>
          <a:p>
            <a:pPr lvl="0" indent="0">
              <a:lnSpc>
                <a:spcPct val="140000"/>
              </a:lnSpc>
            </a:pPr>
            <a:endParaRPr lang="en-US" altLang="zh-CN" sz="2400" dirty="0">
              <a:latin typeface="Times New Roman" panose="02020603050405020304" charset="0"/>
            </a:endParaRPr>
          </a:p>
          <a:p>
            <a:pPr lvl="0" indent="0">
              <a:lnSpc>
                <a:spcPct val="140000"/>
              </a:lnSpc>
            </a:pPr>
            <a:endParaRPr lang="en-US" altLang="zh-CN" sz="2400" dirty="0">
              <a:latin typeface="Times New Roman" panose="02020603050405020304" charset="0"/>
            </a:endParaRPr>
          </a:p>
          <a:p>
            <a:pPr lvl="0" indent="0">
              <a:lnSpc>
                <a:spcPct val="140000"/>
              </a:lnSpc>
            </a:pPr>
            <a:endParaRPr lang="en-US" altLang="zh-CN" sz="2400" dirty="0">
              <a:latin typeface="Times New Roman" panose="02020603050405020304" charset="0"/>
            </a:endParaRPr>
          </a:p>
          <a:p>
            <a:pPr lvl="0" indent="0">
              <a:lnSpc>
                <a:spcPct val="140000"/>
              </a:lnSpc>
            </a:pPr>
            <a:endParaRPr lang="en-US" altLang="zh-CN" sz="900" dirty="0">
              <a:latin typeface="Times New Roman" panose="02020603050405020304" charset="0"/>
            </a:endParaRPr>
          </a:p>
          <a:p>
            <a:pPr lvl="0" indent="0">
              <a:lnSpc>
                <a:spcPct val="140000"/>
              </a:lnSpc>
            </a:pPr>
            <a:r>
              <a:rPr lang="zh-CN" altLang="en-US" sz="2400" dirty="0">
                <a:latin typeface="Times New Roman" panose="02020603050405020304" charset="0"/>
              </a:rPr>
              <a:t>则对</a:t>
            </a:r>
            <a:r>
              <a:rPr lang="en-US" altLang="zh-CN" sz="2400" i="1" dirty="0">
                <a:latin typeface="Times New Roman" panose="02020603050405020304" charset="0"/>
                <a:sym typeface="+mn-ea"/>
              </a:rPr>
              <a:t>f </a:t>
            </a:r>
            <a:r>
              <a:rPr lang="en-US" altLang="zh-CN" sz="2400" dirty="0">
                <a:latin typeface="Times New Roman" panose="02020603050405020304" charset="0"/>
                <a:sym typeface="+mn-ea"/>
              </a:rPr>
              <a:t>(</a:t>
            </a:r>
            <a:r>
              <a:rPr lang="en-US" altLang="zh-CN" sz="2400" i="1" dirty="0">
                <a:latin typeface="Times New Roman" panose="02020603050405020304" charset="0"/>
                <a:sym typeface="+mn-ea"/>
              </a:rPr>
              <a:t>x</a:t>
            </a:r>
            <a:r>
              <a:rPr lang="en-US" altLang="zh-CN" sz="2400">
                <a:latin typeface="Times New Roman" panose="02020603050405020304" charset="0"/>
                <a:sym typeface="+mn-ea"/>
              </a:rPr>
              <a:t>)</a:t>
            </a:r>
            <a:r>
              <a:rPr lang="zh-CN" altLang="en-US" sz="2400" smtClean="0">
                <a:latin typeface="Times New Roman" panose="02020603050405020304" charset="0"/>
                <a:sym typeface="+mn-ea"/>
              </a:rPr>
              <a:t>求导                                                有</a:t>
            </a:r>
            <a:endParaRPr lang="en-US" altLang="zh-CN" sz="2400" smtClean="0">
              <a:latin typeface="Times New Roman" panose="02020603050405020304" charset="0"/>
              <a:sym typeface="+mn-ea"/>
            </a:endParaRPr>
          </a:p>
          <a:p>
            <a:pPr lvl="0" indent="0">
              <a:lnSpc>
                <a:spcPct val="140000"/>
              </a:lnSpc>
            </a:pPr>
            <a:endParaRPr lang="en-US" altLang="zh-CN" sz="1400">
              <a:latin typeface="Times New Roman" panose="02020603050405020304" charset="0"/>
              <a:sym typeface="+mn-ea"/>
            </a:endParaRPr>
          </a:p>
          <a:p>
            <a:pPr lvl="0" indent="0">
              <a:lnSpc>
                <a:spcPct val="140000"/>
              </a:lnSpc>
            </a:pPr>
            <a:r>
              <a:rPr lang="en-US" altLang="zh-CN" sz="2400" i="1" smtClean="0">
                <a:latin typeface="Times New Roman" panose="02020603050405020304" charset="0"/>
                <a:sym typeface="+mn-ea"/>
              </a:rPr>
              <a:t>        </a:t>
            </a:r>
            <a:r>
              <a:rPr lang="en-US" altLang="zh-CN" sz="2400" i="1" smtClean="0">
                <a:solidFill>
                  <a:srgbClr val="FF0000"/>
                </a:solidFill>
                <a:latin typeface="Times New Roman" panose="02020603050405020304" charset="0"/>
                <a:sym typeface="+mn-ea"/>
              </a:rPr>
              <a:t>n</a:t>
            </a:r>
            <a:r>
              <a:rPr lang="zh-CN" altLang="en-US" sz="2400" smtClean="0">
                <a:solidFill>
                  <a:srgbClr val="FF0000"/>
                </a:solidFill>
                <a:latin typeface="Times New Roman" panose="02020603050405020304" charset="0"/>
                <a:sym typeface="+mn-ea"/>
              </a:rPr>
              <a:t>阶求导</a:t>
            </a:r>
            <a:endParaRPr lang="zh-CN" altLang="en-US" sz="2400" dirty="0">
              <a:solidFill>
                <a:srgbClr val="FF0000"/>
              </a:solidFill>
              <a:latin typeface="Times New Roman" panose="02020603050405020304" charset="0"/>
              <a:sym typeface="+mn-ea"/>
            </a:endParaRPr>
          </a:p>
        </p:txBody>
      </p:sp>
      <p:graphicFrame>
        <p:nvGraphicFramePr>
          <p:cNvPr id="4" name="对象 3">
            <a:hlinkClick r:id="" action="ppaction://ole?verb=0"/>
          </p:cNvPr>
          <p:cNvGraphicFramePr>
            <a:graphicFrameLocks noChangeAspect="1"/>
          </p:cNvGraphicFramePr>
          <p:nvPr/>
        </p:nvGraphicFramePr>
        <p:xfrm>
          <a:off x="2778760" y="4721225"/>
          <a:ext cx="3319145" cy="729615"/>
        </p:xfrm>
        <a:graphic>
          <a:graphicData uri="http://schemas.openxmlformats.org/presentationml/2006/ole">
            <mc:AlternateContent xmlns:mc="http://schemas.openxmlformats.org/markup-compatibility/2006">
              <mc:Choice xmlns:v="urn:schemas-microsoft-com:vml" Requires="v">
                <p:oleObj spid="_x0000_s1372" r:id="rId7" imgW="1790700" imgH="393700" progId="Equation.KSEE3">
                  <p:embed/>
                </p:oleObj>
              </mc:Choice>
              <mc:Fallback>
                <p:oleObj r:id="rId7" imgW="1790700" imgH="393700" progId="Equation.KSEE3">
                  <p:embed/>
                  <p:pic>
                    <p:nvPicPr>
                      <p:cNvPr id="0" name="图片 1025"/>
                      <p:cNvPicPr/>
                      <p:nvPr/>
                    </p:nvPicPr>
                    <p:blipFill>
                      <a:blip r:embed="rId8"/>
                      <a:stretch>
                        <a:fillRect/>
                      </a:stretch>
                    </p:blipFill>
                    <p:spPr>
                      <a:xfrm>
                        <a:off x="2778760" y="4721225"/>
                        <a:ext cx="3319145" cy="72961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712585" y="4697095"/>
          <a:ext cx="2712085" cy="778510"/>
        </p:xfrm>
        <a:graphic>
          <a:graphicData uri="http://schemas.openxmlformats.org/presentationml/2006/ole">
            <mc:AlternateContent xmlns:mc="http://schemas.openxmlformats.org/markup-compatibility/2006">
              <mc:Choice xmlns:v="urn:schemas-microsoft-com:vml" Requires="v">
                <p:oleObj spid="_x0000_s1373" name="公式" r:id="rId9" imgW="1371600" imgH="393700" progId="Equation.3">
                  <p:embed/>
                </p:oleObj>
              </mc:Choice>
              <mc:Fallback>
                <p:oleObj name="公式" r:id="rId9" imgW="1371600" imgH="393700" progId="Equation.3">
                  <p:embed/>
                  <p:pic>
                    <p:nvPicPr>
                      <p:cNvPr id="0" name="图片 1025"/>
                      <p:cNvPicPr/>
                      <p:nvPr/>
                    </p:nvPicPr>
                    <p:blipFill>
                      <a:blip r:embed="rId10"/>
                      <a:stretch>
                        <a:fillRect/>
                      </a:stretch>
                    </p:blipFill>
                    <p:spPr>
                      <a:xfrm>
                        <a:off x="6712585" y="4697095"/>
                        <a:ext cx="2712085" cy="77851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3699085146"/>
              </p:ext>
            </p:extLst>
          </p:nvPr>
        </p:nvGraphicFramePr>
        <p:xfrm>
          <a:off x="3365500" y="5720878"/>
          <a:ext cx="3289935" cy="829310"/>
        </p:xfrm>
        <a:graphic>
          <a:graphicData uri="http://schemas.openxmlformats.org/presentationml/2006/ole">
            <mc:AlternateContent xmlns:mc="http://schemas.openxmlformats.org/markup-compatibility/2006">
              <mc:Choice xmlns:v="urn:schemas-microsoft-com:vml" Requires="v">
                <p:oleObj spid="_x0000_s1374" r:id="rId11" imgW="1663700" imgH="419100" progId="Equation.KSEE3">
                  <p:embed/>
                </p:oleObj>
              </mc:Choice>
              <mc:Fallback>
                <p:oleObj r:id="rId11" imgW="1663700" imgH="419100" progId="Equation.KSEE3">
                  <p:embed/>
                  <p:pic>
                    <p:nvPicPr>
                      <p:cNvPr id="0" name="图片 1025"/>
                      <p:cNvPicPr/>
                      <p:nvPr/>
                    </p:nvPicPr>
                    <p:blipFill>
                      <a:blip r:embed="rId12"/>
                      <a:stretch>
                        <a:fillRect/>
                      </a:stretch>
                    </p:blipFill>
                    <p:spPr>
                      <a:xfrm>
                        <a:off x="3365500" y="5720878"/>
                        <a:ext cx="3289935" cy="829310"/>
                      </a:xfrm>
                      <a:prstGeom prst="rect">
                        <a:avLst/>
                      </a:prstGeom>
                    </p:spPr>
                  </p:pic>
                </p:oleObj>
              </mc:Fallback>
            </mc:AlternateContent>
          </a:graphicData>
        </a:graphic>
      </p:graphicFrame>
      <p:sp>
        <p:nvSpPr>
          <p:cNvPr id="6" name="右箭头 5"/>
          <p:cNvSpPr/>
          <p:nvPr/>
        </p:nvSpPr>
        <p:spPr>
          <a:xfrm>
            <a:off x="1155700" y="6067425"/>
            <a:ext cx="1981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拉普拉斯</a:t>
            </a:r>
            <a:r>
              <a:rPr lang="en-US" altLang="zh-CN" sz="3200" b="1">
                <a:solidFill>
                  <a:srgbClr val="000099"/>
                </a:solidFill>
                <a:latin typeface="Times New Roman" panose="02020603050405020304" charset="0"/>
                <a:ea typeface="黑体" panose="02010609060101010101" pitchFamily="2" charset="-122"/>
              </a:rPr>
              <a:t>滤波</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graphicFrame>
        <p:nvGraphicFramePr>
          <p:cNvPr id="155650" name="对象 1">
            <a:hlinkClick r:id="" action="ppaction://ole?verb=0"/>
          </p:cNvPr>
          <p:cNvGraphicFramePr>
            <a:graphicFrameLocks noChangeAspect="1"/>
          </p:cNvGraphicFramePr>
          <p:nvPr/>
        </p:nvGraphicFramePr>
        <p:xfrm>
          <a:off x="1544955" y="4365625"/>
          <a:ext cx="3542030" cy="541020"/>
        </p:xfrm>
        <a:graphic>
          <a:graphicData uri="http://schemas.openxmlformats.org/presentationml/2006/ole">
            <mc:AlternateContent xmlns:mc="http://schemas.openxmlformats.org/markup-compatibility/2006">
              <mc:Choice xmlns:v="urn:schemas-microsoft-com:vml" Requires="v">
                <p:oleObj spid="_x0000_s2395" r:id="rId5" imgW="1498600" imgH="228600" progId="Equation.KSEE3">
                  <p:embed/>
                </p:oleObj>
              </mc:Choice>
              <mc:Fallback>
                <p:oleObj r:id="rId5" imgW="1498600" imgH="228600" progId="Equation.KSEE3">
                  <p:embed/>
                  <p:pic>
                    <p:nvPicPr>
                      <p:cNvPr id="0" name="图片 3228"/>
                      <p:cNvPicPr/>
                      <p:nvPr/>
                    </p:nvPicPr>
                    <p:blipFill>
                      <a:blip r:embed="rId6"/>
                      <a:stretch>
                        <a:fillRect/>
                      </a:stretch>
                    </p:blipFill>
                    <p:spPr>
                      <a:xfrm>
                        <a:off x="1544955" y="4365625"/>
                        <a:ext cx="3542030" cy="541020"/>
                      </a:xfrm>
                      <a:prstGeom prst="rect">
                        <a:avLst/>
                      </a:prstGeom>
                      <a:noFill/>
                      <a:ln w="38100">
                        <a:noFill/>
                        <a:miter/>
                      </a:ln>
                    </p:spPr>
                  </p:pic>
                </p:oleObj>
              </mc:Fallback>
            </mc:AlternateContent>
          </a:graphicData>
        </a:graphic>
      </p:graphicFrame>
      <p:sp>
        <p:nvSpPr>
          <p:cNvPr id="3" name="文本框 2"/>
          <p:cNvSpPr txBox="1"/>
          <p:nvPr/>
        </p:nvSpPr>
        <p:spPr>
          <a:xfrm>
            <a:off x="857034" y="2036542"/>
            <a:ext cx="9530592" cy="3674110"/>
          </a:xfrm>
          <a:prstGeom prst="rect">
            <a:avLst/>
          </a:prstGeom>
          <a:noFill/>
          <a:ln w="9525">
            <a:noFill/>
          </a:ln>
        </p:spPr>
        <p:txBody>
          <a:bodyPr anchor="t">
            <a:spAutoFit/>
          </a:bodyPr>
          <a:lstStyle/>
          <a:p>
            <a:pPr lvl="0" indent="0">
              <a:lnSpc>
                <a:spcPct val="140000"/>
              </a:lnSpc>
            </a:pPr>
            <a:r>
              <a:rPr lang="zh-CN" altLang="en-US" sz="2400" dirty="0">
                <a:latin typeface="Times New Roman" panose="02020603050405020304" charset="0"/>
              </a:rPr>
              <a:t>向二维图像函数</a:t>
            </a:r>
            <a:r>
              <a:rPr lang="en-US" altLang="zh-CN" sz="2400" i="1" dirty="0">
                <a:latin typeface="Times New Roman" panose="02020603050405020304" charset="0"/>
              </a:rPr>
              <a:t>f </a:t>
            </a:r>
            <a:r>
              <a:rPr lang="en-US" altLang="zh-CN" sz="2400" dirty="0">
                <a:latin typeface="Times New Roman" panose="02020603050405020304" charset="0"/>
              </a:rPr>
              <a:t>(</a:t>
            </a:r>
            <a:r>
              <a:rPr lang="en-US" altLang="zh-CN" sz="2400" i="1" dirty="0">
                <a:latin typeface="Times New Roman" panose="02020603050405020304" charset="0"/>
              </a:rPr>
              <a:t>x,y</a:t>
            </a:r>
            <a:r>
              <a:rPr lang="en-US" altLang="zh-CN" sz="2400" dirty="0">
                <a:latin typeface="Times New Roman" panose="02020603050405020304" charset="0"/>
              </a:rPr>
              <a:t>)</a:t>
            </a:r>
            <a:r>
              <a:rPr lang="zh-CN" altLang="en-US" sz="2400" dirty="0">
                <a:latin typeface="Times New Roman" panose="02020603050405020304" charset="0"/>
              </a:rPr>
              <a:t>及其傅里叶变换公式</a:t>
            </a:r>
            <a:r>
              <a:rPr lang="en-US" altLang="zh-CN" sz="2400" i="1" dirty="0">
                <a:latin typeface="Times New Roman" panose="02020603050405020304" charset="0"/>
              </a:rPr>
              <a:t>F</a:t>
            </a:r>
            <a:r>
              <a:rPr lang="en-US" altLang="zh-CN" sz="2400" dirty="0">
                <a:latin typeface="Times New Roman" panose="02020603050405020304" charset="0"/>
              </a:rPr>
              <a:t>(</a:t>
            </a:r>
            <a:r>
              <a:rPr lang="en-US" altLang="zh-CN" sz="2400" i="1" dirty="0">
                <a:latin typeface="Times New Roman" panose="02020603050405020304" charset="0"/>
              </a:rPr>
              <a:t>u,v</a:t>
            </a:r>
            <a:r>
              <a:rPr lang="en-US" altLang="zh-CN" sz="2400" dirty="0">
                <a:latin typeface="Times New Roman" panose="02020603050405020304" charset="0"/>
              </a:rPr>
              <a:t>)</a:t>
            </a:r>
            <a:r>
              <a:rPr lang="zh-CN" altLang="en-US" sz="2400" dirty="0">
                <a:latin typeface="Times New Roman" panose="02020603050405020304" charset="0"/>
              </a:rPr>
              <a:t>推广</a:t>
            </a:r>
          </a:p>
          <a:p>
            <a:pPr lvl="0" indent="0">
              <a:lnSpc>
                <a:spcPct val="140000"/>
              </a:lnSpc>
            </a:pPr>
            <a:endParaRPr lang="en-US" altLang="zh-CN" sz="2400" dirty="0">
              <a:latin typeface="Times New Roman" panose="02020603050405020304" charset="0"/>
            </a:endParaRPr>
          </a:p>
          <a:p>
            <a:pPr lvl="0" indent="0">
              <a:lnSpc>
                <a:spcPct val="140000"/>
              </a:lnSpc>
            </a:pPr>
            <a:endParaRPr lang="en-US" altLang="zh-CN" sz="2400" dirty="0">
              <a:latin typeface="Times New Roman" panose="02020603050405020304" charset="0"/>
            </a:endParaRPr>
          </a:p>
          <a:p>
            <a:pPr lvl="0" indent="0">
              <a:lnSpc>
                <a:spcPct val="140000"/>
              </a:lnSpc>
            </a:pPr>
            <a:r>
              <a:rPr lang="zh-CN" altLang="en-US" sz="2400" dirty="0">
                <a:latin typeface="Times New Roman" panose="02020603050405020304" charset="0"/>
              </a:rPr>
              <a:t>即二维拉普拉斯卷积核为</a:t>
            </a:r>
          </a:p>
          <a:p>
            <a:pPr lvl="0" indent="0">
              <a:lnSpc>
                <a:spcPct val="140000"/>
              </a:lnSpc>
            </a:pPr>
            <a:endParaRPr lang="zh-CN" altLang="en-US" sz="2400" dirty="0">
              <a:latin typeface="Times New Roman" panose="02020603050405020304" charset="0"/>
              <a:sym typeface="+mn-ea"/>
            </a:endParaRPr>
          </a:p>
          <a:p>
            <a:pPr lvl="0" indent="0">
              <a:lnSpc>
                <a:spcPct val="140000"/>
              </a:lnSpc>
            </a:pPr>
            <a:endParaRPr lang="zh-CN" altLang="en-US" sz="2400" dirty="0">
              <a:latin typeface="Times New Roman" panose="02020603050405020304" charset="0"/>
              <a:sym typeface="+mn-ea"/>
            </a:endParaRPr>
          </a:p>
          <a:p>
            <a:pPr lvl="0" indent="0">
              <a:lnSpc>
                <a:spcPct val="140000"/>
              </a:lnSpc>
            </a:pPr>
            <a:r>
              <a:rPr lang="zh-CN" altLang="en-US" sz="2400" dirty="0">
                <a:latin typeface="Times New Roman" panose="02020603050405020304" charset="0"/>
                <a:sym typeface="+mn-ea"/>
              </a:rPr>
              <a:t>实际计算的拉普拉斯卷积核，其中</a:t>
            </a:r>
            <a:r>
              <a:rPr lang="en-US" altLang="zh-CN" sz="2400" i="1" dirty="0">
                <a:latin typeface="Times New Roman" panose="02020603050405020304" charset="0"/>
                <a:sym typeface="+mn-ea"/>
              </a:rPr>
              <a:t>D</a:t>
            </a:r>
            <a:r>
              <a:rPr lang="en-US" altLang="zh-CN" sz="2400" dirty="0">
                <a:latin typeface="Times New Roman" panose="02020603050405020304" charset="0"/>
                <a:sym typeface="+mn-ea"/>
              </a:rPr>
              <a:t>(</a:t>
            </a:r>
            <a:r>
              <a:rPr lang="en-US" altLang="zh-CN" sz="2400" i="1" dirty="0">
                <a:latin typeface="Times New Roman" panose="02020603050405020304" charset="0"/>
                <a:sym typeface="+mn-ea"/>
              </a:rPr>
              <a:t>u</a:t>
            </a:r>
            <a:r>
              <a:rPr lang="en-US" altLang="zh-CN" sz="2400" dirty="0">
                <a:latin typeface="Times New Roman" panose="02020603050405020304" charset="0"/>
                <a:sym typeface="+mn-ea"/>
              </a:rPr>
              <a:t>,</a:t>
            </a:r>
            <a:r>
              <a:rPr lang="en-US" altLang="zh-CN" sz="2400" i="1" dirty="0">
                <a:latin typeface="Times New Roman" panose="02020603050405020304" charset="0"/>
                <a:sym typeface="+mn-ea"/>
              </a:rPr>
              <a:t>v</a:t>
            </a:r>
            <a:r>
              <a:rPr lang="en-US" altLang="zh-CN" sz="2400" dirty="0">
                <a:latin typeface="Times New Roman" panose="02020603050405020304" charset="0"/>
                <a:sym typeface="+mn-ea"/>
              </a:rPr>
              <a:t>)</a:t>
            </a:r>
            <a:r>
              <a:rPr lang="zh-CN" altLang="en-US" sz="2400" dirty="0">
                <a:latin typeface="Times New Roman" panose="02020603050405020304" charset="0"/>
                <a:sym typeface="+mn-ea"/>
              </a:rPr>
              <a:t>是设定的截断半径距离函数</a:t>
            </a:r>
          </a:p>
        </p:txBody>
      </p:sp>
      <p:graphicFrame>
        <p:nvGraphicFramePr>
          <p:cNvPr id="2" name="对象 1">
            <a:hlinkClick r:id="" action="ppaction://ole?verb=0"/>
          </p:cNvPr>
          <p:cNvGraphicFramePr>
            <a:graphicFrameLocks noChangeAspect="1"/>
          </p:cNvGraphicFramePr>
          <p:nvPr/>
        </p:nvGraphicFramePr>
        <p:xfrm>
          <a:off x="4887595" y="3672840"/>
          <a:ext cx="918210" cy="216535"/>
        </p:xfrm>
        <a:graphic>
          <a:graphicData uri="http://schemas.openxmlformats.org/presentationml/2006/ole">
            <mc:AlternateContent xmlns:mc="http://schemas.openxmlformats.org/markup-compatibility/2006">
              <mc:Choice xmlns:v="urn:schemas-microsoft-com:vml" Requires="v">
                <p:oleObj spid="_x0000_s2396" r:id="rId7" imgW="917575" imgH="216535" progId="Equation.KSEE3">
                  <p:embed/>
                </p:oleObj>
              </mc:Choice>
              <mc:Fallback>
                <p:oleObj r:id="rId7" imgW="917575" imgH="216535" progId="Equation.KSEE3">
                  <p:embed/>
                  <p:pic>
                    <p:nvPicPr>
                      <p:cNvPr id="0" name="图片 2048"/>
                      <p:cNvPicPr/>
                      <p:nvPr/>
                    </p:nvPicPr>
                    <p:blipFill>
                      <a:blip r:embed="rId8"/>
                      <a:stretch>
                        <a:fillRect/>
                      </a:stretch>
                    </p:blipFill>
                    <p:spPr>
                      <a:xfrm>
                        <a:off x="4887595" y="3672840"/>
                        <a:ext cx="918210" cy="21653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420495" y="2738120"/>
          <a:ext cx="5650865" cy="880110"/>
        </p:xfrm>
        <a:graphic>
          <a:graphicData uri="http://schemas.openxmlformats.org/presentationml/2006/ole">
            <mc:AlternateContent xmlns:mc="http://schemas.openxmlformats.org/markup-compatibility/2006">
              <mc:Choice xmlns:v="urn:schemas-microsoft-com:vml" Requires="v">
                <p:oleObj spid="_x0000_s2397" name="公式" r:id="rId9" imgW="2857500" imgH="444500" progId="Equation.3">
                  <p:embed/>
                </p:oleObj>
              </mc:Choice>
              <mc:Fallback>
                <p:oleObj name="公式" r:id="rId9" imgW="2857500" imgH="444500" progId="Equation.3">
                  <p:embed/>
                  <p:pic>
                    <p:nvPicPr>
                      <p:cNvPr id="0" name="图片 1025"/>
                      <p:cNvPicPr/>
                      <p:nvPr/>
                    </p:nvPicPr>
                    <p:blipFill>
                      <a:blip r:embed="rId10"/>
                      <a:stretch>
                        <a:fillRect/>
                      </a:stretch>
                    </p:blipFill>
                    <p:spPr>
                      <a:xfrm>
                        <a:off x="1420495" y="2738120"/>
                        <a:ext cx="5650865" cy="88011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1685250168"/>
              </p:ext>
            </p:extLst>
          </p:nvPr>
        </p:nvGraphicFramePr>
        <p:xfrm>
          <a:off x="1420495" y="5783580"/>
          <a:ext cx="8380120" cy="562870"/>
        </p:xfrm>
        <a:graphic>
          <a:graphicData uri="http://schemas.openxmlformats.org/presentationml/2006/ole">
            <mc:AlternateContent xmlns:mc="http://schemas.openxmlformats.org/markup-compatibility/2006">
              <mc:Choice xmlns:v="urn:schemas-microsoft-com:vml" Requires="v">
                <p:oleObj spid="_x0000_s2398" r:id="rId11" imgW="3403600" imgH="228600" progId="Equation.KSEE3">
                  <p:embed/>
                </p:oleObj>
              </mc:Choice>
              <mc:Fallback>
                <p:oleObj r:id="rId11" imgW="3403600" imgH="228600" progId="Equation.KSEE3">
                  <p:embed/>
                  <p:pic>
                    <p:nvPicPr>
                      <p:cNvPr id="0" name="图片 2049"/>
                      <p:cNvPicPr/>
                      <p:nvPr/>
                    </p:nvPicPr>
                    <p:blipFill>
                      <a:blip r:embed="rId12"/>
                      <a:stretch>
                        <a:fillRect/>
                      </a:stretch>
                    </p:blipFill>
                    <p:spPr>
                      <a:xfrm>
                        <a:off x="1420495" y="5783580"/>
                        <a:ext cx="8380120" cy="56287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3"/>
          <p:cNvGrpSpPr/>
          <p:nvPr/>
        </p:nvGrpSpPr>
        <p:grpSpPr>
          <a:xfrm>
            <a:off x="2364422" y="3705225"/>
            <a:ext cx="5932805" cy="2629535"/>
            <a:chOff x="480" y="624"/>
            <a:chExt cx="4691" cy="2736"/>
          </a:xfrm>
        </p:grpSpPr>
        <p:grpSp>
          <p:nvGrpSpPr>
            <p:cNvPr id="22530" name="Group 4"/>
            <p:cNvGrpSpPr/>
            <p:nvPr/>
          </p:nvGrpSpPr>
          <p:grpSpPr>
            <a:xfrm>
              <a:off x="480" y="624"/>
              <a:ext cx="4691" cy="2736"/>
              <a:chOff x="276" y="960"/>
              <a:chExt cx="4691" cy="2736"/>
            </a:xfrm>
          </p:grpSpPr>
          <p:sp>
            <p:nvSpPr>
              <p:cNvPr id="22531" name="Line 5"/>
              <p:cNvSpPr/>
              <p:nvPr/>
            </p:nvSpPr>
            <p:spPr>
              <a:xfrm flipH="1" flipV="1">
                <a:off x="4378" y="3194"/>
                <a:ext cx="589" cy="378"/>
              </a:xfrm>
              <a:prstGeom prst="line">
                <a:avLst/>
              </a:prstGeom>
              <a:ln w="127000" cap="flat" cmpd="sng">
                <a:solidFill>
                  <a:srgbClr val="0000FF"/>
                </a:solidFill>
                <a:prstDash val="solid"/>
                <a:round/>
                <a:headEnd type="none" w="med" len="med"/>
                <a:tailEnd type="triangle" w="med" len="med"/>
              </a:ln>
            </p:spPr>
          </p:sp>
          <p:grpSp>
            <p:nvGrpSpPr>
              <p:cNvPr id="22532" name="Group 6"/>
              <p:cNvGrpSpPr/>
              <p:nvPr/>
            </p:nvGrpSpPr>
            <p:grpSpPr>
              <a:xfrm>
                <a:off x="276" y="960"/>
                <a:ext cx="4476" cy="2736"/>
                <a:chOff x="245" y="1008"/>
                <a:chExt cx="4476" cy="2736"/>
              </a:xfrm>
            </p:grpSpPr>
            <p:graphicFrame>
              <p:nvGraphicFramePr>
                <p:cNvPr id="22533" name="Object 2"/>
                <p:cNvGraphicFramePr/>
                <p:nvPr/>
              </p:nvGraphicFramePr>
              <p:xfrm>
                <a:off x="1015" y="1927"/>
                <a:ext cx="790" cy="1290"/>
              </p:xfrm>
              <a:graphic>
                <a:graphicData uri="http://schemas.openxmlformats.org/presentationml/2006/ole">
                  <mc:AlternateContent xmlns:mc="http://schemas.openxmlformats.org/markup-compatibility/2006">
                    <mc:Choice xmlns:v="urn:schemas-microsoft-com:vml" Requires="v">
                      <p:oleObj spid="_x0000_s8363" r:id="rId3" imgW="3400425" imgH="5553075" progId="PBrush">
                        <p:embed/>
                      </p:oleObj>
                    </mc:Choice>
                    <mc:Fallback>
                      <p:oleObj r:id="rId3" imgW="3400425" imgH="5553075" progId="PBrush">
                        <p:embed/>
                        <p:pic>
                          <p:nvPicPr>
                            <p:cNvPr id="0" name="图片 3110"/>
                            <p:cNvPicPr/>
                            <p:nvPr/>
                          </p:nvPicPr>
                          <p:blipFill>
                            <a:blip r:embed="rId4"/>
                            <a:stretch>
                              <a:fillRect/>
                            </a:stretch>
                          </p:blipFill>
                          <p:spPr>
                            <a:xfrm>
                              <a:off x="1015" y="1927"/>
                              <a:ext cx="790" cy="1290"/>
                            </a:xfrm>
                            <a:prstGeom prst="rect">
                              <a:avLst/>
                            </a:prstGeom>
                            <a:noFill/>
                            <a:ln w="38100">
                              <a:noFill/>
                              <a:miter/>
                            </a:ln>
                          </p:spPr>
                        </p:pic>
                      </p:oleObj>
                    </mc:Fallback>
                  </mc:AlternateContent>
                </a:graphicData>
              </a:graphic>
            </p:graphicFrame>
            <p:graphicFrame>
              <p:nvGraphicFramePr>
                <p:cNvPr id="22534" name="Object 3"/>
                <p:cNvGraphicFramePr/>
                <p:nvPr/>
              </p:nvGraphicFramePr>
              <p:xfrm>
                <a:off x="2298" y="1334"/>
                <a:ext cx="1896" cy="1505"/>
              </p:xfrm>
              <a:graphic>
                <a:graphicData uri="http://schemas.openxmlformats.org/presentationml/2006/ole">
                  <mc:AlternateContent xmlns:mc="http://schemas.openxmlformats.org/markup-compatibility/2006">
                    <mc:Choice xmlns:v="urn:schemas-microsoft-com:vml" Requires="v">
                      <p:oleObj spid="_x0000_s8364" r:id="rId5" imgW="6515100" imgH="5172075" progId="Paint.Picture">
                        <p:embed/>
                      </p:oleObj>
                    </mc:Choice>
                    <mc:Fallback>
                      <p:oleObj r:id="rId5" imgW="6515100" imgH="5172075" progId="Paint.Picture">
                        <p:embed/>
                        <p:pic>
                          <p:nvPicPr>
                            <p:cNvPr id="0" name="图片 3111"/>
                            <p:cNvPicPr/>
                            <p:nvPr/>
                          </p:nvPicPr>
                          <p:blipFill>
                            <a:blip r:embed="rId6"/>
                            <a:stretch>
                              <a:fillRect/>
                            </a:stretch>
                          </p:blipFill>
                          <p:spPr>
                            <a:xfrm>
                              <a:off x="2298" y="1334"/>
                              <a:ext cx="1896" cy="1505"/>
                            </a:xfrm>
                            <a:prstGeom prst="rect">
                              <a:avLst/>
                            </a:prstGeom>
                            <a:noFill/>
                            <a:ln w="38100">
                              <a:noFill/>
                              <a:miter/>
                            </a:ln>
                          </p:spPr>
                        </p:pic>
                      </p:oleObj>
                    </mc:Fallback>
                  </mc:AlternateContent>
                </a:graphicData>
              </a:graphic>
            </p:graphicFrame>
            <p:sp>
              <p:nvSpPr>
                <p:cNvPr id="22535" name="Line 9"/>
                <p:cNvSpPr/>
                <p:nvPr/>
              </p:nvSpPr>
              <p:spPr>
                <a:xfrm flipV="1">
                  <a:off x="1903" y="1008"/>
                  <a:ext cx="0" cy="1156"/>
                </a:xfrm>
                <a:prstGeom prst="line">
                  <a:avLst/>
                </a:prstGeom>
                <a:ln w="19050" cap="flat" cmpd="sng">
                  <a:solidFill>
                    <a:srgbClr val="000000"/>
                  </a:solidFill>
                  <a:prstDash val="solid"/>
                  <a:round/>
                  <a:headEnd type="none" w="med" len="med"/>
                  <a:tailEnd type="triangle" w="med" len="med"/>
                </a:ln>
              </p:spPr>
            </p:sp>
            <p:sp>
              <p:nvSpPr>
                <p:cNvPr id="22536" name="Line 10"/>
                <p:cNvSpPr/>
                <p:nvPr/>
              </p:nvSpPr>
              <p:spPr>
                <a:xfrm flipV="1">
                  <a:off x="1903" y="1605"/>
                  <a:ext cx="1602" cy="547"/>
                </a:xfrm>
                <a:prstGeom prst="line">
                  <a:avLst/>
                </a:prstGeom>
                <a:ln w="19050" cap="flat" cmpd="sng">
                  <a:solidFill>
                    <a:srgbClr val="000000"/>
                  </a:solidFill>
                  <a:prstDash val="solid"/>
                  <a:round/>
                  <a:headEnd type="none" w="med" len="med"/>
                  <a:tailEnd type="triangle" w="med" len="med"/>
                </a:ln>
              </p:spPr>
            </p:sp>
            <p:sp>
              <p:nvSpPr>
                <p:cNvPr id="22537" name="Line 11"/>
                <p:cNvSpPr/>
                <p:nvPr/>
              </p:nvSpPr>
              <p:spPr>
                <a:xfrm>
                  <a:off x="1903" y="2164"/>
                  <a:ext cx="801" cy="463"/>
                </a:xfrm>
                <a:prstGeom prst="line">
                  <a:avLst/>
                </a:prstGeom>
                <a:ln w="19050" cap="flat" cmpd="sng">
                  <a:solidFill>
                    <a:srgbClr val="000000"/>
                  </a:solidFill>
                  <a:prstDash val="solid"/>
                  <a:round/>
                  <a:headEnd type="none" w="med" len="med"/>
                  <a:tailEnd type="triangle" w="med" len="med"/>
                </a:ln>
              </p:spPr>
            </p:sp>
            <p:sp>
              <p:nvSpPr>
                <p:cNvPr id="22538" name="Text Box 12"/>
                <p:cNvSpPr txBox="1"/>
                <p:nvPr/>
              </p:nvSpPr>
              <p:spPr>
                <a:xfrm rot="1680000">
                  <a:off x="2705" y="2732"/>
                  <a:ext cx="566" cy="240"/>
                </a:xfrm>
                <a:prstGeom prst="rect">
                  <a:avLst/>
                </a:prstGeom>
                <a:noFill/>
                <a:ln w="9525">
                  <a:noFill/>
                </a:ln>
              </p:spPr>
              <p:txBody>
                <a:bodyPr lIns="0" tIns="0" rIns="0" bIns="0" anchor="t"/>
                <a:lstStyle/>
                <a:p>
                  <a:pPr lvl="0" indent="0" defTabSz="409575">
                    <a:buClr>
                      <a:srgbClr val="000000"/>
                    </a:buClr>
                    <a:buSzPct val="90000"/>
                    <a:buFont typeface="Monotype Sorts"/>
                    <a:buNone/>
                  </a:pPr>
                  <a:r>
                    <a:rPr lang="zh-CN" altLang="en-US" sz="2000" b="1" dirty="0">
                      <a:solidFill>
                        <a:srgbClr val="993300"/>
                      </a:solidFill>
                      <a:latin typeface="Univers Condensed"/>
                      <a:ea typeface="黑体" panose="02010609060101010101" pitchFamily="2" charset="-122"/>
                    </a:rPr>
                    <a:t>时间</a:t>
                  </a:r>
                </a:p>
              </p:txBody>
            </p:sp>
            <p:sp>
              <p:nvSpPr>
                <p:cNvPr id="22539" name="Text Box 13"/>
                <p:cNvSpPr txBox="1"/>
                <p:nvPr/>
              </p:nvSpPr>
              <p:spPr>
                <a:xfrm>
                  <a:off x="860" y="1030"/>
                  <a:ext cx="1026" cy="507"/>
                </a:xfrm>
                <a:prstGeom prst="rect">
                  <a:avLst/>
                </a:prstGeom>
                <a:noFill/>
                <a:ln w="9525">
                  <a:noFill/>
                </a:ln>
              </p:spPr>
              <p:txBody>
                <a:bodyPr lIns="0" tIns="0" rIns="0" bIns="0" anchor="t"/>
                <a:lstStyle/>
                <a:p>
                  <a:pPr lvl="0" indent="0" algn="ctr" defTabSz="409575">
                    <a:buClr>
                      <a:srgbClr val="000000"/>
                    </a:buClr>
                    <a:buSzPct val="90000"/>
                    <a:buFont typeface="Monotype Sorts"/>
                    <a:buNone/>
                  </a:pPr>
                  <a:r>
                    <a:rPr lang="zh-CN" altLang="en-US" sz="2000" b="1" dirty="0">
                      <a:solidFill>
                        <a:srgbClr val="993300"/>
                      </a:solidFill>
                      <a:latin typeface="Univers Condensed"/>
                      <a:ea typeface="黑体" panose="02010609060101010101" pitchFamily="2" charset="-122"/>
                    </a:rPr>
                    <a:t>幅值</a:t>
                  </a:r>
                </a:p>
              </p:txBody>
            </p:sp>
            <p:sp>
              <p:nvSpPr>
                <p:cNvPr id="22540" name="Text Box 14"/>
                <p:cNvSpPr txBox="1"/>
                <p:nvPr/>
              </p:nvSpPr>
              <p:spPr>
                <a:xfrm rot="-1200000">
                  <a:off x="3613" y="1170"/>
                  <a:ext cx="1108" cy="239"/>
                </a:xfrm>
                <a:prstGeom prst="rect">
                  <a:avLst/>
                </a:prstGeom>
                <a:noFill/>
                <a:ln w="9525">
                  <a:noFill/>
                </a:ln>
              </p:spPr>
              <p:txBody>
                <a:bodyPr lIns="0" tIns="0" rIns="0" bIns="0" anchor="t"/>
                <a:lstStyle/>
                <a:p>
                  <a:pPr lvl="0" indent="0" defTabSz="409575">
                    <a:buClr>
                      <a:srgbClr val="000000"/>
                    </a:buClr>
                    <a:buSzPct val="90000"/>
                    <a:buFont typeface="Monotype Sorts"/>
                    <a:buNone/>
                  </a:pPr>
                  <a:r>
                    <a:rPr lang="zh-CN" altLang="en-US" sz="2000" b="1" dirty="0">
                      <a:solidFill>
                        <a:srgbClr val="993300"/>
                      </a:solidFill>
                      <a:latin typeface="Univers Condensed"/>
                      <a:ea typeface="黑体" panose="02010609060101010101" pitchFamily="2" charset="-122"/>
                    </a:rPr>
                    <a:t>频率</a:t>
                  </a:r>
                </a:p>
              </p:txBody>
            </p:sp>
            <p:sp>
              <p:nvSpPr>
                <p:cNvPr id="22541" name="Line 15"/>
                <p:cNvSpPr/>
                <p:nvPr/>
              </p:nvSpPr>
              <p:spPr>
                <a:xfrm>
                  <a:off x="3889" y="2568"/>
                  <a:ext cx="0" cy="523"/>
                </a:xfrm>
                <a:prstGeom prst="line">
                  <a:avLst/>
                </a:prstGeom>
                <a:ln w="31750" cap="flat" cmpd="sng">
                  <a:solidFill>
                    <a:srgbClr val="FF0000"/>
                  </a:solidFill>
                  <a:prstDash val="solid"/>
                  <a:round/>
                  <a:headEnd type="none" w="med" len="med"/>
                  <a:tailEnd type="none" w="med" len="med"/>
                </a:ln>
              </p:spPr>
            </p:sp>
            <p:sp>
              <p:nvSpPr>
                <p:cNvPr id="22542" name="Line 16"/>
                <p:cNvSpPr/>
                <p:nvPr/>
              </p:nvSpPr>
              <p:spPr>
                <a:xfrm>
                  <a:off x="4189" y="2605"/>
                  <a:ext cx="0" cy="373"/>
                </a:xfrm>
                <a:prstGeom prst="line">
                  <a:avLst/>
                </a:prstGeom>
                <a:ln w="31750" cap="flat" cmpd="sng">
                  <a:solidFill>
                    <a:srgbClr val="00C200"/>
                  </a:solidFill>
                  <a:prstDash val="solid"/>
                  <a:round/>
                  <a:headEnd type="none" w="med" len="med"/>
                  <a:tailEnd type="none" w="med" len="med"/>
                </a:ln>
              </p:spPr>
            </p:sp>
            <p:sp>
              <p:nvSpPr>
                <p:cNvPr id="22543" name="Line 17"/>
                <p:cNvSpPr/>
                <p:nvPr/>
              </p:nvSpPr>
              <p:spPr>
                <a:xfrm>
                  <a:off x="4470" y="2672"/>
                  <a:ext cx="0" cy="219"/>
                </a:xfrm>
                <a:prstGeom prst="line">
                  <a:avLst/>
                </a:prstGeom>
                <a:ln w="31750" cap="flat" cmpd="sng">
                  <a:solidFill>
                    <a:srgbClr val="E000E0"/>
                  </a:solidFill>
                  <a:prstDash val="solid"/>
                  <a:round/>
                  <a:headEnd type="none" w="med" len="med"/>
                  <a:tailEnd type="none" w="med" len="med"/>
                </a:ln>
              </p:spPr>
            </p:sp>
            <p:sp>
              <p:nvSpPr>
                <p:cNvPr id="22544" name="Line 18"/>
                <p:cNvSpPr/>
                <p:nvPr/>
              </p:nvSpPr>
              <p:spPr>
                <a:xfrm flipV="1">
                  <a:off x="245" y="2956"/>
                  <a:ext cx="588" cy="377"/>
                </a:xfrm>
                <a:prstGeom prst="line">
                  <a:avLst/>
                </a:prstGeom>
                <a:ln w="127000" cap="flat" cmpd="sng">
                  <a:solidFill>
                    <a:srgbClr val="0000FF"/>
                  </a:solidFill>
                  <a:prstDash val="solid"/>
                  <a:round/>
                  <a:headEnd type="none" w="med" len="med"/>
                  <a:tailEnd type="triangle" w="med" len="med"/>
                </a:ln>
              </p:spPr>
            </p:sp>
            <p:sp>
              <p:nvSpPr>
                <p:cNvPr id="22545" name="Text Box 19"/>
                <p:cNvSpPr txBox="1"/>
                <p:nvPr/>
              </p:nvSpPr>
              <p:spPr>
                <a:xfrm>
                  <a:off x="480" y="3446"/>
                  <a:ext cx="1152" cy="264"/>
                </a:xfrm>
                <a:prstGeom prst="rect">
                  <a:avLst/>
                </a:prstGeom>
                <a:noFill/>
                <a:ln w="9525">
                  <a:noFill/>
                </a:ln>
              </p:spPr>
              <p:txBody>
                <a:bodyPr lIns="0" tIns="0" rIns="0" bIns="0" anchor="t"/>
                <a:lstStyle/>
                <a:p>
                  <a:pPr lvl="0" indent="0" algn="ctr" defTabSz="409575">
                    <a:buClr>
                      <a:srgbClr val="000000"/>
                    </a:buClr>
                    <a:buSzPct val="90000"/>
                    <a:buFont typeface="Monotype Sorts"/>
                    <a:buNone/>
                  </a:pPr>
                  <a:r>
                    <a:rPr lang="zh-CN" altLang="en-US" sz="2000" b="1" dirty="0">
                      <a:solidFill>
                        <a:srgbClr val="0000FF"/>
                      </a:solidFill>
                      <a:latin typeface="Univers Condensed"/>
                      <a:ea typeface="黑体" panose="02010609060101010101" pitchFamily="2" charset="-122"/>
                    </a:rPr>
                    <a:t>时域分析</a:t>
                  </a:r>
                  <a:endParaRPr lang="zh-CN" altLang="en-US" sz="2000" b="1" dirty="0">
                    <a:latin typeface="Univers Condensed"/>
                    <a:ea typeface="黑体" panose="02010609060101010101" pitchFamily="2" charset="-122"/>
                  </a:endParaRPr>
                </a:p>
              </p:txBody>
            </p:sp>
            <p:sp>
              <p:nvSpPr>
                <p:cNvPr id="22546" name="Text Box 20"/>
                <p:cNvSpPr txBox="1"/>
                <p:nvPr/>
              </p:nvSpPr>
              <p:spPr>
                <a:xfrm>
                  <a:off x="3264" y="3455"/>
                  <a:ext cx="1056" cy="289"/>
                </a:xfrm>
                <a:prstGeom prst="rect">
                  <a:avLst/>
                </a:prstGeom>
                <a:noFill/>
                <a:ln w="9525">
                  <a:noFill/>
                </a:ln>
              </p:spPr>
              <p:txBody>
                <a:bodyPr lIns="0" tIns="0" rIns="0" bIns="0" anchor="t"/>
                <a:lstStyle/>
                <a:p>
                  <a:pPr lvl="0" indent="0" algn="ctr" defTabSz="409575">
                    <a:buClr>
                      <a:srgbClr val="000000"/>
                    </a:buClr>
                    <a:buSzPct val="90000"/>
                    <a:buFont typeface="Monotype Sorts"/>
                    <a:buNone/>
                  </a:pPr>
                  <a:r>
                    <a:rPr lang="zh-CN" altLang="en-US" sz="2000" b="1" dirty="0">
                      <a:solidFill>
                        <a:srgbClr val="0000FF"/>
                      </a:solidFill>
                      <a:latin typeface="Univers Condensed"/>
                      <a:ea typeface="黑体" panose="02010609060101010101" pitchFamily="2" charset="-122"/>
                    </a:rPr>
                    <a:t>频域分析</a:t>
                  </a:r>
                  <a:endParaRPr lang="zh-CN" altLang="en-US" sz="2000" b="1" dirty="0">
                    <a:latin typeface="Univers Condensed"/>
                    <a:ea typeface="黑体" panose="02010609060101010101" pitchFamily="2" charset="-122"/>
                  </a:endParaRPr>
                </a:p>
              </p:txBody>
            </p:sp>
            <p:grpSp>
              <p:nvGrpSpPr>
                <p:cNvPr id="22547" name="Group 21"/>
                <p:cNvGrpSpPr/>
                <p:nvPr/>
              </p:nvGrpSpPr>
              <p:grpSpPr>
                <a:xfrm>
                  <a:off x="875" y="1782"/>
                  <a:ext cx="1012" cy="1585"/>
                  <a:chOff x="963" y="2140"/>
                  <a:chExt cx="1092" cy="1762"/>
                </a:xfrm>
              </p:grpSpPr>
              <p:sp>
                <p:nvSpPr>
                  <p:cNvPr id="22548" name="Line 22"/>
                  <p:cNvSpPr/>
                  <p:nvPr/>
                </p:nvSpPr>
                <p:spPr>
                  <a:xfrm>
                    <a:off x="970" y="2140"/>
                    <a:ext cx="0" cy="1046"/>
                  </a:xfrm>
                  <a:prstGeom prst="line">
                    <a:avLst/>
                  </a:prstGeom>
                  <a:ln w="31750" cap="flat" cmpd="sng">
                    <a:solidFill>
                      <a:srgbClr val="0000FF"/>
                    </a:solidFill>
                    <a:prstDash val="solid"/>
                    <a:round/>
                    <a:headEnd type="none" w="med" len="med"/>
                    <a:tailEnd type="none" w="med" len="med"/>
                  </a:ln>
                </p:spPr>
              </p:sp>
              <p:sp>
                <p:nvSpPr>
                  <p:cNvPr id="22549" name="Line 23"/>
                  <p:cNvSpPr/>
                  <p:nvPr/>
                </p:nvSpPr>
                <p:spPr>
                  <a:xfrm>
                    <a:off x="2055" y="2833"/>
                    <a:ext cx="0" cy="1063"/>
                  </a:xfrm>
                  <a:prstGeom prst="line">
                    <a:avLst/>
                  </a:prstGeom>
                  <a:ln w="31750" cap="flat" cmpd="sng">
                    <a:solidFill>
                      <a:srgbClr val="0000FF"/>
                    </a:solidFill>
                    <a:prstDash val="solid"/>
                    <a:round/>
                    <a:headEnd type="none" w="med" len="med"/>
                    <a:tailEnd type="none" w="med" len="med"/>
                  </a:ln>
                </p:spPr>
              </p:sp>
              <p:sp>
                <p:nvSpPr>
                  <p:cNvPr id="22550" name="Line 24"/>
                  <p:cNvSpPr/>
                  <p:nvPr/>
                </p:nvSpPr>
                <p:spPr>
                  <a:xfrm>
                    <a:off x="963" y="2146"/>
                    <a:ext cx="1082" cy="691"/>
                  </a:xfrm>
                  <a:prstGeom prst="line">
                    <a:avLst/>
                  </a:prstGeom>
                  <a:ln w="31750" cap="flat" cmpd="sng">
                    <a:solidFill>
                      <a:srgbClr val="0000FF"/>
                    </a:solidFill>
                    <a:prstDash val="solid"/>
                    <a:round/>
                    <a:headEnd type="none" w="med" len="med"/>
                    <a:tailEnd type="none" w="med" len="med"/>
                  </a:ln>
                </p:spPr>
              </p:sp>
              <p:sp>
                <p:nvSpPr>
                  <p:cNvPr id="22551" name="Line 25"/>
                  <p:cNvSpPr/>
                  <p:nvPr/>
                </p:nvSpPr>
                <p:spPr>
                  <a:xfrm>
                    <a:off x="968" y="3198"/>
                    <a:ext cx="1082" cy="704"/>
                  </a:xfrm>
                  <a:prstGeom prst="line">
                    <a:avLst/>
                  </a:prstGeom>
                  <a:ln w="31750" cap="flat" cmpd="sng">
                    <a:solidFill>
                      <a:srgbClr val="0000FF"/>
                    </a:solidFill>
                    <a:prstDash val="solid"/>
                    <a:round/>
                    <a:headEnd type="none" w="med" len="med"/>
                    <a:tailEnd type="none" w="med" len="med"/>
                  </a:ln>
                </p:spPr>
              </p:sp>
            </p:grpSp>
            <p:grpSp>
              <p:nvGrpSpPr>
                <p:cNvPr id="22552" name="Group 26"/>
                <p:cNvGrpSpPr/>
                <p:nvPr/>
              </p:nvGrpSpPr>
              <p:grpSpPr>
                <a:xfrm>
                  <a:off x="3665" y="2181"/>
                  <a:ext cx="968" cy="1171"/>
                  <a:chOff x="3938" y="2486"/>
                  <a:chExt cx="1064" cy="1327"/>
                </a:xfrm>
              </p:grpSpPr>
              <p:sp>
                <p:nvSpPr>
                  <p:cNvPr id="22553" name="Line 27"/>
                  <p:cNvSpPr/>
                  <p:nvPr/>
                </p:nvSpPr>
                <p:spPr>
                  <a:xfrm>
                    <a:off x="4997" y="2486"/>
                    <a:ext cx="0" cy="952"/>
                  </a:xfrm>
                  <a:prstGeom prst="line">
                    <a:avLst/>
                  </a:prstGeom>
                  <a:ln w="31750" cap="flat" cmpd="sng">
                    <a:solidFill>
                      <a:srgbClr val="0000FF"/>
                    </a:solidFill>
                    <a:prstDash val="solid"/>
                    <a:round/>
                    <a:headEnd type="none" w="med" len="med"/>
                    <a:tailEnd type="none" w="med" len="med"/>
                  </a:ln>
                </p:spPr>
              </p:sp>
              <p:sp>
                <p:nvSpPr>
                  <p:cNvPr id="22554" name="Line 28"/>
                  <p:cNvSpPr/>
                  <p:nvPr/>
                </p:nvSpPr>
                <p:spPr>
                  <a:xfrm>
                    <a:off x="3952" y="2862"/>
                    <a:ext cx="0" cy="951"/>
                  </a:xfrm>
                  <a:prstGeom prst="line">
                    <a:avLst/>
                  </a:prstGeom>
                  <a:ln w="31750" cap="flat" cmpd="sng">
                    <a:solidFill>
                      <a:srgbClr val="0000FF"/>
                    </a:solidFill>
                    <a:prstDash val="solid"/>
                    <a:round/>
                    <a:headEnd type="none" w="med" len="med"/>
                    <a:tailEnd type="none" w="med" len="med"/>
                  </a:ln>
                </p:spPr>
              </p:sp>
              <p:sp>
                <p:nvSpPr>
                  <p:cNvPr id="22555" name="Line 29"/>
                  <p:cNvSpPr/>
                  <p:nvPr/>
                </p:nvSpPr>
                <p:spPr>
                  <a:xfrm flipH="1">
                    <a:off x="3938" y="2488"/>
                    <a:ext cx="1061" cy="380"/>
                  </a:xfrm>
                  <a:prstGeom prst="line">
                    <a:avLst/>
                  </a:prstGeom>
                  <a:ln w="31750" cap="flat" cmpd="sng">
                    <a:solidFill>
                      <a:srgbClr val="0000FF"/>
                    </a:solidFill>
                    <a:prstDash val="solid"/>
                    <a:round/>
                    <a:headEnd type="none" w="med" len="med"/>
                    <a:tailEnd type="none" w="med" len="med"/>
                  </a:ln>
                </p:spPr>
              </p:sp>
              <p:sp>
                <p:nvSpPr>
                  <p:cNvPr id="22556" name="Line 30"/>
                  <p:cNvSpPr/>
                  <p:nvPr/>
                </p:nvSpPr>
                <p:spPr>
                  <a:xfrm flipH="1">
                    <a:off x="3942" y="3432"/>
                    <a:ext cx="1060" cy="381"/>
                  </a:xfrm>
                  <a:prstGeom prst="line">
                    <a:avLst/>
                  </a:prstGeom>
                  <a:ln w="31750" cap="flat" cmpd="sng">
                    <a:solidFill>
                      <a:srgbClr val="0000FF"/>
                    </a:solidFill>
                    <a:prstDash val="solid"/>
                    <a:round/>
                    <a:headEnd type="none" w="med" len="med"/>
                    <a:tailEnd type="none" w="med" len="med"/>
                  </a:ln>
                </p:spPr>
              </p:sp>
            </p:grpSp>
            <p:sp>
              <p:nvSpPr>
                <p:cNvPr id="22557" name="Line 31"/>
                <p:cNvSpPr/>
                <p:nvPr/>
              </p:nvSpPr>
              <p:spPr>
                <a:xfrm flipH="1">
                  <a:off x="3750" y="2866"/>
                  <a:ext cx="795" cy="272"/>
                </a:xfrm>
                <a:prstGeom prst="line">
                  <a:avLst/>
                </a:prstGeom>
                <a:ln w="19050" cap="flat" cmpd="sng">
                  <a:solidFill>
                    <a:srgbClr val="000000"/>
                  </a:solidFill>
                  <a:prstDash val="solid"/>
                  <a:round/>
                  <a:headEnd type="none" w="med" len="med"/>
                  <a:tailEnd type="none" w="med" len="med"/>
                </a:ln>
              </p:spPr>
            </p:sp>
          </p:grpSp>
        </p:grpSp>
        <p:sp>
          <p:nvSpPr>
            <p:cNvPr id="22558" name="Freeform 32"/>
            <p:cNvSpPr/>
            <p:nvPr/>
          </p:nvSpPr>
          <p:spPr>
            <a:xfrm>
              <a:off x="1296" y="1584"/>
              <a:ext cx="672" cy="1240"/>
            </a:xfrm>
            <a:custGeom>
              <a:avLst/>
              <a:gdLst/>
              <a:ahLst/>
              <a:cxnLst>
                <a:cxn ang="0">
                  <a:pos x="0" y="0"/>
                </a:cxn>
                <a:cxn ang="0">
                  <a:pos x="48" y="432"/>
                </a:cxn>
                <a:cxn ang="0">
                  <a:pos x="48" y="576"/>
                </a:cxn>
                <a:cxn ang="0">
                  <a:pos x="96" y="720"/>
                </a:cxn>
                <a:cxn ang="0">
                  <a:pos x="144" y="864"/>
                </a:cxn>
                <a:cxn ang="0">
                  <a:pos x="192" y="816"/>
                </a:cxn>
                <a:cxn ang="0">
                  <a:pos x="240" y="864"/>
                </a:cxn>
                <a:cxn ang="0">
                  <a:pos x="336" y="336"/>
                </a:cxn>
                <a:cxn ang="0">
                  <a:pos x="384" y="576"/>
                </a:cxn>
                <a:cxn ang="0">
                  <a:pos x="384" y="1008"/>
                </a:cxn>
                <a:cxn ang="0">
                  <a:pos x="432" y="1008"/>
                </a:cxn>
                <a:cxn ang="0">
                  <a:pos x="480" y="1152"/>
                </a:cxn>
                <a:cxn ang="0">
                  <a:pos x="528" y="1104"/>
                </a:cxn>
                <a:cxn ang="0">
                  <a:pos x="576" y="1152"/>
                </a:cxn>
                <a:cxn ang="0">
                  <a:pos x="672" y="576"/>
                </a:cxn>
              </a:cxnLst>
              <a:rect l="0" t="0" r="0" b="0"/>
              <a:pathLst>
                <a:path w="672" h="1240">
                  <a:moveTo>
                    <a:pt x="0" y="0"/>
                  </a:moveTo>
                  <a:cubicBezTo>
                    <a:pt x="20" y="168"/>
                    <a:pt x="40" y="336"/>
                    <a:pt x="48" y="432"/>
                  </a:cubicBezTo>
                  <a:cubicBezTo>
                    <a:pt x="56" y="528"/>
                    <a:pt x="40" y="528"/>
                    <a:pt x="48" y="576"/>
                  </a:cubicBezTo>
                  <a:cubicBezTo>
                    <a:pt x="56" y="624"/>
                    <a:pt x="80" y="672"/>
                    <a:pt x="96" y="720"/>
                  </a:cubicBezTo>
                  <a:cubicBezTo>
                    <a:pt x="112" y="768"/>
                    <a:pt x="128" y="848"/>
                    <a:pt x="144" y="864"/>
                  </a:cubicBezTo>
                  <a:cubicBezTo>
                    <a:pt x="160" y="880"/>
                    <a:pt x="176" y="816"/>
                    <a:pt x="192" y="816"/>
                  </a:cubicBezTo>
                  <a:cubicBezTo>
                    <a:pt x="208" y="816"/>
                    <a:pt x="216" y="944"/>
                    <a:pt x="240" y="864"/>
                  </a:cubicBezTo>
                  <a:cubicBezTo>
                    <a:pt x="264" y="784"/>
                    <a:pt x="312" y="384"/>
                    <a:pt x="336" y="336"/>
                  </a:cubicBezTo>
                  <a:cubicBezTo>
                    <a:pt x="360" y="288"/>
                    <a:pt x="376" y="464"/>
                    <a:pt x="384" y="576"/>
                  </a:cubicBezTo>
                  <a:cubicBezTo>
                    <a:pt x="392" y="688"/>
                    <a:pt x="376" y="936"/>
                    <a:pt x="384" y="1008"/>
                  </a:cubicBezTo>
                  <a:cubicBezTo>
                    <a:pt x="392" y="1080"/>
                    <a:pt x="416" y="984"/>
                    <a:pt x="432" y="1008"/>
                  </a:cubicBezTo>
                  <a:cubicBezTo>
                    <a:pt x="448" y="1032"/>
                    <a:pt x="464" y="1136"/>
                    <a:pt x="480" y="1152"/>
                  </a:cubicBezTo>
                  <a:cubicBezTo>
                    <a:pt x="496" y="1168"/>
                    <a:pt x="512" y="1104"/>
                    <a:pt x="528" y="1104"/>
                  </a:cubicBezTo>
                  <a:cubicBezTo>
                    <a:pt x="544" y="1104"/>
                    <a:pt x="552" y="1240"/>
                    <a:pt x="576" y="1152"/>
                  </a:cubicBezTo>
                  <a:cubicBezTo>
                    <a:pt x="600" y="1064"/>
                    <a:pt x="636" y="820"/>
                    <a:pt x="672" y="576"/>
                  </a:cubicBezTo>
                </a:path>
              </a:pathLst>
            </a:custGeom>
            <a:noFill/>
            <a:ln w="38100" cap="flat" cmpd="sng">
              <a:solidFill>
                <a:schemeClr val="tx1"/>
              </a:solidFill>
              <a:prstDash val="solid"/>
              <a:round/>
              <a:headEnd type="none" w="med" len="med"/>
              <a:tailEnd type="none" w="med" len="med"/>
            </a:ln>
          </p:spPr>
          <p:txBody>
            <a:bodyPr/>
            <a:lstStyle/>
            <a:p>
              <a:endParaRPr lang="zh-CN" altLang="en-US" sz="1600"/>
            </a:p>
          </p:txBody>
        </p:sp>
        <p:sp>
          <p:nvSpPr>
            <p:cNvPr id="22559" name="Freeform 33"/>
            <p:cNvSpPr/>
            <p:nvPr/>
          </p:nvSpPr>
          <p:spPr>
            <a:xfrm>
              <a:off x="2640" y="1104"/>
              <a:ext cx="816" cy="1264"/>
            </a:xfrm>
            <a:custGeom>
              <a:avLst/>
              <a:gdLst/>
              <a:ahLst/>
              <a:cxnLst>
                <a:cxn ang="0">
                  <a:pos x="0" y="0"/>
                </a:cxn>
                <a:cxn ang="0">
                  <a:pos x="96" y="384"/>
                </a:cxn>
                <a:cxn ang="0">
                  <a:pos x="144" y="720"/>
                </a:cxn>
                <a:cxn ang="0">
                  <a:pos x="192" y="864"/>
                </a:cxn>
                <a:cxn ang="0">
                  <a:pos x="288" y="624"/>
                </a:cxn>
                <a:cxn ang="0">
                  <a:pos x="336" y="432"/>
                </a:cxn>
                <a:cxn ang="0">
                  <a:pos x="384" y="336"/>
                </a:cxn>
                <a:cxn ang="0">
                  <a:pos x="432" y="528"/>
                </a:cxn>
                <a:cxn ang="0">
                  <a:pos x="480" y="768"/>
                </a:cxn>
                <a:cxn ang="0">
                  <a:pos x="528" y="1056"/>
                </a:cxn>
                <a:cxn ang="0">
                  <a:pos x="576" y="1200"/>
                </a:cxn>
                <a:cxn ang="0">
                  <a:pos x="624" y="1248"/>
                </a:cxn>
                <a:cxn ang="0">
                  <a:pos x="672" y="1104"/>
                </a:cxn>
                <a:cxn ang="0">
                  <a:pos x="720" y="912"/>
                </a:cxn>
                <a:cxn ang="0">
                  <a:pos x="768" y="768"/>
                </a:cxn>
                <a:cxn ang="0">
                  <a:pos x="816" y="720"/>
                </a:cxn>
              </a:cxnLst>
              <a:rect l="0" t="0" r="0" b="0"/>
              <a:pathLst>
                <a:path w="816" h="1264">
                  <a:moveTo>
                    <a:pt x="0" y="0"/>
                  </a:moveTo>
                  <a:cubicBezTo>
                    <a:pt x="36" y="132"/>
                    <a:pt x="72" y="264"/>
                    <a:pt x="96" y="384"/>
                  </a:cubicBezTo>
                  <a:cubicBezTo>
                    <a:pt x="120" y="504"/>
                    <a:pt x="128" y="640"/>
                    <a:pt x="144" y="720"/>
                  </a:cubicBezTo>
                  <a:cubicBezTo>
                    <a:pt x="160" y="800"/>
                    <a:pt x="168" y="880"/>
                    <a:pt x="192" y="864"/>
                  </a:cubicBezTo>
                  <a:cubicBezTo>
                    <a:pt x="216" y="848"/>
                    <a:pt x="264" y="696"/>
                    <a:pt x="288" y="624"/>
                  </a:cubicBezTo>
                  <a:cubicBezTo>
                    <a:pt x="312" y="552"/>
                    <a:pt x="320" y="480"/>
                    <a:pt x="336" y="432"/>
                  </a:cubicBezTo>
                  <a:cubicBezTo>
                    <a:pt x="352" y="384"/>
                    <a:pt x="368" y="320"/>
                    <a:pt x="384" y="336"/>
                  </a:cubicBezTo>
                  <a:cubicBezTo>
                    <a:pt x="400" y="352"/>
                    <a:pt x="416" y="456"/>
                    <a:pt x="432" y="528"/>
                  </a:cubicBezTo>
                  <a:cubicBezTo>
                    <a:pt x="448" y="600"/>
                    <a:pt x="464" y="680"/>
                    <a:pt x="480" y="768"/>
                  </a:cubicBezTo>
                  <a:cubicBezTo>
                    <a:pt x="496" y="856"/>
                    <a:pt x="512" y="984"/>
                    <a:pt x="528" y="1056"/>
                  </a:cubicBezTo>
                  <a:cubicBezTo>
                    <a:pt x="544" y="1128"/>
                    <a:pt x="560" y="1168"/>
                    <a:pt x="576" y="1200"/>
                  </a:cubicBezTo>
                  <a:cubicBezTo>
                    <a:pt x="592" y="1232"/>
                    <a:pt x="608" y="1264"/>
                    <a:pt x="624" y="1248"/>
                  </a:cubicBezTo>
                  <a:cubicBezTo>
                    <a:pt x="640" y="1232"/>
                    <a:pt x="656" y="1160"/>
                    <a:pt x="672" y="1104"/>
                  </a:cubicBezTo>
                  <a:cubicBezTo>
                    <a:pt x="688" y="1048"/>
                    <a:pt x="704" y="968"/>
                    <a:pt x="720" y="912"/>
                  </a:cubicBezTo>
                  <a:cubicBezTo>
                    <a:pt x="736" y="856"/>
                    <a:pt x="752" y="800"/>
                    <a:pt x="768" y="768"/>
                  </a:cubicBezTo>
                  <a:cubicBezTo>
                    <a:pt x="784" y="736"/>
                    <a:pt x="800" y="728"/>
                    <a:pt x="816" y="720"/>
                  </a:cubicBezTo>
                </a:path>
              </a:pathLst>
            </a:custGeom>
            <a:noFill/>
            <a:ln w="38100" cap="flat" cmpd="sng">
              <a:solidFill>
                <a:srgbClr val="FF0000"/>
              </a:solidFill>
              <a:prstDash val="solid"/>
              <a:round/>
              <a:headEnd type="none" w="med" len="med"/>
              <a:tailEnd type="none" w="med" len="med"/>
            </a:ln>
          </p:spPr>
          <p:txBody>
            <a:bodyPr/>
            <a:lstStyle/>
            <a:p>
              <a:endParaRPr lang="zh-CN" altLang="en-US" sz="1600"/>
            </a:p>
          </p:txBody>
        </p:sp>
        <p:sp>
          <p:nvSpPr>
            <p:cNvPr id="22560" name="Freeform 34"/>
            <p:cNvSpPr/>
            <p:nvPr/>
          </p:nvSpPr>
          <p:spPr>
            <a:xfrm>
              <a:off x="3072" y="1104"/>
              <a:ext cx="816" cy="1024"/>
            </a:xfrm>
            <a:custGeom>
              <a:avLst/>
              <a:gdLst/>
              <a:ahLst/>
              <a:cxnLst>
                <a:cxn ang="0">
                  <a:pos x="0" y="0"/>
                </a:cxn>
                <a:cxn ang="0">
                  <a:pos x="48" y="144"/>
                </a:cxn>
                <a:cxn ang="0">
                  <a:pos x="96" y="384"/>
                </a:cxn>
                <a:cxn ang="0">
                  <a:pos x="144" y="432"/>
                </a:cxn>
                <a:cxn ang="0">
                  <a:pos x="192" y="240"/>
                </a:cxn>
                <a:cxn ang="0">
                  <a:pos x="240" y="192"/>
                </a:cxn>
                <a:cxn ang="0">
                  <a:pos x="288" y="432"/>
                </a:cxn>
                <a:cxn ang="0">
                  <a:pos x="336" y="624"/>
                </a:cxn>
                <a:cxn ang="0">
                  <a:pos x="384" y="480"/>
                </a:cxn>
                <a:cxn ang="0">
                  <a:pos x="432" y="384"/>
                </a:cxn>
                <a:cxn ang="0">
                  <a:pos x="480" y="624"/>
                </a:cxn>
                <a:cxn ang="0">
                  <a:pos x="528" y="816"/>
                </a:cxn>
                <a:cxn ang="0">
                  <a:pos x="576" y="720"/>
                </a:cxn>
                <a:cxn ang="0">
                  <a:pos x="624" y="576"/>
                </a:cxn>
                <a:cxn ang="0">
                  <a:pos x="672" y="816"/>
                </a:cxn>
                <a:cxn ang="0">
                  <a:pos x="720" y="1008"/>
                </a:cxn>
                <a:cxn ang="0">
                  <a:pos x="768" y="912"/>
                </a:cxn>
                <a:cxn ang="0">
                  <a:pos x="816" y="768"/>
                </a:cxn>
              </a:cxnLst>
              <a:rect l="0" t="0" r="0" b="0"/>
              <a:pathLst>
                <a:path w="816" h="1024">
                  <a:moveTo>
                    <a:pt x="0" y="0"/>
                  </a:moveTo>
                  <a:cubicBezTo>
                    <a:pt x="16" y="40"/>
                    <a:pt x="32" y="80"/>
                    <a:pt x="48" y="144"/>
                  </a:cubicBezTo>
                  <a:cubicBezTo>
                    <a:pt x="64" y="208"/>
                    <a:pt x="80" y="336"/>
                    <a:pt x="96" y="384"/>
                  </a:cubicBezTo>
                  <a:cubicBezTo>
                    <a:pt x="112" y="432"/>
                    <a:pt x="128" y="456"/>
                    <a:pt x="144" y="432"/>
                  </a:cubicBezTo>
                  <a:cubicBezTo>
                    <a:pt x="160" y="408"/>
                    <a:pt x="176" y="280"/>
                    <a:pt x="192" y="240"/>
                  </a:cubicBezTo>
                  <a:cubicBezTo>
                    <a:pt x="208" y="200"/>
                    <a:pt x="224" y="160"/>
                    <a:pt x="240" y="192"/>
                  </a:cubicBezTo>
                  <a:cubicBezTo>
                    <a:pt x="256" y="224"/>
                    <a:pt x="272" y="360"/>
                    <a:pt x="288" y="432"/>
                  </a:cubicBezTo>
                  <a:cubicBezTo>
                    <a:pt x="304" y="504"/>
                    <a:pt x="320" y="616"/>
                    <a:pt x="336" y="624"/>
                  </a:cubicBezTo>
                  <a:cubicBezTo>
                    <a:pt x="352" y="632"/>
                    <a:pt x="368" y="520"/>
                    <a:pt x="384" y="480"/>
                  </a:cubicBezTo>
                  <a:cubicBezTo>
                    <a:pt x="400" y="440"/>
                    <a:pt x="416" y="360"/>
                    <a:pt x="432" y="384"/>
                  </a:cubicBezTo>
                  <a:cubicBezTo>
                    <a:pt x="448" y="408"/>
                    <a:pt x="464" y="552"/>
                    <a:pt x="480" y="624"/>
                  </a:cubicBezTo>
                  <a:cubicBezTo>
                    <a:pt x="496" y="696"/>
                    <a:pt x="512" y="800"/>
                    <a:pt x="528" y="816"/>
                  </a:cubicBezTo>
                  <a:cubicBezTo>
                    <a:pt x="544" y="832"/>
                    <a:pt x="560" y="760"/>
                    <a:pt x="576" y="720"/>
                  </a:cubicBezTo>
                  <a:cubicBezTo>
                    <a:pt x="592" y="680"/>
                    <a:pt x="608" y="560"/>
                    <a:pt x="624" y="576"/>
                  </a:cubicBezTo>
                  <a:cubicBezTo>
                    <a:pt x="640" y="592"/>
                    <a:pt x="656" y="744"/>
                    <a:pt x="672" y="816"/>
                  </a:cubicBezTo>
                  <a:cubicBezTo>
                    <a:pt x="688" y="888"/>
                    <a:pt x="704" y="992"/>
                    <a:pt x="720" y="1008"/>
                  </a:cubicBezTo>
                  <a:cubicBezTo>
                    <a:pt x="736" y="1024"/>
                    <a:pt x="752" y="952"/>
                    <a:pt x="768" y="912"/>
                  </a:cubicBezTo>
                  <a:cubicBezTo>
                    <a:pt x="784" y="872"/>
                    <a:pt x="800" y="820"/>
                    <a:pt x="816" y="768"/>
                  </a:cubicBezTo>
                </a:path>
              </a:pathLst>
            </a:custGeom>
            <a:noFill/>
            <a:ln w="38100" cap="flat" cmpd="sng">
              <a:solidFill>
                <a:srgbClr val="339966"/>
              </a:solidFill>
              <a:prstDash val="solid"/>
              <a:round/>
              <a:headEnd type="none" w="med" len="med"/>
              <a:tailEnd type="none" w="med" len="med"/>
            </a:ln>
          </p:spPr>
          <p:txBody>
            <a:bodyPr/>
            <a:lstStyle/>
            <a:p>
              <a:endParaRPr lang="zh-CN" altLang="en-US" sz="1600"/>
            </a:p>
          </p:txBody>
        </p:sp>
        <p:sp>
          <p:nvSpPr>
            <p:cNvPr id="22561" name="Freeform 35"/>
            <p:cNvSpPr/>
            <p:nvPr/>
          </p:nvSpPr>
          <p:spPr>
            <a:xfrm>
              <a:off x="3456" y="1056"/>
              <a:ext cx="816" cy="888"/>
            </a:xfrm>
            <a:custGeom>
              <a:avLst/>
              <a:gdLst/>
              <a:ahLst/>
              <a:cxnLst>
                <a:cxn ang="0">
                  <a:pos x="0" y="0"/>
                </a:cxn>
                <a:cxn ang="0">
                  <a:pos x="48" y="288"/>
                </a:cxn>
                <a:cxn ang="0">
                  <a:pos x="96" y="144"/>
                </a:cxn>
                <a:cxn ang="0">
                  <a:pos x="144" y="96"/>
                </a:cxn>
                <a:cxn ang="0">
                  <a:pos x="192" y="384"/>
                </a:cxn>
                <a:cxn ang="0">
                  <a:pos x="240" y="240"/>
                </a:cxn>
                <a:cxn ang="0">
                  <a:pos x="336" y="528"/>
                </a:cxn>
                <a:cxn ang="0">
                  <a:pos x="384" y="336"/>
                </a:cxn>
                <a:cxn ang="0">
                  <a:pos x="432" y="624"/>
                </a:cxn>
                <a:cxn ang="0">
                  <a:pos x="528" y="480"/>
                </a:cxn>
                <a:cxn ang="0">
                  <a:pos x="576" y="768"/>
                </a:cxn>
                <a:cxn ang="0">
                  <a:pos x="672" y="576"/>
                </a:cxn>
                <a:cxn ang="0">
                  <a:pos x="720" y="864"/>
                </a:cxn>
                <a:cxn ang="0">
                  <a:pos x="816" y="720"/>
                </a:cxn>
              </a:cxnLst>
              <a:rect l="0" t="0" r="0" b="0"/>
              <a:pathLst>
                <a:path w="816" h="888">
                  <a:moveTo>
                    <a:pt x="0" y="0"/>
                  </a:moveTo>
                  <a:cubicBezTo>
                    <a:pt x="16" y="132"/>
                    <a:pt x="32" y="264"/>
                    <a:pt x="48" y="288"/>
                  </a:cubicBezTo>
                  <a:cubicBezTo>
                    <a:pt x="64" y="312"/>
                    <a:pt x="80" y="176"/>
                    <a:pt x="96" y="144"/>
                  </a:cubicBezTo>
                  <a:cubicBezTo>
                    <a:pt x="112" y="112"/>
                    <a:pt x="128" y="56"/>
                    <a:pt x="144" y="96"/>
                  </a:cubicBezTo>
                  <a:cubicBezTo>
                    <a:pt x="160" y="136"/>
                    <a:pt x="176" y="360"/>
                    <a:pt x="192" y="384"/>
                  </a:cubicBezTo>
                  <a:cubicBezTo>
                    <a:pt x="208" y="408"/>
                    <a:pt x="216" y="216"/>
                    <a:pt x="240" y="240"/>
                  </a:cubicBezTo>
                  <a:cubicBezTo>
                    <a:pt x="264" y="264"/>
                    <a:pt x="312" y="512"/>
                    <a:pt x="336" y="528"/>
                  </a:cubicBezTo>
                  <a:cubicBezTo>
                    <a:pt x="360" y="544"/>
                    <a:pt x="368" y="320"/>
                    <a:pt x="384" y="336"/>
                  </a:cubicBezTo>
                  <a:cubicBezTo>
                    <a:pt x="400" y="352"/>
                    <a:pt x="408" y="600"/>
                    <a:pt x="432" y="624"/>
                  </a:cubicBezTo>
                  <a:cubicBezTo>
                    <a:pt x="456" y="648"/>
                    <a:pt x="504" y="456"/>
                    <a:pt x="528" y="480"/>
                  </a:cubicBezTo>
                  <a:cubicBezTo>
                    <a:pt x="552" y="504"/>
                    <a:pt x="552" y="752"/>
                    <a:pt x="576" y="768"/>
                  </a:cubicBezTo>
                  <a:cubicBezTo>
                    <a:pt x="600" y="784"/>
                    <a:pt x="648" y="560"/>
                    <a:pt x="672" y="576"/>
                  </a:cubicBezTo>
                  <a:cubicBezTo>
                    <a:pt x="696" y="592"/>
                    <a:pt x="696" y="840"/>
                    <a:pt x="720" y="864"/>
                  </a:cubicBezTo>
                  <a:cubicBezTo>
                    <a:pt x="744" y="888"/>
                    <a:pt x="780" y="804"/>
                    <a:pt x="816" y="720"/>
                  </a:cubicBezTo>
                </a:path>
              </a:pathLst>
            </a:custGeom>
            <a:noFill/>
            <a:ln w="38100" cap="flat" cmpd="sng">
              <a:solidFill>
                <a:srgbClr val="FF99CC"/>
              </a:solidFill>
              <a:prstDash val="solid"/>
              <a:round/>
              <a:headEnd type="none" w="med" len="med"/>
              <a:tailEnd type="none" w="med" len="med"/>
            </a:ln>
          </p:spPr>
          <p:txBody>
            <a:bodyPr/>
            <a:lstStyle/>
            <a:p>
              <a:endParaRPr lang="zh-CN" altLang="en-US" sz="1600"/>
            </a:p>
          </p:txBody>
        </p:sp>
      </p:grpSp>
      <p:sp>
        <p:nvSpPr>
          <p:cNvPr id="22562" name="Rectangle 36"/>
          <p:cNvSpPr/>
          <p:nvPr/>
        </p:nvSpPr>
        <p:spPr>
          <a:xfrm>
            <a:off x="962025" y="2185035"/>
            <a:ext cx="9452610" cy="944880"/>
          </a:xfrm>
          <a:prstGeom prst="rect">
            <a:avLst/>
          </a:prstGeom>
          <a:noFill/>
          <a:ln w="9525">
            <a:noFill/>
          </a:ln>
        </p:spPr>
        <p:txBody>
          <a:bodyPr wrap="square" anchor="t">
            <a:spAutoFit/>
          </a:bodyPr>
          <a:lstStyle/>
          <a:p>
            <a:pPr lvl="0" indent="0"/>
            <a:r>
              <a:rPr lang="zh-CN" altLang="en-US" sz="2800" dirty="0">
                <a:latin typeface="+mn-ea"/>
              </a:rPr>
              <a:t>信号频谱代表了信号在不同频率分量成分的大小，能够提供比时域信号波形更直观，丰富的信息。</a:t>
            </a:r>
            <a:r>
              <a:rPr lang="zh-CN" altLang="en-US" sz="2800" dirty="0">
                <a:solidFill>
                  <a:srgbClr val="993300"/>
                </a:solidFill>
                <a:latin typeface="+mn-ea"/>
              </a:rPr>
              <a:t> </a:t>
            </a:r>
          </a:p>
        </p:txBody>
      </p:sp>
      <p:sp>
        <p:nvSpPr>
          <p:cNvPr id="3" name="文本框 351233"/>
          <p:cNvSpPr txBox="1"/>
          <p:nvPr/>
        </p:nvSpPr>
        <p:spPr>
          <a:xfrm>
            <a:off x="966470" y="1505585"/>
            <a:ext cx="8728710" cy="603250"/>
          </a:xfrm>
          <a:prstGeom prst="rect">
            <a:avLst/>
          </a:prstGeom>
          <a:noFill/>
          <a:ln w="9525">
            <a:noFill/>
          </a:ln>
        </p:spPr>
        <p:txBody>
          <a:bodyPr wrap="square" anchor="t">
            <a:spAutoFit/>
          </a:bodyPr>
          <a:lstStyle/>
          <a:p>
            <a:pPr lvl="0" indent="0" eaLnBrk="0" hangingPunct="0">
              <a:lnSpc>
                <a:spcPct val="120000"/>
              </a:lnSpc>
            </a:pPr>
            <a:r>
              <a:rPr lang="zh-CN" altLang="en-US" sz="2800" dirty="0">
                <a:solidFill>
                  <a:schemeClr val="tx1"/>
                </a:solidFill>
                <a:latin typeface="Times New Roman" panose="02020603050405020304" charset="0"/>
                <a:ea typeface="黑体" panose="02010609060101010101" pitchFamily="2" charset="-122"/>
              </a:rPr>
              <a:t>二维离散傅里叶变换的定义</a:t>
            </a:r>
            <a:r>
              <a:rPr lang="en-US" altLang="zh-CN" sz="1600" dirty="0">
                <a:solidFill>
                  <a:schemeClr val="tx1"/>
                </a:solidFill>
                <a:latin typeface="Times New Roman" panose="02020603050405020304" charset="0"/>
                <a:ea typeface="黑体" panose="02010609060101010101" pitchFamily="2" charset="-122"/>
              </a:rPr>
              <a:t> </a:t>
            </a:r>
            <a:endParaRPr lang="en-US" altLang="zh-CN" sz="1600">
              <a:solidFill>
                <a:schemeClr val="tx1"/>
              </a:solidFill>
              <a:latin typeface="Times New Roman" panose="02020603050405020304" charset="0"/>
              <a:ea typeface="黑体" panose="02010609060101010101" pitchFamily="2" charset="-122"/>
            </a:endParaRPr>
          </a:p>
        </p:txBody>
      </p:sp>
      <p:grpSp>
        <p:nvGrpSpPr>
          <p:cNvPr id="8" name="组合 7"/>
          <p:cNvGrpSpPr/>
          <p:nvPr/>
        </p:nvGrpSpPr>
        <p:grpSpPr>
          <a:xfrm>
            <a:off x="-12065" y="-1270"/>
            <a:ext cx="8423275" cy="7560310"/>
            <a:chOff x="-19" y="-2"/>
            <a:chExt cx="13265" cy="11906"/>
          </a:xfrm>
        </p:grpSpPr>
        <p:grpSp>
          <p:nvGrpSpPr>
            <p:cNvPr id="9" name="组合 8"/>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688983" y="2333244"/>
            <a:ext cx="5346953" cy="4917947"/>
          </a:xfrm>
          <a:prstGeom prst="rect">
            <a:avLst/>
          </a:prstGeom>
          <a:blipFill>
            <a:blip r:embed="rId2" cstate="print"/>
            <a:stretch>
              <a:fillRect/>
            </a:stretch>
          </a:blipFill>
        </p:spPr>
        <p:txBody>
          <a:bodyPr wrap="square" lIns="0" tIns="0" rIns="0" bIns="0" rtlCol="0"/>
          <a:lstStyle/>
          <a:p>
            <a:endParaRPr>
              <a:solidFill>
                <a:schemeClr val="tx1"/>
              </a:solidFill>
            </a:endParaRPr>
          </a:p>
        </p:txBody>
      </p:sp>
      <p:sp>
        <p:nvSpPr>
          <p:cNvPr id="7" name="object 7"/>
          <p:cNvSpPr txBox="1"/>
          <p:nvPr/>
        </p:nvSpPr>
        <p:spPr>
          <a:xfrm>
            <a:off x="4091317" y="2061464"/>
            <a:ext cx="1244600" cy="243840"/>
          </a:xfrm>
          <a:prstGeom prst="rect">
            <a:avLst/>
          </a:prstGeom>
        </p:spPr>
        <p:txBody>
          <a:bodyPr vert="horz" wrap="square" lIns="0" tIns="0" rIns="0" bIns="0" rtlCol="0">
            <a:spAutoFit/>
          </a:bodyPr>
          <a:lstStyle/>
          <a:p>
            <a:pPr marL="12700">
              <a:lnSpc>
                <a:spcPct val="100000"/>
              </a:lnSpc>
            </a:pPr>
            <a:r>
              <a:rPr sz="1600" b="1" spc="-10" dirty="0">
                <a:solidFill>
                  <a:schemeClr val="tx1"/>
                </a:solidFill>
                <a:latin typeface="新宋体" panose="02010609030101010101" charset="-122"/>
                <a:cs typeface="新宋体" panose="02010609030101010101" charset="-122"/>
              </a:rPr>
              <a:t>月球北极图像</a:t>
            </a:r>
          </a:p>
        </p:txBody>
      </p:sp>
      <p:sp>
        <p:nvSpPr>
          <p:cNvPr id="8" name="object 8"/>
          <p:cNvSpPr txBox="1"/>
          <p:nvPr/>
        </p:nvSpPr>
        <p:spPr>
          <a:xfrm>
            <a:off x="5972695" y="2069846"/>
            <a:ext cx="2058035" cy="245110"/>
          </a:xfrm>
          <a:prstGeom prst="rect">
            <a:avLst/>
          </a:prstGeom>
        </p:spPr>
        <p:txBody>
          <a:bodyPr vert="horz" wrap="square" lIns="0" tIns="0" rIns="0" bIns="0" rtlCol="0">
            <a:spAutoFit/>
          </a:bodyPr>
          <a:lstStyle/>
          <a:p>
            <a:pPr marL="12700">
              <a:lnSpc>
                <a:spcPct val="100000"/>
              </a:lnSpc>
            </a:pPr>
            <a:r>
              <a:rPr sz="1600" b="1" spc="-10" dirty="0">
                <a:solidFill>
                  <a:schemeClr val="tx1"/>
                </a:solidFill>
                <a:latin typeface="新宋体" panose="02010609030101010101" charset="-122"/>
                <a:cs typeface="新宋体" panose="02010609030101010101" charset="-122"/>
              </a:rPr>
              <a:t>拉普拉斯滤波后的图像</a:t>
            </a:r>
          </a:p>
        </p:txBody>
      </p:sp>
      <p:sp>
        <p:nvSpPr>
          <p:cNvPr id="9" name="object 9"/>
          <p:cNvSpPr txBox="1"/>
          <p:nvPr/>
        </p:nvSpPr>
        <p:spPr>
          <a:xfrm>
            <a:off x="2283091" y="5620796"/>
            <a:ext cx="1448435" cy="1050288"/>
          </a:xfrm>
          <a:prstGeom prst="rect">
            <a:avLst/>
          </a:prstGeom>
        </p:spPr>
        <p:txBody>
          <a:bodyPr vert="horz" wrap="square" lIns="0" tIns="0" rIns="0" bIns="0" rtlCol="0">
            <a:spAutoFit/>
          </a:bodyPr>
          <a:lstStyle/>
          <a:p>
            <a:pPr marL="12700" marR="5080">
              <a:lnSpc>
                <a:spcPct val="150000"/>
              </a:lnSpc>
            </a:pPr>
            <a:r>
              <a:rPr sz="1600" b="1" spc="-10" dirty="0">
                <a:solidFill>
                  <a:srgbClr val="FF0000"/>
                </a:solidFill>
                <a:latin typeface="新宋体" panose="02010609030101010101" charset="-122"/>
                <a:cs typeface="新宋体" panose="02010609030101010101" charset="-122"/>
              </a:rPr>
              <a:t>标定后的图像： 因为具有正值 </a:t>
            </a:r>
            <a:r>
              <a:rPr sz="1600" b="1" spc="-5" dirty="0">
                <a:solidFill>
                  <a:srgbClr val="FF0000"/>
                </a:solidFill>
                <a:latin typeface="新宋体" panose="02010609030101010101" charset="-122"/>
                <a:cs typeface="新宋体" panose="02010609030101010101" charset="-122"/>
              </a:rPr>
              <a:t>和负值</a:t>
            </a:r>
          </a:p>
        </p:txBody>
      </p:sp>
      <p:sp>
        <p:nvSpPr>
          <p:cNvPr id="10" name="object 10"/>
          <p:cNvSpPr txBox="1"/>
          <p:nvPr/>
        </p:nvSpPr>
        <p:spPr>
          <a:xfrm>
            <a:off x="8115300" y="5621020"/>
            <a:ext cx="2513330" cy="680956"/>
          </a:xfrm>
          <a:prstGeom prst="rect">
            <a:avLst/>
          </a:prstGeom>
        </p:spPr>
        <p:txBody>
          <a:bodyPr vert="horz" wrap="square" lIns="0" tIns="0" rIns="0" bIns="0" rtlCol="0">
            <a:spAutoFit/>
          </a:bodyPr>
          <a:lstStyle/>
          <a:p>
            <a:pPr marL="12700" marR="5080">
              <a:lnSpc>
                <a:spcPct val="150000"/>
              </a:lnSpc>
            </a:pPr>
            <a:r>
              <a:rPr sz="1600" b="1" spc="-10" dirty="0">
                <a:solidFill>
                  <a:srgbClr val="FF0000"/>
                </a:solidFill>
                <a:latin typeface="新宋体" panose="02010609030101010101" charset="-122"/>
                <a:cs typeface="新宋体" panose="02010609030101010101" charset="-122"/>
              </a:rPr>
              <a:t>增强的图像 原图＋拉普拉斯图像</a:t>
            </a:r>
          </a:p>
        </p:txBody>
      </p:sp>
      <p:sp>
        <p:nvSpPr>
          <p:cNvPr id="12" name="文本框 300054"/>
          <p:cNvSpPr txBox="1"/>
          <p:nvPr/>
        </p:nvSpPr>
        <p:spPr>
          <a:xfrm>
            <a:off x="801225" y="1523202"/>
            <a:ext cx="6999138" cy="579120"/>
          </a:xfrm>
          <a:prstGeom prst="rect">
            <a:avLst/>
          </a:prstGeom>
          <a:noFill/>
          <a:ln w="9525">
            <a:noFill/>
          </a:ln>
        </p:spPr>
        <p:txBody>
          <a:bodyPr anchor="t">
            <a:spAutoFit/>
          </a:bodyPr>
          <a:lstStyle/>
          <a:p>
            <a:pPr lvl="0" indent="0">
              <a:spcBef>
                <a:spcPct val="50000"/>
              </a:spcBef>
            </a:pPr>
            <a:r>
              <a:rPr lang="zh-CN" altLang="en-US" sz="3200" b="1">
                <a:solidFill>
                  <a:srgbClr val="000099"/>
                </a:solidFill>
                <a:latin typeface="Times New Roman" panose="02020603050405020304" charset="0"/>
                <a:ea typeface="黑体" panose="02010609060101010101" pitchFamily="2" charset="-122"/>
              </a:rPr>
              <a:t>拉普拉斯</a:t>
            </a:r>
            <a:r>
              <a:rPr lang="en-US" altLang="zh-CN" sz="3200" b="1">
                <a:solidFill>
                  <a:srgbClr val="000099"/>
                </a:solidFill>
                <a:latin typeface="Times New Roman" panose="02020603050405020304" charset="0"/>
                <a:ea typeface="黑体" panose="02010609060101010101" pitchFamily="2" charset="-122"/>
              </a:rPr>
              <a:t>滤波</a:t>
            </a:r>
          </a:p>
        </p:txBody>
      </p:sp>
      <p:grpSp>
        <p:nvGrpSpPr>
          <p:cNvPr id="14" name="组合 13"/>
          <p:cNvGrpSpPr/>
          <p:nvPr/>
        </p:nvGrpSpPr>
        <p:grpSpPr>
          <a:xfrm>
            <a:off x="-12065" y="1270"/>
            <a:ext cx="6359525" cy="7560310"/>
            <a:chOff x="-19" y="2"/>
            <a:chExt cx="10015" cy="11906"/>
          </a:xfrm>
        </p:grpSpPr>
        <p:grpSp>
          <p:nvGrpSpPr>
            <p:cNvPr id="15" name="组合 14"/>
            <p:cNvGrpSpPr/>
            <p:nvPr/>
          </p:nvGrpSpPr>
          <p:grpSpPr>
            <a:xfrm>
              <a:off x="-19" y="2"/>
              <a:ext cx="7440" cy="11906"/>
              <a:chOff x="1220" y="556"/>
              <a:chExt cx="7440" cy="10806"/>
            </a:xfrm>
          </p:grpSpPr>
          <p:sp>
            <p:nvSpPr>
              <p:cNvPr id="16"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7"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932815" y="2133600"/>
            <a:ext cx="9585960" cy="2540000"/>
          </a:xfrm>
          <a:prstGeom prst="rect">
            <a:avLst/>
          </a:prstGeom>
          <a:noFill/>
          <a:ln w="9525">
            <a:noFill/>
          </a:ln>
        </p:spPr>
        <p:txBody>
          <a:bodyPr wrap="square" anchor="t">
            <a:spAutoFit/>
          </a:bodyPr>
          <a:lstStyle/>
          <a:p>
            <a:pPr lvl="0" indent="0">
              <a:lnSpc>
                <a:spcPct val="140000"/>
              </a:lnSpc>
            </a:pPr>
            <a:r>
              <a:rPr lang="zh-CN" altLang="en-US" sz="2865" dirty="0">
                <a:latin typeface="Times New Roman" panose="02020603050405020304" charset="0"/>
                <a:sym typeface="宋体" panose="02010600030101010101" pitchFamily="2" charset="-122"/>
              </a:rPr>
              <a:t>是</a:t>
            </a:r>
            <a:r>
              <a:rPr lang="zh-CN" altLang="en-US" sz="2865" dirty="0">
                <a:latin typeface="Times New Roman" panose="02020603050405020304" charset="0"/>
              </a:rPr>
              <a:t>一种线性滤波在不同域中的非线性映射，是把频率滤波和空域灰度变换结合起来的方法，根据图像的照度/反射率模型作为频域处理的基础，利用</a:t>
            </a:r>
            <a:r>
              <a:rPr lang="zh-CN" altLang="en-US" sz="2865" b="1" dirty="0">
                <a:solidFill>
                  <a:srgbClr val="FF0000"/>
                </a:solidFill>
                <a:latin typeface="Times New Roman" panose="02020603050405020304" charset="0"/>
              </a:rPr>
              <a:t>压缩亮度范围和增强对比度</a:t>
            </a:r>
            <a:r>
              <a:rPr lang="zh-CN" altLang="en-US" sz="2865" dirty="0">
                <a:latin typeface="Times New Roman" panose="02020603050405020304" charset="0"/>
              </a:rPr>
              <a:t>来改善图像的质量。</a:t>
            </a:r>
          </a:p>
        </p:txBody>
      </p:sp>
      <p:sp>
        <p:nvSpPr>
          <p:cNvPr id="2"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5"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6"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9"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3450" y="1447800"/>
            <a:ext cx="9669145" cy="3152140"/>
            <a:chOff x="933450" y="1447800"/>
            <a:chExt cx="9669145" cy="3152140"/>
          </a:xfrm>
        </p:grpSpPr>
        <p:sp>
          <p:nvSpPr>
            <p:cNvPr id="305164" name="文本框 305163"/>
            <p:cNvSpPr txBox="1"/>
            <p:nvPr/>
          </p:nvSpPr>
          <p:spPr>
            <a:xfrm>
              <a:off x="933450" y="1447800"/>
              <a:ext cx="9669145" cy="3152140"/>
            </a:xfrm>
            <a:prstGeom prst="rect">
              <a:avLst/>
            </a:prstGeom>
            <a:noFill/>
            <a:ln w="9525">
              <a:noFill/>
            </a:ln>
          </p:spPr>
          <p:txBody>
            <a:bodyPr wrap="square" anchor="t">
              <a:spAutoFit/>
            </a:bodyPr>
            <a:lstStyle/>
            <a:p>
              <a:pPr lvl="0" indent="0">
                <a:lnSpc>
                  <a:spcPct val="140000"/>
                </a:lnSpc>
              </a:pPr>
              <a:endParaRPr lang="zh-CN" altLang="en-US" sz="2865" b="1" dirty="0">
                <a:solidFill>
                  <a:srgbClr val="333399"/>
                </a:solidFill>
                <a:latin typeface="华光楷体_CNKI" panose="02000500000000000000" charset="-122"/>
                <a:ea typeface="华光楷体_CNKI" panose="02000500000000000000" charset="-122"/>
                <a:sym typeface="宋体" panose="02010600030101010101" pitchFamily="2" charset="-122"/>
              </a:endParaRPr>
            </a:p>
            <a:p>
              <a:pPr lvl="0" indent="0">
                <a:lnSpc>
                  <a:spcPct val="140000"/>
                </a:lnSpc>
              </a:pPr>
              <a:r>
                <a:rPr lang="zh-CN" altLang="en-US" sz="2865" dirty="0">
                  <a:latin typeface="Times New Roman" panose="02020603050405020304" charset="0"/>
                </a:rPr>
                <a:t>原理：一幅图像看做是</a:t>
              </a:r>
              <a:r>
                <a:rPr lang="en-US" altLang="zh-CN" sz="2865" i="1" dirty="0">
                  <a:latin typeface="Times New Roman" panose="02020603050405020304" charset="0"/>
                </a:rPr>
                <a:t>f </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a:t>
              </a:r>
              <a:r>
                <a:rPr lang="en-US" altLang="zh-CN" sz="2865" i="1" dirty="0">
                  <a:latin typeface="Times New Roman" panose="02020603050405020304" charset="0"/>
                </a:rPr>
                <a:t>i</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a:t>
              </a:r>
              <a:r>
                <a:rPr lang="en-US" altLang="zh-CN" sz="2865" i="1" dirty="0">
                  <a:latin typeface="Times New Roman" panose="02020603050405020304" charset="0"/>
                </a:rPr>
                <a:t>r</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a:t>
              </a:r>
              <a:r>
                <a:rPr lang="zh-CN" altLang="en-US" sz="2865" dirty="0">
                  <a:latin typeface="Times New Roman" panose="02020603050405020304" charset="0"/>
                </a:rPr>
                <a:t>，其中</a:t>
              </a:r>
              <a:r>
                <a:rPr lang="en-US" altLang="zh-CN" sz="2865" i="1" dirty="0">
                  <a:latin typeface="Times New Roman" panose="02020603050405020304" charset="0"/>
                </a:rPr>
                <a:t>i</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a:t>
              </a:r>
              <a:r>
                <a:rPr lang="zh-CN" altLang="en-US" sz="2865" dirty="0">
                  <a:latin typeface="Times New Roman" panose="02020603050405020304" charset="0"/>
                </a:rPr>
                <a:t>是入射分量，</a:t>
              </a:r>
              <a:r>
                <a:rPr lang="en-US" altLang="zh-CN" sz="2865" i="1" dirty="0">
                  <a:latin typeface="Times New Roman" panose="02020603050405020304" charset="0"/>
                </a:rPr>
                <a:t>r</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a:t>
              </a:r>
              <a:r>
                <a:rPr lang="zh-CN" altLang="en-US" sz="2865" dirty="0">
                  <a:latin typeface="Times New Roman" panose="02020603050405020304" charset="0"/>
                </a:rPr>
                <a:t>是反射分量。</a:t>
              </a:r>
            </a:p>
            <a:p>
              <a:pPr lvl="0" indent="0">
                <a:lnSpc>
                  <a:spcPct val="140000"/>
                </a:lnSpc>
              </a:pPr>
              <a:r>
                <a:rPr lang="en-US" altLang="zh-CN" sz="2865" dirty="0">
                  <a:latin typeface="Times New Roman" panose="02020603050405020304" charset="0"/>
                </a:rPr>
                <a:t>	0&lt;</a:t>
              </a:r>
              <a:r>
                <a:rPr lang="en-US" altLang="zh-CN" sz="2865" i="1" dirty="0">
                  <a:latin typeface="Times New Roman" panose="02020603050405020304" charset="0"/>
                </a:rPr>
                <a:t>i</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a:latin typeface="Times New Roman" panose="02020603050405020304" charset="0"/>
                </a:rPr>
                <a:t>)&lt; </a:t>
              </a:r>
              <a:r>
                <a:rPr lang="en-US" altLang="zh-CN" sz="2865" smtClean="0">
                  <a:latin typeface="Times New Roman" panose="02020603050405020304" charset="0"/>
                </a:rPr>
                <a:t>    </a:t>
              </a:r>
              <a:r>
                <a:rPr lang="zh-CN" altLang="en-US" sz="2865" dirty="0">
                  <a:latin typeface="Times New Roman" panose="02020603050405020304" charset="0"/>
                </a:rPr>
                <a:t>：</a:t>
              </a:r>
              <a:r>
                <a:rPr lang="zh-CN" altLang="en-US" sz="2400" dirty="0">
                  <a:latin typeface="Times New Roman" panose="02020603050405020304" charset="0"/>
                </a:rPr>
                <a:t>其特点是缓慢变化，集中在图像的低频部分。</a:t>
              </a:r>
            </a:p>
            <a:p>
              <a:pPr lvl="0" indent="0">
                <a:lnSpc>
                  <a:spcPct val="140000"/>
                </a:lnSpc>
              </a:pPr>
              <a:r>
                <a:rPr lang="en-US" altLang="zh-CN" sz="2865" dirty="0">
                  <a:latin typeface="Times New Roman" panose="02020603050405020304" charset="0"/>
                </a:rPr>
                <a:t>	0&lt;</a:t>
              </a:r>
              <a:r>
                <a:rPr lang="en-US" altLang="zh-CN" sz="2865" i="1" dirty="0">
                  <a:latin typeface="Times New Roman" panose="02020603050405020304" charset="0"/>
                </a:rPr>
                <a:t>r</a:t>
              </a:r>
              <a:r>
                <a:rPr lang="en-US" altLang="zh-CN" sz="2865" dirty="0">
                  <a:latin typeface="Times New Roman" panose="02020603050405020304" charset="0"/>
                </a:rPr>
                <a:t>(</a:t>
              </a:r>
              <a:r>
                <a:rPr lang="en-US" altLang="zh-CN" sz="2865" i="1" dirty="0">
                  <a:latin typeface="Times New Roman" panose="02020603050405020304" charset="0"/>
                </a:rPr>
                <a:t>x</a:t>
              </a:r>
              <a:r>
                <a:rPr lang="en-US" altLang="zh-CN" sz="2865" dirty="0">
                  <a:latin typeface="Times New Roman" panose="02020603050405020304" charset="0"/>
                </a:rPr>
                <a:t>,</a:t>
              </a:r>
              <a:r>
                <a:rPr lang="en-US" altLang="zh-CN" sz="2865" i="1" dirty="0">
                  <a:latin typeface="Times New Roman" panose="02020603050405020304" charset="0"/>
                </a:rPr>
                <a:t>y</a:t>
              </a:r>
              <a:r>
                <a:rPr lang="en-US" altLang="zh-CN" sz="2865" dirty="0">
                  <a:latin typeface="Times New Roman" panose="02020603050405020304" charset="0"/>
                </a:rPr>
                <a:t>)&lt; 1 </a:t>
              </a:r>
              <a:r>
                <a:rPr lang="zh-CN" altLang="en-US" sz="2865" dirty="0">
                  <a:latin typeface="Times New Roman" panose="02020603050405020304" charset="0"/>
                </a:rPr>
                <a:t>：</a:t>
              </a:r>
              <a:r>
                <a:rPr lang="zh-CN" altLang="en-US" sz="2400" dirty="0">
                  <a:latin typeface="Times New Roman" panose="02020603050405020304" charset="0"/>
                </a:rPr>
                <a:t>其特点包含了景物各种信息，高频成分居多。</a:t>
              </a:r>
              <a:endParaRPr lang="en-US" altLang="zh-CN" sz="2400" dirty="0">
                <a:latin typeface="Times New Roman" panose="02020603050405020304" charset="0"/>
              </a:endParaRPr>
            </a:p>
          </p:txBody>
        </p:sp>
        <p:graphicFrame>
          <p:nvGraphicFramePr>
            <p:cNvPr id="158724" name="对象 4">
              <a:hlinkClick r:id="" action="ppaction://ole?verb=0"/>
            </p:cNvPr>
            <p:cNvGraphicFramePr>
              <a:graphicFrameLocks noChangeAspect="1"/>
            </p:cNvGraphicFramePr>
            <p:nvPr>
              <p:extLst>
                <p:ext uri="{D42A27DB-BD31-4B8C-83A1-F6EECF244321}">
                  <p14:modId xmlns:p14="http://schemas.microsoft.com/office/powerpoint/2010/main" val="3686287917"/>
                </p:ext>
              </p:extLst>
            </p:nvPr>
          </p:nvGraphicFramePr>
          <p:xfrm>
            <a:off x="3289300" y="3486439"/>
            <a:ext cx="421908" cy="351882"/>
          </p:xfrm>
          <a:graphic>
            <a:graphicData uri="http://schemas.openxmlformats.org/presentationml/2006/ole">
              <mc:AlternateContent xmlns:mc="http://schemas.openxmlformats.org/markup-compatibility/2006">
                <mc:Choice xmlns:v="urn:schemas-microsoft-com:vml" Requires="v">
                  <p:oleObj spid="_x0000_s54438" r:id="rId3" imgW="153035" imgH="127635" progId="Equation.KSEE3">
                    <p:embed/>
                  </p:oleObj>
                </mc:Choice>
                <mc:Fallback>
                  <p:oleObj r:id="rId3" imgW="153035" imgH="127635" progId="Equation.KSEE3">
                    <p:embed/>
                    <p:pic>
                      <p:nvPicPr>
                        <p:cNvPr id="0" name="图片 3230"/>
                        <p:cNvPicPr/>
                        <p:nvPr/>
                      </p:nvPicPr>
                      <p:blipFill>
                        <a:blip r:embed="rId4"/>
                        <a:stretch>
                          <a:fillRect/>
                        </a:stretch>
                      </p:blipFill>
                      <p:spPr>
                        <a:xfrm>
                          <a:off x="3289300" y="3486439"/>
                          <a:ext cx="421908" cy="351882"/>
                        </a:xfrm>
                        <a:prstGeom prst="rect">
                          <a:avLst/>
                        </a:prstGeom>
                        <a:noFill/>
                        <a:ln w="38100">
                          <a:noFill/>
                          <a:miter/>
                        </a:ln>
                      </p:spPr>
                    </p:pic>
                  </p:oleObj>
                </mc:Fallback>
              </mc:AlternateContent>
            </a:graphicData>
          </a:graphic>
        </p:graphicFrame>
      </p:grpSp>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1155700" y="2095250"/>
            <a:ext cx="9448800" cy="695575"/>
          </a:xfrm>
          <a:prstGeom prst="rect">
            <a:avLst/>
          </a:prstGeom>
          <a:noFill/>
          <a:ln w="9525">
            <a:noFill/>
          </a:ln>
        </p:spPr>
        <p:txBody>
          <a:bodyPr wrap="square" anchor="t">
            <a:spAutoFit/>
          </a:bodyPr>
          <a:lstStyle/>
          <a:p>
            <a:pPr lvl="0" indent="0">
              <a:lnSpc>
                <a:spcPct val="140000"/>
              </a:lnSpc>
            </a:pPr>
            <a:r>
              <a:rPr lang="en-US" altLang="zh-CN" sz="2800" i="1" smtClean="0">
                <a:latin typeface="Times New Roman" panose="02020603050405020304" charset="0"/>
                <a:sym typeface="宋体" panose="02010600030101010101" pitchFamily="2" charset="-122"/>
              </a:rPr>
              <a:t>H</a:t>
            </a:r>
            <a:r>
              <a:rPr lang="en-US" altLang="zh-CN" sz="2800" smtClean="0">
                <a:latin typeface="Times New Roman" panose="02020603050405020304" charset="0"/>
                <a:sym typeface="宋体" panose="02010600030101010101" pitchFamily="2" charset="-122"/>
              </a:rPr>
              <a:t>(</a:t>
            </a:r>
            <a:r>
              <a:rPr lang="en-US" altLang="zh-CN" sz="2800" i="1" smtClean="0">
                <a:latin typeface="Times New Roman" panose="02020603050405020304" charset="0"/>
                <a:sym typeface="宋体" panose="02010600030101010101" pitchFamily="2" charset="-122"/>
              </a:rPr>
              <a:t>u</a:t>
            </a:r>
            <a:r>
              <a:rPr lang="en-US" altLang="zh-CN" sz="2800" smtClean="0">
                <a:latin typeface="Times New Roman" panose="02020603050405020304" charset="0"/>
                <a:sym typeface="宋体" panose="02010600030101010101" pitchFamily="2" charset="-122"/>
              </a:rPr>
              <a:t>,</a:t>
            </a:r>
            <a:r>
              <a:rPr lang="en-US" altLang="zh-CN" sz="2800" i="1" smtClean="0">
                <a:latin typeface="Times New Roman" panose="02020603050405020304" charset="0"/>
                <a:sym typeface="宋体" panose="02010600030101010101" pitchFamily="2" charset="-122"/>
              </a:rPr>
              <a:t>v</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为</a:t>
            </a:r>
            <a:r>
              <a:rPr lang="zh-CN" altLang="en-US" sz="2800">
                <a:latin typeface="Times New Roman" panose="02020603050405020304" charset="0"/>
                <a:sym typeface="宋体" panose="02010600030101010101" pitchFamily="2" charset="-122"/>
              </a:rPr>
              <a:t>同态滤波</a:t>
            </a:r>
            <a:r>
              <a:rPr lang="zh-CN" altLang="en-US" sz="2800" smtClean="0">
                <a:latin typeface="Times New Roman" panose="02020603050405020304" charset="0"/>
                <a:sym typeface="宋体" panose="02010600030101010101" pitchFamily="2" charset="-122"/>
              </a:rPr>
              <a:t>函数分别</a:t>
            </a:r>
            <a:r>
              <a:rPr lang="zh-CN" altLang="en-US" sz="2800" dirty="0">
                <a:latin typeface="Times New Roman" panose="02020603050405020304" charset="0"/>
                <a:sym typeface="宋体" panose="02010600030101010101" pitchFamily="2" charset="-122"/>
              </a:rPr>
              <a:t>作用于照度分量和反射分量上。</a:t>
            </a:r>
          </a:p>
        </p:txBody>
      </p:sp>
      <p:graphicFrame>
        <p:nvGraphicFramePr>
          <p:cNvPr id="162819" name="对象 3">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8541" r:id="rId3" imgW="917575" imgH="216535" progId="Equation.KSEE3">
                  <p:embed/>
                </p:oleObj>
              </mc:Choice>
              <mc:Fallback>
                <p:oleObj r:id="rId3" imgW="917575" imgH="216535" progId="Equation.KSEE3">
                  <p:embed/>
                  <p:pic>
                    <p:nvPicPr>
                      <p:cNvPr id="0" name="图片 3238"/>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graphicFrame>
        <p:nvGraphicFramePr>
          <p:cNvPr id="162820" name="对象 1">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8542" r:id="rId5" imgW="917575" imgH="216535" progId="Equation.KSEE3">
                  <p:embed/>
                </p:oleObj>
              </mc:Choice>
              <mc:Fallback>
                <p:oleObj r:id="rId5" imgW="917575" imgH="216535" progId="Equation.KSEE3">
                  <p:embed/>
                  <p:pic>
                    <p:nvPicPr>
                      <p:cNvPr id="0" name="图片 3239"/>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pic>
        <p:nvPicPr>
          <p:cNvPr id="58522" name="Picture 154" descr="https://img-blog.csdnimg.cn/2018113009152935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3500" y="3457115"/>
            <a:ext cx="5795882" cy="286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835025" y="2102485"/>
            <a:ext cx="9486265" cy="5176802"/>
          </a:xfrm>
          <a:prstGeom prst="rect">
            <a:avLst/>
          </a:prstGeom>
          <a:noFill/>
          <a:ln w="9525">
            <a:noFill/>
          </a:ln>
        </p:spPr>
        <p:txBody>
          <a:bodyPr wrap="square" anchor="t">
            <a:spAutoFit/>
          </a:bodyPr>
          <a:lstStyle/>
          <a:p>
            <a:pPr lvl="0" indent="0">
              <a:lnSpc>
                <a:spcPct val="140000"/>
              </a:lnSpc>
            </a:pPr>
            <a:r>
              <a:rPr lang="zh-CN" altLang="en-US" sz="2800" dirty="0">
                <a:latin typeface="Times New Roman" panose="02020603050405020304" charset="0"/>
                <a:sym typeface="宋体" panose="02010600030101010101" pitchFamily="2" charset="-122"/>
              </a:rPr>
              <a:t>过程：</a:t>
            </a:r>
          </a:p>
          <a:p>
            <a:pPr lvl="1" indent="0">
              <a:lnSpc>
                <a:spcPct val="140000"/>
              </a:lnSpc>
            </a:pPr>
            <a:r>
              <a:rPr lang="en-US" altLang="zh-CN" sz="2800" dirty="0">
                <a:latin typeface="Times New Roman" panose="02020603050405020304" charset="0"/>
                <a:sym typeface="宋体" panose="02010600030101010101" pitchFamily="2" charset="-122"/>
              </a:rPr>
              <a:t>1</a:t>
            </a:r>
            <a:r>
              <a:rPr lang="zh-CN" altLang="en-US" sz="2800" dirty="0">
                <a:latin typeface="Times New Roman" panose="02020603050405020304" charset="0"/>
                <a:sym typeface="宋体" panose="02010600030101010101" pitchFamily="2" charset="-122"/>
              </a:rPr>
              <a:t>、对数运算</a:t>
            </a:r>
            <a:r>
              <a:rPr lang="en-US" altLang="zh-CN" sz="2800" dirty="0">
                <a:latin typeface="Times New Roman" panose="02020603050405020304" charset="0"/>
                <a:sym typeface="宋体" panose="02010600030101010101" pitchFamily="2" charset="-122"/>
              </a:rPr>
              <a:t>ln </a:t>
            </a:r>
            <a:r>
              <a:rPr lang="en-US" altLang="zh-CN" sz="2800" i="1" dirty="0">
                <a:latin typeface="Times New Roman" panose="02020603050405020304" charset="0"/>
              </a:rPr>
              <a:t>f </a:t>
            </a:r>
            <a:r>
              <a:rPr lang="en-US" altLang="zh-CN" sz="2800" dirty="0">
                <a:latin typeface="Times New Roman" panose="02020603050405020304" charset="0"/>
              </a:rPr>
              <a:t>(</a:t>
            </a:r>
            <a:r>
              <a:rPr lang="en-US" altLang="zh-CN" sz="2800" i="1" dirty="0">
                <a:latin typeface="Times New Roman" panose="02020603050405020304" charset="0"/>
              </a:rPr>
              <a:t>x</a:t>
            </a:r>
            <a:r>
              <a:rPr lang="en-US" altLang="zh-CN" sz="2800" dirty="0">
                <a:latin typeface="Times New Roman" panose="02020603050405020304" charset="0"/>
              </a:rPr>
              <a:t>,</a:t>
            </a:r>
            <a:r>
              <a:rPr lang="en-US" altLang="zh-CN" sz="2800" i="1" dirty="0">
                <a:latin typeface="Times New Roman" panose="02020603050405020304" charset="0"/>
              </a:rPr>
              <a:t>y</a:t>
            </a:r>
            <a:r>
              <a:rPr lang="en-US" altLang="zh-CN" sz="2800" dirty="0">
                <a:latin typeface="Times New Roman" panose="02020603050405020304" charset="0"/>
              </a:rPr>
              <a:t>)=ln</a:t>
            </a:r>
            <a:r>
              <a:rPr lang="en-US" altLang="zh-CN" sz="2800" i="1" dirty="0">
                <a:latin typeface="Times New Roman" panose="02020603050405020304" charset="0"/>
              </a:rPr>
              <a:t>i</a:t>
            </a:r>
            <a:r>
              <a:rPr lang="en-US" altLang="zh-CN" sz="2800" dirty="0">
                <a:latin typeface="Times New Roman" panose="02020603050405020304" charset="0"/>
              </a:rPr>
              <a:t>(</a:t>
            </a:r>
            <a:r>
              <a:rPr lang="en-US" altLang="zh-CN" sz="2800" i="1" dirty="0">
                <a:latin typeface="Times New Roman" panose="02020603050405020304" charset="0"/>
              </a:rPr>
              <a:t>x</a:t>
            </a:r>
            <a:r>
              <a:rPr lang="en-US" altLang="zh-CN" sz="2800" dirty="0">
                <a:latin typeface="Times New Roman" panose="02020603050405020304" charset="0"/>
              </a:rPr>
              <a:t>,</a:t>
            </a:r>
            <a:r>
              <a:rPr lang="en-US" altLang="zh-CN" sz="2800" i="1" dirty="0">
                <a:latin typeface="Times New Roman" panose="02020603050405020304" charset="0"/>
              </a:rPr>
              <a:t>y</a:t>
            </a:r>
            <a:r>
              <a:rPr lang="en-US" altLang="zh-CN" sz="2800" dirty="0">
                <a:latin typeface="Times New Roman" panose="02020603050405020304" charset="0"/>
              </a:rPr>
              <a:t>)+ln</a:t>
            </a:r>
            <a:r>
              <a:rPr lang="en-US" altLang="zh-CN" sz="2800" i="1" dirty="0">
                <a:latin typeface="Times New Roman" panose="02020603050405020304" charset="0"/>
              </a:rPr>
              <a:t>r</a:t>
            </a:r>
            <a:r>
              <a:rPr lang="en-US" altLang="zh-CN" sz="2800" dirty="0">
                <a:latin typeface="Times New Roman" panose="02020603050405020304" charset="0"/>
              </a:rPr>
              <a:t>(</a:t>
            </a:r>
            <a:r>
              <a:rPr lang="en-US" altLang="zh-CN" sz="2800" i="1" dirty="0">
                <a:latin typeface="Times New Roman" panose="02020603050405020304" charset="0"/>
              </a:rPr>
              <a:t>x</a:t>
            </a:r>
            <a:r>
              <a:rPr lang="en-US" altLang="zh-CN" sz="2800" dirty="0">
                <a:latin typeface="Times New Roman" panose="02020603050405020304" charset="0"/>
              </a:rPr>
              <a:t>,</a:t>
            </a:r>
            <a:r>
              <a:rPr lang="en-US" altLang="zh-CN" sz="2800" i="1" dirty="0">
                <a:latin typeface="Times New Roman" panose="02020603050405020304" charset="0"/>
              </a:rPr>
              <a:t>y</a:t>
            </a:r>
            <a:r>
              <a:rPr lang="en-US" altLang="zh-CN" sz="3200" dirty="0">
                <a:latin typeface="Times New Roman" panose="02020603050405020304" charset="0"/>
              </a:rPr>
              <a:t>)</a:t>
            </a:r>
          </a:p>
          <a:p>
            <a:pPr lvl="1" indent="0">
              <a:lnSpc>
                <a:spcPct val="140000"/>
              </a:lnSpc>
            </a:pPr>
            <a:r>
              <a:rPr lang="en-US" altLang="zh-CN" sz="2800" dirty="0">
                <a:latin typeface="Times New Roman" panose="02020603050405020304" charset="0"/>
                <a:sym typeface="宋体" panose="02010600030101010101" pitchFamily="2" charset="-122"/>
              </a:rPr>
              <a:t>2</a:t>
            </a:r>
            <a:r>
              <a:rPr lang="zh-CN" altLang="en-US" sz="2800" dirty="0">
                <a:latin typeface="Times New Roman" panose="02020603050405020304" charset="0"/>
                <a:sym typeface="宋体" panose="02010600030101010101" pitchFamily="2" charset="-122"/>
              </a:rPr>
              <a:t>、取</a:t>
            </a:r>
            <a:r>
              <a:rPr lang="en-US" altLang="zh-CN" sz="2800" dirty="0">
                <a:latin typeface="Times New Roman" panose="02020603050405020304" charset="0"/>
                <a:sym typeface="宋体" panose="02010600030101010101" pitchFamily="2" charset="-122"/>
              </a:rPr>
              <a:t>ln</a:t>
            </a:r>
            <a:r>
              <a:rPr lang="en-US" altLang="zh-CN" sz="2800" i="1" dirty="0">
                <a:latin typeface="Times New Roman" panose="02020603050405020304" charset="0"/>
                <a:sym typeface="宋体" panose="02010600030101010101" pitchFamily="2" charset="-122"/>
              </a:rPr>
              <a:t>i</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和</a:t>
            </a:r>
            <a:r>
              <a:rPr lang="en-US" altLang="zh-CN" sz="2800" dirty="0">
                <a:latin typeface="Times New Roman" panose="02020603050405020304" charset="0"/>
                <a:sym typeface="宋体" panose="02010600030101010101" pitchFamily="2" charset="-122"/>
              </a:rPr>
              <a:t>ln</a:t>
            </a:r>
            <a:r>
              <a:rPr lang="en-US" altLang="zh-CN" sz="2800" i="1" dirty="0">
                <a:latin typeface="Times New Roman" panose="02020603050405020304" charset="0"/>
                <a:sym typeface="宋体" panose="02010600030101010101" pitchFamily="2" charset="-122"/>
              </a:rPr>
              <a:t>r</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的傅里叶变换得</a:t>
            </a:r>
            <a:r>
              <a:rPr lang="en-US" altLang="zh-CN" sz="2800" i="1" dirty="0">
                <a:latin typeface="Times New Roman" panose="02020603050405020304" charset="0"/>
                <a:sym typeface="宋体" panose="02010600030101010101" pitchFamily="2" charset="-122"/>
              </a:rPr>
              <a:t>I</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u</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v</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R</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u</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v</a:t>
            </a:r>
            <a:r>
              <a:rPr lang="en-US" altLang="zh-CN" sz="2800" dirty="0">
                <a:latin typeface="Times New Roman" panose="02020603050405020304" charset="0"/>
                <a:sym typeface="宋体" panose="02010600030101010101" pitchFamily="2" charset="-122"/>
              </a:rPr>
              <a:t>)</a:t>
            </a:r>
          </a:p>
          <a:p>
            <a:pPr lvl="1" indent="0">
              <a:lnSpc>
                <a:spcPct val="140000"/>
              </a:lnSpc>
            </a:pPr>
            <a:r>
              <a:rPr lang="en-US" altLang="zh-CN" sz="2800" dirty="0">
                <a:latin typeface="Times New Roman" panose="02020603050405020304" charset="0"/>
                <a:sym typeface="宋体" panose="02010600030101010101" pitchFamily="2" charset="-122"/>
              </a:rPr>
              <a:t>3</a:t>
            </a:r>
            <a:r>
              <a:rPr lang="zh-CN" altLang="en-US" sz="2800" dirty="0">
                <a:latin typeface="Times New Roman" panose="02020603050405020304" charset="0"/>
                <a:sym typeface="宋体" panose="02010600030101010101" pitchFamily="2" charset="-122"/>
              </a:rPr>
              <a:t>、分布用</a:t>
            </a:r>
            <a:r>
              <a:rPr lang="zh-CN" altLang="en-US" sz="2800" b="1" dirty="0">
                <a:solidFill>
                  <a:srgbClr val="FF0000"/>
                </a:solidFill>
                <a:latin typeface="Times New Roman" panose="02020603050405020304" charset="0"/>
                <a:sym typeface="宋体" panose="02010600030101010101" pitchFamily="2" charset="-122"/>
              </a:rPr>
              <a:t>转移函数</a:t>
            </a:r>
            <a:r>
              <a:rPr lang="en-US" altLang="zh-CN" sz="2800" b="1" i="1" dirty="0">
                <a:solidFill>
                  <a:srgbClr val="FF0000"/>
                </a:solidFill>
                <a:latin typeface="Times New Roman" panose="02020603050405020304" charset="0"/>
                <a:sym typeface="宋体" panose="02010600030101010101" pitchFamily="2" charset="-122"/>
              </a:rPr>
              <a:t>H</a:t>
            </a:r>
            <a:r>
              <a:rPr lang="en-US" altLang="zh-CN" sz="2800" b="1" dirty="0">
                <a:solidFill>
                  <a:srgbClr val="FF0000"/>
                </a:solidFill>
                <a:latin typeface="Times New Roman" panose="02020603050405020304" charset="0"/>
                <a:sym typeface="宋体" panose="02010600030101010101" pitchFamily="2" charset="-122"/>
              </a:rPr>
              <a:t>(</a:t>
            </a:r>
            <a:r>
              <a:rPr lang="en-US" altLang="zh-CN" sz="2800" b="1" i="1" dirty="0">
                <a:solidFill>
                  <a:srgbClr val="FF0000"/>
                </a:solidFill>
                <a:latin typeface="Times New Roman" panose="02020603050405020304" charset="0"/>
                <a:sym typeface="宋体" panose="02010600030101010101" pitchFamily="2" charset="-122"/>
              </a:rPr>
              <a:t>u</a:t>
            </a:r>
            <a:r>
              <a:rPr lang="en-US" altLang="zh-CN" sz="2800" b="1" dirty="0">
                <a:solidFill>
                  <a:srgbClr val="FF0000"/>
                </a:solidFill>
                <a:latin typeface="Times New Roman" panose="02020603050405020304" charset="0"/>
                <a:sym typeface="宋体" panose="02010600030101010101" pitchFamily="2" charset="-122"/>
              </a:rPr>
              <a:t>,</a:t>
            </a:r>
            <a:r>
              <a:rPr lang="en-US" altLang="zh-CN" sz="2800" b="1" i="1" dirty="0">
                <a:solidFill>
                  <a:srgbClr val="FF0000"/>
                </a:solidFill>
                <a:latin typeface="Times New Roman" panose="02020603050405020304" charset="0"/>
                <a:sym typeface="宋体" panose="02010600030101010101" pitchFamily="2" charset="-122"/>
              </a:rPr>
              <a:t>v</a:t>
            </a:r>
            <a:r>
              <a:rPr lang="en-US" altLang="zh-CN" sz="2800" b="1" dirty="0">
                <a:solidFill>
                  <a:srgbClr val="FF0000"/>
                </a:solidFill>
                <a:latin typeface="Times New Roman" panose="02020603050405020304" charset="0"/>
                <a:sym typeface="宋体" panose="02010600030101010101" pitchFamily="2" charset="-122"/>
              </a:rPr>
              <a:t>)</a:t>
            </a:r>
            <a:r>
              <a:rPr lang="zh-CN" altLang="en-US" sz="3200" b="1" dirty="0">
                <a:solidFill>
                  <a:srgbClr val="FF0000"/>
                </a:solidFill>
                <a:latin typeface="Times New Roman" panose="02020603050405020304" charset="0"/>
                <a:sym typeface="宋体" panose="02010600030101010101" pitchFamily="2" charset="-122"/>
              </a:rPr>
              <a:t>处理两个分部</a:t>
            </a:r>
          </a:p>
          <a:p>
            <a:pPr lvl="1" indent="0">
              <a:lnSpc>
                <a:spcPct val="140000"/>
              </a:lnSpc>
            </a:pPr>
            <a:r>
              <a:rPr lang="en-US" altLang="zh-CN" sz="2800" dirty="0">
                <a:latin typeface="Times New Roman" panose="02020603050405020304" charset="0"/>
                <a:sym typeface="宋体" panose="02010600030101010101" pitchFamily="2" charset="-122"/>
              </a:rPr>
              <a:t>4</a:t>
            </a:r>
            <a:r>
              <a:rPr lang="zh-CN" altLang="en-US" sz="2800" dirty="0">
                <a:latin typeface="Times New Roman" panose="02020603050405020304" charset="0"/>
                <a:sym typeface="宋体" panose="02010600030101010101" pitchFamily="2" charset="-122"/>
              </a:rPr>
              <a:t>、傅里叶反变换，返回空域对数图像</a:t>
            </a:r>
          </a:p>
          <a:p>
            <a:pPr lvl="1" indent="0">
              <a:lnSpc>
                <a:spcPct val="140000"/>
              </a:lnSpc>
            </a:pPr>
            <a:r>
              <a:rPr lang="en-US" altLang="zh-CN" sz="2800" i="1" dirty="0">
                <a:latin typeface="Times New Roman" panose="02020603050405020304" charset="0"/>
                <a:sym typeface="宋体" panose="02010600030101010101" pitchFamily="2" charset="-122"/>
              </a:rPr>
              <a:t>h</a:t>
            </a:r>
            <a:r>
              <a:rPr lang="en-US" altLang="zh-CN" sz="2800" i="1" baseline="-25000" dirty="0">
                <a:latin typeface="Times New Roman" panose="02020603050405020304" charset="0"/>
                <a:sym typeface="宋体" panose="02010600030101010101" pitchFamily="2" charset="-122"/>
              </a:rPr>
              <a:t>f</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h</a:t>
            </a:r>
            <a:r>
              <a:rPr lang="en-US" altLang="zh-CN" sz="2800" i="1" baseline="-25000" dirty="0">
                <a:latin typeface="Times New Roman" panose="02020603050405020304" charset="0"/>
                <a:sym typeface="宋体" panose="02010600030101010101" pitchFamily="2" charset="-122"/>
              </a:rPr>
              <a:t>i</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h</a:t>
            </a:r>
            <a:r>
              <a:rPr lang="en-US" altLang="zh-CN" sz="2800" i="1" baseline="-25000" dirty="0">
                <a:latin typeface="Times New Roman" panose="02020603050405020304" charset="0"/>
                <a:sym typeface="宋体" panose="02010600030101010101" pitchFamily="2" charset="-122"/>
              </a:rPr>
              <a:t>r</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3200" dirty="0">
                <a:latin typeface="Times New Roman" panose="02020603050405020304" charset="0"/>
                <a:sym typeface="宋体" panose="02010600030101010101" pitchFamily="2" charset="-122"/>
              </a:rPr>
              <a:t>)</a:t>
            </a:r>
          </a:p>
          <a:p>
            <a:pPr lvl="1" indent="0">
              <a:lnSpc>
                <a:spcPct val="140000"/>
              </a:lnSpc>
            </a:pPr>
            <a:r>
              <a:rPr lang="en-US" altLang="zh-CN" sz="2800" dirty="0">
                <a:latin typeface="Times New Roman" panose="02020603050405020304" charset="0"/>
                <a:sym typeface="宋体" panose="02010600030101010101" pitchFamily="2" charset="-122"/>
              </a:rPr>
              <a:t>5</a:t>
            </a:r>
            <a:r>
              <a:rPr lang="zh-CN" altLang="en-US" sz="2800" dirty="0">
                <a:latin typeface="Times New Roman" panose="02020603050405020304" charset="0"/>
                <a:sym typeface="宋体" panose="02010600030101010101" pitchFamily="2" charset="-122"/>
              </a:rPr>
              <a:t>、取指数，得空域滤波结果</a:t>
            </a:r>
          </a:p>
          <a:p>
            <a:pPr lvl="1" indent="0">
              <a:lnSpc>
                <a:spcPct val="140000"/>
              </a:lnSpc>
            </a:pPr>
            <a:r>
              <a:rPr lang="en-US" altLang="zh-CN" sz="2800" i="1" dirty="0">
                <a:latin typeface="Times New Roman" panose="02020603050405020304" charset="0"/>
                <a:sym typeface="宋体" panose="02010600030101010101" pitchFamily="2" charset="-122"/>
              </a:rPr>
              <a:t>g</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)=exp</a:t>
            </a:r>
            <a:r>
              <a:rPr lang="en-US" altLang="zh-CN" sz="2800" i="1" dirty="0">
                <a:latin typeface="Times New Roman" panose="02020603050405020304" charset="0"/>
                <a:sym typeface="宋体" panose="02010600030101010101" pitchFamily="2" charset="-122"/>
              </a:rPr>
              <a:t>h</a:t>
            </a:r>
            <a:r>
              <a:rPr lang="en-US" altLang="zh-CN" sz="2800" i="1" baseline="-25000" dirty="0">
                <a:latin typeface="Times New Roman" panose="02020603050405020304" charset="0"/>
                <a:sym typeface="宋体" panose="02010600030101010101" pitchFamily="2" charset="-122"/>
              </a:rPr>
              <a:t>i</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)*exp</a:t>
            </a:r>
            <a:r>
              <a:rPr lang="en-US" altLang="zh-CN" sz="2800" i="1" dirty="0">
                <a:latin typeface="Times New Roman" panose="02020603050405020304" charset="0"/>
                <a:sym typeface="宋体" panose="02010600030101010101" pitchFamily="2" charset="-122"/>
              </a:rPr>
              <a:t>h</a:t>
            </a:r>
            <a:r>
              <a:rPr lang="en-US" altLang="zh-CN" sz="2800" i="1" baseline="-25000" dirty="0">
                <a:latin typeface="Times New Roman" panose="02020603050405020304" charset="0"/>
                <a:sym typeface="宋体" panose="02010600030101010101" pitchFamily="2" charset="-122"/>
              </a:rPr>
              <a:t>r</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x</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y</a:t>
            </a:r>
            <a:r>
              <a:rPr lang="en-US" altLang="zh-CN" sz="2800" dirty="0">
                <a:latin typeface="Times New Roman" panose="02020603050405020304" charset="0"/>
                <a:sym typeface="宋体" panose="02010600030101010101" pitchFamily="2" charset="-122"/>
              </a:rPr>
              <a:t>)</a:t>
            </a:r>
          </a:p>
        </p:txBody>
      </p:sp>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pic>
        <p:nvPicPr>
          <p:cNvPr id="5" name="图片 4"/>
          <p:cNvPicPr>
            <a:picLocks noChangeAspect="1"/>
          </p:cNvPicPr>
          <p:nvPr/>
        </p:nvPicPr>
        <p:blipFill>
          <a:blip r:embed="rId4"/>
          <a:stretch>
            <a:fillRect/>
          </a:stretch>
        </p:blipFill>
        <p:spPr>
          <a:xfrm>
            <a:off x="4721225" y="200025"/>
            <a:ext cx="5796962"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771" name="对象 3">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6579" r:id="rId3" imgW="917575" imgH="216535" progId="Equation.KSEE3">
                  <p:embed/>
                </p:oleObj>
              </mc:Choice>
              <mc:Fallback>
                <p:oleObj r:id="rId3" imgW="917575" imgH="216535" progId="Equation.KSEE3">
                  <p:embed/>
                  <p:pic>
                    <p:nvPicPr>
                      <p:cNvPr id="0" name="图片 3233"/>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graphicFrame>
        <p:nvGraphicFramePr>
          <p:cNvPr id="160772" name="对象 1">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6580" r:id="rId5" imgW="917575" imgH="216535" progId="Equation.KSEE3">
                  <p:embed/>
                </p:oleObj>
              </mc:Choice>
              <mc:Fallback>
                <p:oleObj r:id="rId5" imgW="917575" imgH="216535" progId="Equation.KSEE3">
                  <p:embed/>
                  <p:pic>
                    <p:nvPicPr>
                      <p:cNvPr id="0" name="图片 3234"/>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sp>
        <p:nvSpPr>
          <p:cNvPr id="160773" name="文本框 2"/>
          <p:cNvSpPr txBox="1"/>
          <p:nvPr/>
        </p:nvSpPr>
        <p:spPr>
          <a:xfrm>
            <a:off x="826134" y="2102322"/>
            <a:ext cx="9702165" cy="1772793"/>
          </a:xfrm>
          <a:prstGeom prst="rect">
            <a:avLst/>
          </a:prstGeom>
          <a:noFill/>
          <a:ln w="9525">
            <a:noFill/>
          </a:ln>
        </p:spPr>
        <p:txBody>
          <a:bodyPr wrap="square" anchor="t">
            <a:spAutoFit/>
          </a:bodyPr>
          <a:lstStyle/>
          <a:p>
            <a:pPr lvl="0" indent="0">
              <a:lnSpc>
                <a:spcPct val="130000"/>
              </a:lnSpc>
            </a:pPr>
            <a:r>
              <a:rPr lang="zh-CN" altLang="en-US" sz="2800" smtClean="0">
                <a:latin typeface="Times New Roman" panose="02020603050405020304" charset="0"/>
              </a:rPr>
              <a:t>同态滤波能实现</a:t>
            </a:r>
            <a:r>
              <a:rPr lang="zh-CN" altLang="en-US" sz="2800" smtClean="0">
                <a:solidFill>
                  <a:srgbClr val="FF0000"/>
                </a:solidFill>
                <a:latin typeface="Times New Roman" panose="02020603050405020304" charset="0"/>
              </a:rPr>
              <a:t>亮度</a:t>
            </a:r>
            <a:r>
              <a:rPr lang="zh-CN" altLang="en-US" sz="2800">
                <a:solidFill>
                  <a:srgbClr val="FF0000"/>
                </a:solidFill>
                <a:latin typeface="Times New Roman" panose="02020603050405020304" charset="0"/>
              </a:rPr>
              <a:t>调整</a:t>
            </a:r>
            <a:r>
              <a:rPr lang="zh-CN" altLang="en-US" sz="2800">
                <a:latin typeface="Times New Roman" panose="02020603050405020304" charset="0"/>
              </a:rPr>
              <a:t>和</a:t>
            </a:r>
            <a:r>
              <a:rPr lang="zh-CN" altLang="en-US" sz="2800" smtClean="0">
                <a:solidFill>
                  <a:srgbClr val="FF0000"/>
                </a:solidFill>
                <a:latin typeface="Times New Roman" panose="02020603050405020304" charset="0"/>
              </a:rPr>
              <a:t>对比度拉伸</a:t>
            </a:r>
            <a:r>
              <a:rPr lang="zh-CN" altLang="en-US" sz="2800" smtClean="0">
                <a:latin typeface="Times New Roman" panose="02020603050405020304" charset="0"/>
              </a:rPr>
              <a:t>，改善</a:t>
            </a:r>
            <a:r>
              <a:rPr lang="zh-CN" altLang="en-US" sz="2800">
                <a:latin typeface="Times New Roman" panose="02020603050405020304" charset="0"/>
              </a:rPr>
              <a:t>图像质量。为了压制低频的亮度分量，增强高频的反射分量，滤波器</a:t>
            </a:r>
            <a:r>
              <a:rPr lang="zh-CN" altLang="en-US" sz="2800" i="1">
                <a:latin typeface="Times New Roman" panose="02020603050405020304" charset="0"/>
              </a:rPr>
              <a:t>H</a:t>
            </a:r>
            <a:r>
              <a:rPr lang="zh-CN" altLang="en-US" sz="2800">
                <a:latin typeface="Times New Roman" panose="02020603050405020304" charset="0"/>
              </a:rPr>
              <a:t>是高通滤波器，又不能完全去掉低频分量，仅作适当压制。</a:t>
            </a:r>
          </a:p>
        </p:txBody>
      </p:sp>
      <p:graphicFrame>
        <p:nvGraphicFramePr>
          <p:cNvPr id="160774" name="对象 4">
            <a:hlinkClick r:id="" action="ppaction://ole?verb=0"/>
          </p:cNvPr>
          <p:cNvGraphicFramePr>
            <a:graphicFrameLocks noChangeAspect="1"/>
          </p:cNvGraphicFramePr>
          <p:nvPr>
            <p:extLst>
              <p:ext uri="{D42A27DB-BD31-4B8C-83A1-F6EECF244321}">
                <p14:modId xmlns:p14="http://schemas.microsoft.com/office/powerpoint/2010/main" val="3923458007"/>
              </p:ext>
            </p:extLst>
          </p:nvPr>
        </p:nvGraphicFramePr>
        <p:xfrm>
          <a:off x="1384300" y="3924649"/>
          <a:ext cx="4366280" cy="2066576"/>
        </p:xfrm>
        <a:graphic>
          <a:graphicData uri="http://schemas.openxmlformats.org/presentationml/2006/ole">
            <mc:AlternateContent xmlns:mc="http://schemas.openxmlformats.org/markup-compatibility/2006">
              <mc:Choice xmlns:v="urn:schemas-microsoft-com:vml" Requires="v">
                <p:oleObj spid="_x0000_s56581" name="公式" r:id="rId6" imgW="1905000" imgH="901700" progId="Equation.3">
                  <p:embed/>
                </p:oleObj>
              </mc:Choice>
              <mc:Fallback>
                <p:oleObj name="公式" r:id="rId6" imgW="1905000" imgH="901700" progId="Equation.3">
                  <p:embed/>
                  <p:pic>
                    <p:nvPicPr>
                      <p:cNvPr id="0" name="图片 3235"/>
                      <p:cNvPicPr/>
                      <p:nvPr/>
                    </p:nvPicPr>
                    <p:blipFill>
                      <a:blip r:embed="rId7"/>
                      <a:stretch>
                        <a:fillRect/>
                      </a:stretch>
                    </p:blipFill>
                    <p:spPr>
                      <a:xfrm>
                        <a:off x="1384300" y="3924649"/>
                        <a:ext cx="4366280" cy="2066576"/>
                      </a:xfrm>
                      <a:prstGeom prst="rect">
                        <a:avLst/>
                      </a:prstGeom>
                      <a:noFill/>
                      <a:ln w="38100">
                        <a:noFill/>
                        <a:miter/>
                      </a:ln>
                    </p:spPr>
                  </p:pic>
                </p:oleObj>
              </mc:Fallback>
            </mc:AlternateContent>
          </a:graphicData>
        </a:graphic>
      </p:graphicFrame>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863996" y="2133596"/>
            <a:ext cx="9435703" cy="3108543"/>
          </a:xfrm>
          <a:prstGeom prst="rect">
            <a:avLst/>
          </a:prstGeom>
          <a:noFill/>
          <a:ln w="9525">
            <a:noFill/>
          </a:ln>
        </p:spPr>
        <p:txBody>
          <a:bodyPr wrap="square" anchor="t">
            <a:spAutoFit/>
          </a:bodyPr>
          <a:lstStyle/>
          <a:p>
            <a:pPr lvl="0" indent="0">
              <a:lnSpc>
                <a:spcPct val="140000"/>
              </a:lnSpc>
            </a:pPr>
            <a:r>
              <a:rPr lang="en-US" altLang="zh-CN" sz="2800" i="1" dirty="0">
                <a:latin typeface="Times New Roman" panose="02020603050405020304" charset="0"/>
                <a:sym typeface="宋体" panose="02010600030101010101" pitchFamily="2" charset="-122"/>
              </a:rPr>
              <a:t>H</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u</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v</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为同态滤波函数的</a:t>
            </a:r>
            <a:r>
              <a:rPr lang="zh-CN" altLang="en-US" sz="2800">
                <a:latin typeface="Times New Roman" panose="02020603050405020304" charset="0"/>
                <a:sym typeface="宋体" panose="02010600030101010101" pitchFamily="2" charset="-122"/>
              </a:rPr>
              <a:t>参数</a:t>
            </a:r>
            <a:r>
              <a:rPr lang="zh-CN" altLang="en-US" sz="2800" smtClean="0">
                <a:latin typeface="Times New Roman" panose="02020603050405020304" charset="0"/>
                <a:sym typeface="宋体" panose="02010600030101010101" pitchFamily="2" charset="-122"/>
              </a:rPr>
              <a:t>为：</a:t>
            </a:r>
            <a:endParaRPr lang="zh-CN" altLang="en-US" sz="2800" dirty="0">
              <a:latin typeface="Times New Roman" panose="02020603050405020304" charset="0"/>
              <a:sym typeface="宋体" panose="02010600030101010101" pitchFamily="2" charset="-122"/>
            </a:endParaRPr>
          </a:p>
          <a:p>
            <a:pPr lvl="1">
              <a:lnSpc>
                <a:spcPct val="140000"/>
              </a:lnSpc>
            </a:pPr>
            <a:r>
              <a:rPr lang="zh-CN" altLang="en-US" sz="2800" dirty="0">
                <a:latin typeface="Times New Roman" panose="02020603050405020304" charset="0"/>
                <a:sym typeface="宋体" panose="02010600030101010101" pitchFamily="2" charset="-122"/>
              </a:rPr>
              <a:t>① </a:t>
            </a:r>
            <a:r>
              <a:rPr lang="zh-CN" altLang="en-US" sz="2800" i="1" dirty="0">
                <a:latin typeface="Times New Roman" panose="02020603050405020304" charset="0"/>
                <a:sym typeface="宋体" panose="02010600030101010101" pitchFamily="2" charset="-122"/>
              </a:rPr>
              <a:t>r</a:t>
            </a:r>
            <a:r>
              <a:rPr lang="en-US" altLang="zh-CN" sz="2800" i="1" baseline="-25000" dirty="0">
                <a:latin typeface="Times New Roman" panose="02020603050405020304" charset="0"/>
                <a:sym typeface="宋体" panose="02010600030101010101" pitchFamily="2" charset="-122"/>
              </a:rPr>
              <a:t>H</a:t>
            </a:r>
            <a:r>
              <a:rPr lang="zh-CN" altLang="en-US" sz="2800" i="1" dirty="0">
                <a:latin typeface="Times New Roman" panose="02020603050405020304" charset="0"/>
                <a:sym typeface="宋体" panose="02010600030101010101" pitchFamily="2" charset="-122"/>
              </a:rPr>
              <a:t> </a:t>
            </a:r>
            <a:r>
              <a:rPr lang="zh-CN" altLang="en-US" sz="2800" dirty="0">
                <a:latin typeface="Times New Roman" panose="02020603050405020304" charset="0"/>
                <a:sym typeface="宋体" panose="02010600030101010101" pitchFamily="2" charset="-122"/>
              </a:rPr>
              <a:t>高频权重</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代码中为</a:t>
            </a:r>
            <a:r>
              <a:rPr lang="en-US" altLang="zh-CN" sz="2800" dirty="0">
                <a:latin typeface="Times New Roman" panose="02020603050405020304" charset="0"/>
                <a:sym typeface="宋体" panose="02010600030101010101" pitchFamily="2" charset="-122"/>
              </a:rPr>
              <a:t>2)</a:t>
            </a:r>
          </a:p>
          <a:p>
            <a:pPr lvl="1">
              <a:lnSpc>
                <a:spcPct val="140000"/>
              </a:lnSpc>
            </a:pPr>
            <a:r>
              <a:rPr lang="zh-CN" altLang="en-US" sz="2800" dirty="0">
                <a:latin typeface="Times New Roman" panose="02020603050405020304" charset="0"/>
                <a:sym typeface="宋体" panose="02010600030101010101" pitchFamily="2" charset="-122"/>
              </a:rPr>
              <a:t>② </a:t>
            </a:r>
            <a:r>
              <a:rPr lang="zh-CN" altLang="en-US" sz="2800" i="1" dirty="0">
                <a:latin typeface="Times New Roman" panose="02020603050405020304" charset="0"/>
                <a:sym typeface="宋体" panose="02010600030101010101" pitchFamily="2" charset="-122"/>
              </a:rPr>
              <a:t>r</a:t>
            </a:r>
            <a:r>
              <a:rPr lang="en-US" altLang="zh-CN" sz="2800" i="1" baseline="-25000" dirty="0">
                <a:latin typeface="Times New Roman" panose="02020603050405020304" charset="0"/>
                <a:sym typeface="宋体" panose="02010600030101010101" pitchFamily="2" charset="-122"/>
              </a:rPr>
              <a:t>L</a:t>
            </a:r>
            <a:r>
              <a:rPr lang="zh-CN" altLang="en-US" sz="2800" dirty="0">
                <a:latin typeface="Times New Roman" panose="02020603050405020304" charset="0"/>
                <a:sym typeface="宋体" panose="02010600030101010101" pitchFamily="2" charset="-122"/>
              </a:rPr>
              <a:t> 低频权重</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代码中为</a:t>
            </a:r>
            <a:r>
              <a:rPr lang="en-US" altLang="zh-CN" sz="2800" dirty="0">
                <a:latin typeface="Times New Roman" panose="02020603050405020304" charset="0"/>
                <a:sym typeface="宋体" panose="02010600030101010101" pitchFamily="2" charset="-122"/>
              </a:rPr>
              <a:t>0.5)</a:t>
            </a:r>
          </a:p>
          <a:p>
            <a:pPr lvl="1">
              <a:lnSpc>
                <a:spcPct val="140000"/>
              </a:lnSpc>
            </a:pPr>
            <a:r>
              <a:rPr lang="zh-CN" altLang="en-US" sz="2800" dirty="0">
                <a:latin typeface="Times New Roman" panose="02020603050405020304" charset="0"/>
                <a:sym typeface="宋体" panose="02010600030101010101" pitchFamily="2" charset="-122"/>
              </a:rPr>
              <a:t>③ </a:t>
            </a:r>
            <a:r>
              <a:rPr lang="zh-CN" altLang="en-US" sz="2800" i="1" dirty="0">
                <a:latin typeface="Times New Roman" panose="02020603050405020304" charset="0"/>
                <a:sym typeface="宋体" panose="02010600030101010101" pitchFamily="2" charset="-122"/>
              </a:rPr>
              <a:t>c </a:t>
            </a:r>
            <a:r>
              <a:rPr lang="zh-CN" altLang="en-US" sz="2800" dirty="0">
                <a:latin typeface="Times New Roman" panose="02020603050405020304" charset="0"/>
                <a:sym typeface="宋体" panose="02010600030101010101" pitchFamily="2" charset="-122"/>
              </a:rPr>
              <a:t>高斯函数的陡峭程度(代码中为</a:t>
            </a:r>
            <a:r>
              <a:rPr lang="en-US" altLang="zh-CN" sz="2800" dirty="0">
                <a:latin typeface="Times New Roman" panose="02020603050405020304" charset="0"/>
                <a:sym typeface="宋体" panose="02010600030101010101" pitchFamily="2" charset="-122"/>
              </a:rPr>
              <a:t>2</a:t>
            </a:r>
            <a:r>
              <a:rPr lang="zh-CN" altLang="en-US" sz="2800" dirty="0">
                <a:latin typeface="Times New Roman" panose="02020603050405020304" charset="0"/>
                <a:sym typeface="宋体" panose="02010600030101010101" pitchFamily="2" charset="-122"/>
              </a:rPr>
              <a:t>)</a:t>
            </a:r>
          </a:p>
          <a:p>
            <a:pPr lvl="1">
              <a:lnSpc>
                <a:spcPct val="140000"/>
              </a:lnSpc>
            </a:pPr>
            <a:r>
              <a:rPr lang="zh-CN" altLang="en-US" sz="2800" dirty="0">
                <a:latin typeface="Times New Roman" panose="02020603050405020304" charset="0"/>
                <a:sym typeface="宋体" panose="02010600030101010101" pitchFamily="2" charset="-122"/>
              </a:rPr>
              <a:t>④ </a:t>
            </a:r>
            <a:r>
              <a:rPr lang="en-US" altLang="zh-CN" sz="2800" i="1" dirty="0">
                <a:latin typeface="Times New Roman" panose="02020603050405020304" charset="0"/>
                <a:sym typeface="宋体" panose="02010600030101010101" pitchFamily="2" charset="-122"/>
              </a:rPr>
              <a:t>D</a:t>
            </a:r>
            <a:r>
              <a:rPr lang="zh-CN" altLang="en-US" sz="2800" i="1" baseline="-25000" dirty="0">
                <a:latin typeface="Times New Roman" panose="02020603050405020304" charset="0"/>
                <a:sym typeface="宋体" panose="02010600030101010101" pitchFamily="2" charset="-122"/>
              </a:rPr>
              <a:t>0</a:t>
            </a:r>
            <a:r>
              <a:rPr lang="zh-CN" altLang="en-US" sz="2800" i="1" dirty="0">
                <a:latin typeface="Times New Roman" panose="02020603050405020304" charset="0"/>
                <a:sym typeface="宋体" panose="02010600030101010101" pitchFamily="2" charset="-122"/>
              </a:rPr>
              <a:t> </a:t>
            </a:r>
            <a:r>
              <a:rPr lang="zh-CN" altLang="en-US" sz="2800" dirty="0">
                <a:latin typeface="Times New Roman" panose="02020603050405020304" charset="0"/>
                <a:sym typeface="宋体" panose="02010600030101010101" pitchFamily="2" charset="-122"/>
              </a:rPr>
              <a:t>手动的低频和高频比例，截断半径</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代码中为</a:t>
            </a:r>
            <a:r>
              <a:rPr lang="en-US" altLang="zh-CN" sz="2800" dirty="0">
                <a:latin typeface="Times New Roman" panose="02020603050405020304" charset="0"/>
                <a:sym typeface="宋体" panose="02010600030101010101" pitchFamily="2" charset="-122"/>
              </a:rPr>
              <a:t>20)</a:t>
            </a:r>
          </a:p>
        </p:txBody>
      </p:sp>
      <p:graphicFrame>
        <p:nvGraphicFramePr>
          <p:cNvPr id="161795" name="对象 3">
            <a:hlinkClick r:id="" action="ppaction://ole?verb=0"/>
          </p:cNvPr>
          <p:cNvGraphicFramePr>
            <a:graphicFrameLocks noChangeAspect="1"/>
          </p:cNvGraphicFramePr>
          <p:nvPr/>
        </p:nvGraphicFramePr>
        <p:xfrm>
          <a:off x="4993160" y="3967180"/>
          <a:ext cx="1011881" cy="238090"/>
        </p:xfrm>
        <a:graphic>
          <a:graphicData uri="http://schemas.openxmlformats.org/presentationml/2006/ole">
            <mc:AlternateContent xmlns:mc="http://schemas.openxmlformats.org/markup-compatibility/2006">
              <mc:Choice xmlns:v="urn:schemas-microsoft-com:vml" Requires="v">
                <p:oleObj spid="_x0000_s57515" r:id="rId3" imgW="917575" imgH="216535" progId="Equation.KSEE3">
                  <p:embed/>
                </p:oleObj>
              </mc:Choice>
              <mc:Fallback>
                <p:oleObj r:id="rId3" imgW="917575" imgH="216535" progId="Equation.KSEE3">
                  <p:embed/>
                  <p:pic>
                    <p:nvPicPr>
                      <p:cNvPr id="0" name="图片 3236"/>
                      <p:cNvPicPr/>
                      <p:nvPr/>
                    </p:nvPicPr>
                    <p:blipFill>
                      <a:blip r:embed="rId4"/>
                      <a:stretch>
                        <a:fillRect/>
                      </a:stretch>
                    </p:blipFill>
                    <p:spPr>
                      <a:xfrm>
                        <a:off x="4993160" y="3967180"/>
                        <a:ext cx="1011881" cy="238090"/>
                      </a:xfrm>
                      <a:prstGeom prst="rect">
                        <a:avLst/>
                      </a:prstGeom>
                      <a:noFill/>
                      <a:ln w="38100">
                        <a:noFill/>
                        <a:miter/>
                      </a:ln>
                    </p:spPr>
                  </p:pic>
                </p:oleObj>
              </mc:Fallback>
            </mc:AlternateContent>
          </a:graphicData>
        </a:graphic>
      </p:graphicFrame>
      <p:graphicFrame>
        <p:nvGraphicFramePr>
          <p:cNvPr id="161796" name="对象 1">
            <a:hlinkClick r:id="" action="ppaction://ole?verb=0"/>
          </p:cNvPr>
          <p:cNvGraphicFramePr>
            <a:graphicFrameLocks noChangeAspect="1"/>
          </p:cNvGraphicFramePr>
          <p:nvPr/>
        </p:nvGraphicFramePr>
        <p:xfrm>
          <a:off x="4993160" y="3967180"/>
          <a:ext cx="1011881" cy="238090"/>
        </p:xfrm>
        <a:graphic>
          <a:graphicData uri="http://schemas.openxmlformats.org/presentationml/2006/ole">
            <mc:AlternateContent xmlns:mc="http://schemas.openxmlformats.org/markup-compatibility/2006">
              <mc:Choice xmlns:v="urn:schemas-microsoft-com:vml" Requires="v">
                <p:oleObj spid="_x0000_s57516" r:id="rId5" imgW="917575" imgH="216535" progId="Equation.KSEE3">
                  <p:embed/>
                </p:oleObj>
              </mc:Choice>
              <mc:Fallback>
                <p:oleObj r:id="rId5" imgW="917575" imgH="216535" progId="Equation.KSEE3">
                  <p:embed/>
                  <p:pic>
                    <p:nvPicPr>
                      <p:cNvPr id="0" name="图片 3237"/>
                      <p:cNvPicPr/>
                      <p:nvPr/>
                    </p:nvPicPr>
                    <p:blipFill>
                      <a:blip r:embed="rId4"/>
                      <a:stretch>
                        <a:fillRect/>
                      </a:stretch>
                    </p:blipFill>
                    <p:spPr>
                      <a:xfrm>
                        <a:off x="4993160" y="3967180"/>
                        <a:ext cx="1011881" cy="238090"/>
                      </a:xfrm>
                      <a:prstGeom prst="rect">
                        <a:avLst/>
                      </a:prstGeom>
                      <a:noFill/>
                      <a:ln w="38100">
                        <a:noFill/>
                        <a:miter/>
                      </a:ln>
                    </p:spPr>
                  </p:pic>
                </p:oleObj>
              </mc:Fallback>
            </mc:AlternateContent>
          </a:graphicData>
        </a:graphic>
      </p:graphicFrame>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4" name="文本框 305163"/>
          <p:cNvSpPr txBox="1"/>
          <p:nvPr/>
        </p:nvSpPr>
        <p:spPr>
          <a:xfrm>
            <a:off x="933450" y="2195195"/>
            <a:ext cx="9507855" cy="1285240"/>
          </a:xfrm>
          <a:prstGeom prst="rect">
            <a:avLst/>
          </a:prstGeom>
          <a:noFill/>
          <a:ln w="9525">
            <a:noFill/>
          </a:ln>
        </p:spPr>
        <p:txBody>
          <a:bodyPr wrap="square" anchor="t">
            <a:spAutoFit/>
          </a:bodyPr>
          <a:lstStyle/>
          <a:p>
            <a:pPr lvl="0" indent="0">
              <a:lnSpc>
                <a:spcPct val="140000"/>
              </a:lnSpc>
            </a:pPr>
            <a:r>
              <a:rPr lang="zh-CN" altLang="en-US" sz="2800" dirty="0">
                <a:latin typeface="Times New Roman" panose="02020603050405020304" charset="0"/>
                <a:sym typeface="宋体" panose="02010600030101010101" pitchFamily="2" charset="-122"/>
              </a:rPr>
              <a:t>其中</a:t>
            </a:r>
            <a:r>
              <a:rPr lang="en-US" altLang="zh-CN" sz="2800" i="1" dirty="0">
                <a:latin typeface="Times New Roman" panose="02020603050405020304" charset="0"/>
                <a:sym typeface="宋体" panose="02010600030101010101" pitchFamily="2" charset="-122"/>
              </a:rPr>
              <a:t>H</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u</a:t>
            </a:r>
            <a:r>
              <a:rPr lang="en-US" altLang="zh-CN" sz="2800" dirty="0">
                <a:latin typeface="Times New Roman" panose="02020603050405020304" charset="0"/>
                <a:sym typeface="宋体" panose="02010600030101010101" pitchFamily="2" charset="-122"/>
              </a:rPr>
              <a:t>,</a:t>
            </a:r>
            <a:r>
              <a:rPr lang="en-US" altLang="zh-CN" sz="2800" i="1" dirty="0">
                <a:latin typeface="Times New Roman" panose="02020603050405020304" charset="0"/>
                <a:sym typeface="宋体" panose="02010600030101010101" pitchFamily="2" charset="-122"/>
              </a:rPr>
              <a:t>v</a:t>
            </a:r>
            <a:r>
              <a:rPr lang="en-US" altLang="zh-CN" sz="2800" dirty="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为同态滤波函数，分别作用于照度分量和反射分量上。</a:t>
            </a:r>
          </a:p>
        </p:txBody>
      </p:sp>
      <p:graphicFrame>
        <p:nvGraphicFramePr>
          <p:cNvPr id="162819" name="对象 3">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9563" r:id="rId3" imgW="917575" imgH="216535" progId="Equation.KSEE3">
                  <p:embed/>
                </p:oleObj>
              </mc:Choice>
              <mc:Fallback>
                <p:oleObj r:id="rId3" imgW="917575" imgH="216535" progId="Equation.KSEE3">
                  <p:embed/>
                  <p:pic>
                    <p:nvPicPr>
                      <p:cNvPr id="0" name="图片 3238"/>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graphicFrame>
        <p:nvGraphicFramePr>
          <p:cNvPr id="162820" name="对象 1">
            <a:hlinkClick r:id="" action="ppaction://ole?verb=0"/>
          </p:cNvPr>
          <p:cNvGraphicFramePr>
            <a:graphicFrameLocks noChangeAspect="1"/>
          </p:cNvGraphicFramePr>
          <p:nvPr/>
        </p:nvGraphicFramePr>
        <p:xfrm>
          <a:off x="4840760" y="3662380"/>
          <a:ext cx="1011881" cy="238090"/>
        </p:xfrm>
        <a:graphic>
          <a:graphicData uri="http://schemas.openxmlformats.org/presentationml/2006/ole">
            <mc:AlternateContent xmlns:mc="http://schemas.openxmlformats.org/markup-compatibility/2006">
              <mc:Choice xmlns:v="urn:schemas-microsoft-com:vml" Requires="v">
                <p:oleObj spid="_x0000_s59564" r:id="rId5" imgW="917575" imgH="216535" progId="Equation.KSEE3">
                  <p:embed/>
                </p:oleObj>
              </mc:Choice>
              <mc:Fallback>
                <p:oleObj r:id="rId5" imgW="917575" imgH="216535" progId="Equation.KSEE3">
                  <p:embed/>
                  <p:pic>
                    <p:nvPicPr>
                      <p:cNvPr id="0" name="图片 3239"/>
                      <p:cNvPicPr/>
                      <p:nvPr/>
                    </p:nvPicPr>
                    <p:blipFill>
                      <a:blip r:embed="rId4"/>
                      <a:stretch>
                        <a:fillRect/>
                      </a:stretch>
                    </p:blipFill>
                    <p:spPr>
                      <a:xfrm>
                        <a:off x="4840760" y="3662380"/>
                        <a:ext cx="1011881" cy="238090"/>
                      </a:xfrm>
                      <a:prstGeom prst="rect">
                        <a:avLst/>
                      </a:prstGeom>
                      <a:noFill/>
                      <a:ln w="38100">
                        <a:noFill/>
                        <a:miter/>
                      </a:ln>
                    </p:spPr>
                  </p:pic>
                </p:oleObj>
              </mc:Fallback>
            </mc:AlternateContent>
          </a:graphicData>
        </a:graphic>
      </p:graphicFrame>
      <p:grpSp>
        <p:nvGrpSpPr>
          <p:cNvPr id="3" name="组合 2"/>
          <p:cNvGrpSpPr/>
          <p:nvPr/>
        </p:nvGrpSpPr>
        <p:grpSpPr>
          <a:xfrm>
            <a:off x="-12065" y="1270"/>
            <a:ext cx="6359525" cy="7560310"/>
            <a:chOff x="-19" y="2"/>
            <a:chExt cx="10015" cy="11906"/>
          </a:xfrm>
        </p:grpSpPr>
        <p:grpSp>
          <p:nvGrpSpPr>
            <p:cNvPr id="4" name="组合 3"/>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7"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8"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lang="zh-CN" altLang="en-US" sz="4000" b="1" spc="-15">
                  <a:latin typeface="Times New Roman" panose="02020603050405020304" charset="0"/>
                  <a:cs typeface="新宋体" panose="02010609030101010101" charset="-122"/>
                </a:rPr>
                <a:t>选择性滤波</a:t>
              </a:r>
              <a:endParaRPr sz="4000" b="1" spc="-15" dirty="0">
                <a:latin typeface="Times New Roman" panose="02020603050405020304" charset="0"/>
                <a:cs typeface="新宋体" panose="02010609030101010101" charset="-122"/>
              </a:endParaRPr>
            </a:p>
          </p:txBody>
        </p:sp>
      </p:grpSp>
      <p:sp>
        <p:nvSpPr>
          <p:cNvPr id="10" name="文本框 300054"/>
          <p:cNvSpPr txBox="1"/>
          <p:nvPr/>
        </p:nvSpPr>
        <p:spPr>
          <a:xfrm>
            <a:off x="801225" y="1523202"/>
            <a:ext cx="6999138" cy="579120"/>
          </a:xfrm>
          <a:prstGeom prst="rect">
            <a:avLst/>
          </a:prstGeom>
          <a:noFill/>
          <a:ln w="9525">
            <a:noFill/>
          </a:ln>
        </p:spPr>
        <p:txBody>
          <a:bodyPr anchor="t">
            <a:spAutoFit/>
          </a:bodyPr>
          <a:lstStyle/>
          <a:p>
            <a:pPr lvl="0" algn="l">
              <a:spcBef>
                <a:spcPct val="50000"/>
              </a:spcBef>
            </a:pPr>
            <a:r>
              <a:rPr lang="en-US" altLang="zh-CN" sz="3200" b="1">
                <a:solidFill>
                  <a:srgbClr val="000099"/>
                </a:solidFill>
                <a:latin typeface="Times New Roman" panose="02020603050405020304" charset="0"/>
                <a:ea typeface="黑体" panose="02010609060101010101" pitchFamily="2" charset="-122"/>
                <a:sym typeface="宋体" panose="02010600030101010101" pitchFamily="2" charset="-122"/>
              </a:rPr>
              <a:t>同态滤波</a:t>
            </a:r>
          </a:p>
        </p:txBody>
      </p:sp>
      <p:pic>
        <p:nvPicPr>
          <p:cNvPr id="5" name="图片 4" descr="c33d2dc4b93be5ba912c8d5b8b3e74e"/>
          <p:cNvPicPr>
            <a:picLocks noChangeAspect="1"/>
          </p:cNvPicPr>
          <p:nvPr/>
        </p:nvPicPr>
        <p:blipFill>
          <a:blip r:embed="rId8"/>
          <a:stretch>
            <a:fillRect/>
          </a:stretch>
        </p:blipFill>
        <p:spPr>
          <a:xfrm>
            <a:off x="1028065" y="3662680"/>
            <a:ext cx="8957310" cy="2867025"/>
          </a:xfrm>
          <a:prstGeom prst="rect">
            <a:avLst/>
          </a:prstGeom>
        </p:spPr>
      </p:pic>
      <p:sp>
        <p:nvSpPr>
          <p:cNvPr id="9" name="文本框 8"/>
          <p:cNvSpPr txBox="1"/>
          <p:nvPr/>
        </p:nvSpPr>
        <p:spPr>
          <a:xfrm>
            <a:off x="4907915" y="6628130"/>
            <a:ext cx="1452880" cy="396240"/>
          </a:xfrm>
          <a:prstGeom prst="rect">
            <a:avLst/>
          </a:prstGeom>
          <a:noFill/>
        </p:spPr>
        <p:txBody>
          <a:bodyPr wrap="none" rtlCol="0">
            <a:spAutoFit/>
          </a:bodyPr>
          <a:lstStyle/>
          <a:p>
            <a:pPr algn="l"/>
            <a:r>
              <a:rPr lang="zh-CN" altLang="en-US" sz="2000" dirty="0">
                <a:solidFill>
                  <a:srgbClr val="FF0000"/>
                </a:solidFill>
                <a:latin typeface="Times New Roman" panose="02020603050405020304" charset="0"/>
                <a:sym typeface="宋体" panose="02010600030101010101" pitchFamily="2" charset="-122"/>
              </a:rPr>
              <a:t>实验结果！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64"/>
                                        </p:tgtEl>
                                        <p:attrNameLst>
                                          <p:attrName>style.visibility</p:attrName>
                                        </p:attrNameLst>
                                      </p:cBhvr>
                                      <p:to>
                                        <p:strVal val="visible"/>
                                      </p:to>
                                    </p:set>
                                    <p:animEffect transition="in" filter="blinds(horizontal)">
                                      <p:cBhvr>
                                        <p:cTn id="7" dur="500"/>
                                        <p:tgtEl>
                                          <p:spTgt spid="30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33450" y="1603588"/>
            <a:ext cx="9567545" cy="5173211"/>
          </a:xfrm>
          <a:prstGeom prst="rect">
            <a:avLst/>
          </a:prstGeom>
        </p:spPr>
        <p:txBody>
          <a:bodyPr vert="horz" wrap="square" lIns="0" tIns="0" rIns="0" bIns="0" rtlCol="0">
            <a:spAutoFit/>
          </a:bodyPr>
          <a:lstStyle/>
          <a:p>
            <a:pPr marL="12700" marR="57150" indent="0" defTabSz="0">
              <a:lnSpc>
                <a:spcPct val="100000"/>
              </a:lnSpc>
              <a:buFont typeface="Wingdings" panose="05000000000000000000" charset="0"/>
              <a:buNone/>
              <a:tabLst>
                <a:tab pos="469265" algn="l"/>
              </a:tabLst>
            </a:pPr>
            <a:r>
              <a:rPr sz="2800" spc="-5" dirty="0">
                <a:solidFill>
                  <a:srgbClr val="FF0000"/>
                </a:solidFill>
                <a:latin typeface="Times New Roman" panose="02020603050405020304" charset="0"/>
                <a:cs typeface="新宋体" panose="02010609030101010101" charset="-122"/>
              </a:rPr>
              <a:t>低通滤波器：</a:t>
            </a:r>
            <a:r>
              <a:rPr sz="2800" spc="-5" dirty="0">
                <a:latin typeface="Times New Roman" panose="02020603050405020304" charset="0"/>
                <a:cs typeface="新宋体" panose="02010609030101010101" charset="-122"/>
              </a:rPr>
              <a:t>使低频通过而使高频衰减的滤波</a:t>
            </a:r>
            <a:r>
              <a:rPr sz="2800" dirty="0">
                <a:latin typeface="Times New Roman" panose="02020603050405020304" charset="0"/>
                <a:cs typeface="新宋体" panose="02010609030101010101" charset="-122"/>
              </a:rPr>
              <a:t>器</a:t>
            </a:r>
          </a:p>
          <a:p>
            <a:pPr marL="927100" marR="5080" indent="-457200" defTabSz="0">
              <a:spcBef>
                <a:spcPts val="1425"/>
              </a:spcBef>
              <a:buFont typeface="Arial" panose="020B0604020202020204" pitchFamily="34" charset="0"/>
              <a:buChar char="•"/>
              <a:tabLst>
                <a:tab pos="926465" algn="l"/>
              </a:tabLst>
            </a:pPr>
            <a:r>
              <a:rPr sz="2800" spc="-5" smtClean="0">
                <a:latin typeface="Times New Roman" panose="02020603050405020304" charset="0"/>
                <a:cs typeface="新宋体" panose="02010609030101010101" charset="-122"/>
              </a:rPr>
              <a:t>被低通滤波的图像比原始图像少尖锐的细节部分而突出平滑过渡部分</a:t>
            </a:r>
            <a:r>
              <a:rPr lang="zh-CN" altLang="en-US" sz="2800" spc="-5">
                <a:latin typeface="Times New Roman" panose="02020603050405020304" charset="0"/>
                <a:cs typeface="新宋体" panose="02010609030101010101" charset="-122"/>
              </a:rPr>
              <a:t>，频率域低通滤波器越窄，滤除的低频成分就越多，使得图像就越模糊；在空间域，意味着低通滤波器就越宽，模板就越大</a:t>
            </a:r>
            <a:r>
              <a:rPr lang="zh-CN" altLang="en-US" sz="2800" spc="-5" smtClean="0">
                <a:latin typeface="Times New Roman" panose="02020603050405020304" charset="0"/>
                <a:cs typeface="新宋体" panose="02010609030101010101" charset="-122"/>
              </a:rPr>
              <a:t>。</a:t>
            </a:r>
            <a:endParaRPr sz="2800" spc="-5" dirty="0">
              <a:latin typeface="Times New Roman" panose="02020603050405020304" charset="0"/>
              <a:cs typeface="新宋体" panose="02010609030101010101" charset="-122"/>
            </a:endParaRPr>
          </a:p>
          <a:p>
            <a:pPr marL="927100" indent="-457200" defTabSz="0">
              <a:lnSpc>
                <a:spcPct val="100000"/>
              </a:lnSpc>
              <a:spcBef>
                <a:spcPts val="1430"/>
              </a:spcBef>
              <a:buFont typeface="Arial" panose="020B0604020202020204" pitchFamily="34" charset="0"/>
              <a:buChar char="•"/>
              <a:tabLst>
                <a:tab pos="926465" algn="l"/>
              </a:tabLst>
            </a:pPr>
            <a:r>
              <a:rPr sz="2800" spc="-5" dirty="0">
                <a:latin typeface="Times New Roman" panose="02020603050405020304" charset="0"/>
                <a:cs typeface="新宋体" panose="02010609030101010101" charset="-122"/>
              </a:rPr>
              <a:t>对比空间域滤波的平滑处理，如均值滤波器</a:t>
            </a:r>
          </a:p>
          <a:p>
            <a:pPr marL="12700" marR="57150" indent="0" defTabSz="0">
              <a:lnSpc>
                <a:spcPct val="100000"/>
              </a:lnSpc>
              <a:spcBef>
                <a:spcPts val="1700"/>
              </a:spcBef>
              <a:buFont typeface="Wingdings" panose="05000000000000000000" charset="0"/>
              <a:buNone/>
              <a:tabLst>
                <a:tab pos="469265" algn="l"/>
              </a:tabLst>
            </a:pPr>
            <a:r>
              <a:rPr sz="2800" spc="-5" dirty="0">
                <a:solidFill>
                  <a:srgbClr val="FF0000"/>
                </a:solidFill>
                <a:latin typeface="Times New Roman" panose="02020603050405020304" charset="0"/>
                <a:cs typeface="新宋体" panose="02010609030101010101" charset="-122"/>
              </a:rPr>
              <a:t>高通滤波器：</a:t>
            </a:r>
            <a:r>
              <a:rPr sz="2800" spc="-5" dirty="0">
                <a:latin typeface="Times New Roman" panose="02020603050405020304" charset="0"/>
                <a:cs typeface="新宋体" panose="02010609030101010101" charset="-122"/>
              </a:rPr>
              <a:t>使高频通过而使低频衰减的滤波</a:t>
            </a:r>
            <a:r>
              <a:rPr sz="2800" dirty="0">
                <a:latin typeface="Times New Roman" panose="02020603050405020304" charset="0"/>
                <a:cs typeface="新宋体" panose="02010609030101010101" charset="-122"/>
              </a:rPr>
              <a:t>器</a:t>
            </a:r>
          </a:p>
          <a:p>
            <a:pPr marL="927100" marR="5080" indent="-457200" defTabSz="0">
              <a:lnSpc>
                <a:spcPct val="100000"/>
              </a:lnSpc>
              <a:spcBef>
                <a:spcPts val="1425"/>
              </a:spcBef>
              <a:buFont typeface="Arial" panose="020B0604020202020204" pitchFamily="34" charset="0"/>
              <a:buChar char="•"/>
              <a:tabLst>
                <a:tab pos="926465" algn="l"/>
              </a:tabLst>
            </a:pPr>
            <a:r>
              <a:rPr sz="2800" spc="-5" dirty="0">
                <a:latin typeface="Times New Roman" panose="02020603050405020304" charset="0"/>
                <a:cs typeface="新宋体" panose="02010609030101010101" charset="-122"/>
              </a:rPr>
              <a:t>被高通滤波的图像比原始图像少灰度级的平滑过渡而突出边缘等细节部分</a:t>
            </a:r>
          </a:p>
          <a:p>
            <a:pPr marL="927100" indent="-457200" defTabSz="0">
              <a:lnSpc>
                <a:spcPts val="2835"/>
              </a:lnSpc>
              <a:spcBef>
                <a:spcPts val="1430"/>
              </a:spcBef>
              <a:buFont typeface="Arial" panose="020B0604020202020204" pitchFamily="34" charset="0"/>
              <a:buChar char="•"/>
              <a:tabLst>
                <a:tab pos="926465" algn="l"/>
              </a:tabLst>
            </a:pPr>
            <a:r>
              <a:rPr sz="2800" spc="-5" dirty="0">
                <a:latin typeface="Times New Roman" panose="02020603050405020304" charset="0"/>
                <a:cs typeface="新宋体" panose="02010609030101010101" charset="-122"/>
              </a:rPr>
              <a:t>对比空间域的梯度算子、拉普拉斯算子</a:t>
            </a:r>
          </a:p>
        </p:txBody>
      </p:sp>
      <p:grpSp>
        <p:nvGrpSpPr>
          <p:cNvPr id="4" name="组合 3"/>
          <p:cNvGrpSpPr/>
          <p:nvPr/>
        </p:nvGrpSpPr>
        <p:grpSpPr>
          <a:xfrm>
            <a:off x="-12065" y="1270"/>
            <a:ext cx="6359525" cy="7560310"/>
            <a:chOff x="-19" y="2"/>
            <a:chExt cx="10015" cy="11906"/>
          </a:xfrm>
        </p:grpSpPr>
        <p:grpSp>
          <p:nvGrpSpPr>
            <p:cNvPr id="6" name="组合 5"/>
            <p:cNvGrpSpPr/>
            <p:nvPr/>
          </p:nvGrpSpPr>
          <p:grpSpPr>
            <a:xfrm>
              <a:off x="-19" y="2"/>
              <a:ext cx="7440" cy="11906"/>
              <a:chOff x="1220" y="556"/>
              <a:chExt cx="7440" cy="10806"/>
            </a:xfrm>
          </p:grpSpPr>
          <p:sp>
            <p:nvSpPr>
              <p:cNvPr id="7"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8"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9"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lang="zh-CN" sz="4000" b="1" spc="-15" dirty="0">
                  <a:latin typeface="Times New Roman" panose="02020603050405020304" charset="0"/>
                  <a:cs typeface="新宋体" panose="02010609030101010101" charset="-122"/>
                  <a:sym typeface="+mn-ea"/>
                </a:rPr>
                <a:t>处理</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24230" y="1478280"/>
            <a:ext cx="9323070" cy="3814762"/>
          </a:xfrm>
          <a:prstGeom prst="rect">
            <a:avLst/>
          </a:prstGeom>
        </p:spPr>
        <p:txBody>
          <a:bodyPr vert="horz" wrap="square" lIns="0" tIns="0" rIns="0" bIns="0" rtlCol="0">
            <a:spAutoFit/>
          </a:bodyPr>
          <a:lstStyle/>
          <a:p>
            <a:pPr marL="12700" defTabSz="0">
              <a:lnSpc>
                <a:spcPct val="10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频率域平滑滤波器</a:t>
            </a:r>
            <a:endParaRPr sz="3200">
              <a:latin typeface="新宋体" panose="02010609030101010101" charset="-122"/>
              <a:cs typeface="新宋体" panose="02010609030101010101" charset="-122"/>
            </a:endParaRPr>
          </a:p>
          <a:p>
            <a:pPr marL="469900" marR="5080" defTabSz="0">
              <a:lnSpc>
                <a:spcPct val="102000"/>
              </a:lnSpc>
              <a:spcBef>
                <a:spcPts val="2255"/>
              </a:spcBef>
              <a:tabLst>
                <a:tab pos="891540"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边缘和噪声等尖锐变化处于傅里叶变换的高频部分</a:t>
            </a:r>
            <a:endParaRPr sz="2800">
              <a:latin typeface="新宋体" panose="02010609030101010101" charset="-122"/>
              <a:cs typeface="新宋体" panose="02010609030101010101" charset="-122"/>
            </a:endParaRPr>
          </a:p>
          <a:p>
            <a:pPr marL="469900" defTabSz="0">
              <a:lnSpc>
                <a:spcPct val="100000"/>
              </a:lnSpc>
              <a:spcBef>
                <a:spcPts val="1690"/>
              </a:spcBef>
              <a:tabLst>
                <a:tab pos="847725" algn="l"/>
              </a:tabLst>
            </a:pPr>
            <a:r>
              <a:rPr sz="2000" spc="-5" dirty="0">
                <a:solidFill>
                  <a:srgbClr val="EE2B0A"/>
                </a:solidFill>
                <a:latin typeface="Wingdings" panose="05000000000000000000"/>
                <a:cs typeface="Wingdings" panose="05000000000000000000"/>
              </a:rPr>
              <a:t></a:t>
            </a:r>
            <a:r>
              <a:rPr sz="2000" spc="-5" dirty="0">
                <a:solidFill>
                  <a:srgbClr val="EE2B0A"/>
                </a:solidFill>
                <a:latin typeface="Times New Roman" panose="02020603050405020304"/>
                <a:cs typeface="Times New Roman" panose="02020603050405020304"/>
              </a:rPr>
              <a:t>	</a:t>
            </a:r>
            <a:r>
              <a:rPr sz="2800" spc="-5" dirty="0">
                <a:latin typeface="新宋体" panose="02010609030101010101" charset="-122"/>
                <a:cs typeface="新宋体" panose="02010609030101010101" charset="-122"/>
              </a:rPr>
              <a:t>平滑可以通过衰减高频成分的范围来实现</a:t>
            </a:r>
            <a:endParaRPr sz="2800">
              <a:latin typeface="新宋体" panose="02010609030101010101" charset="-122"/>
              <a:cs typeface="新宋体" panose="02010609030101010101" charset="-122"/>
            </a:endParaRPr>
          </a:p>
          <a:p>
            <a:pPr marL="469900" defTabSz="0">
              <a:lnSpc>
                <a:spcPct val="100000"/>
              </a:lnSpc>
              <a:spcBef>
                <a:spcPts val="1685"/>
              </a:spcBef>
              <a:tabLst>
                <a:tab pos="847725" algn="l"/>
              </a:tabLst>
            </a:pPr>
            <a:r>
              <a:rPr sz="2800" spc="-5" smtClean="0">
                <a:latin typeface="新宋体" panose="02010609030101010101" charset="-122"/>
                <a:cs typeface="新宋体" panose="02010609030101010101" charset="-122"/>
              </a:rPr>
              <a:t>理想低通滤波器</a:t>
            </a:r>
            <a:r>
              <a:rPr sz="2800" spc="-5" dirty="0">
                <a:latin typeface="新宋体" panose="02010609030101010101" charset="-122"/>
                <a:cs typeface="新宋体" panose="02010609030101010101" charset="-122"/>
              </a:rPr>
              <a:t>：尖锐</a:t>
            </a:r>
            <a:endParaRPr sz="2800">
              <a:latin typeface="新宋体" panose="02010609030101010101" charset="-122"/>
              <a:cs typeface="新宋体" panose="02010609030101010101" charset="-122"/>
            </a:endParaRPr>
          </a:p>
          <a:p>
            <a:pPr marL="469900" marR="48895" defTabSz="0">
              <a:lnSpc>
                <a:spcPct val="100000"/>
              </a:lnSpc>
              <a:spcBef>
                <a:spcPts val="1690"/>
              </a:spcBef>
              <a:tabLst>
                <a:tab pos="847725" algn="l"/>
              </a:tabLst>
            </a:pPr>
            <a:r>
              <a:rPr sz="2800" spc="-5" smtClean="0">
                <a:latin typeface="新宋体" panose="02010609030101010101" charset="-122"/>
                <a:cs typeface="新宋体" panose="02010609030101010101" charset="-122"/>
              </a:rPr>
              <a:t>巴特沃思低通滤波器</a:t>
            </a:r>
            <a:r>
              <a:rPr sz="2800" spc="-5" dirty="0">
                <a:latin typeface="新宋体" panose="02010609030101010101" charset="-122"/>
                <a:cs typeface="新宋体" panose="02010609030101010101" charset="-122"/>
              </a:rPr>
              <a:t>：处于理想和高斯滤波器之间</a:t>
            </a:r>
            <a:endParaRPr sz="2800">
              <a:latin typeface="新宋体" panose="02010609030101010101" charset="-122"/>
              <a:cs typeface="新宋体" panose="02010609030101010101" charset="-122"/>
            </a:endParaRPr>
          </a:p>
          <a:p>
            <a:pPr marL="469900" defTabSz="0">
              <a:lnSpc>
                <a:spcPts val="3295"/>
              </a:lnSpc>
              <a:spcBef>
                <a:spcPts val="1690"/>
              </a:spcBef>
              <a:tabLst>
                <a:tab pos="847725" algn="l"/>
              </a:tabLst>
            </a:pPr>
            <a:r>
              <a:rPr sz="2800" spc="-5" smtClean="0">
                <a:latin typeface="新宋体" panose="02010609030101010101" charset="-122"/>
                <a:cs typeface="新宋体" panose="02010609030101010101" charset="-122"/>
              </a:rPr>
              <a:t>高斯低通滤波器</a:t>
            </a:r>
            <a:r>
              <a:rPr sz="2800" spc="-5" dirty="0">
                <a:latin typeface="新宋体" panose="02010609030101010101" charset="-122"/>
                <a:cs typeface="新宋体" panose="02010609030101010101" charset="-122"/>
              </a:rPr>
              <a:t>：平滑</a:t>
            </a:r>
            <a:endParaRPr sz="2800">
              <a:latin typeface="新宋体" panose="02010609030101010101" charset="-122"/>
              <a:cs typeface="新宋体" panose="02010609030101010101" charset="-122"/>
            </a:endParaRP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9"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1"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a:t>
              </a:r>
              <a:r>
                <a:rPr lang="zh-CN" sz="4000" b="1" spc="-15" dirty="0">
                  <a:latin typeface="Times New Roman" panose="02020603050405020304" charset="0"/>
                  <a:cs typeface="新宋体" panose="02010609030101010101" charset="-122"/>
                  <a:sym typeface="+mn-ea"/>
                </a:rPr>
                <a:t>处理</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 descr="bb8de9d8a622ec08852a334ed34f404b_b"/>
          <p:cNvPicPr>
            <a:picLocks noChangeAspect="1"/>
          </p:cNvPicPr>
          <p:nvPr/>
        </p:nvPicPr>
        <p:blipFill>
          <a:blip r:embed="rId2"/>
          <a:stretch>
            <a:fillRect/>
          </a:stretch>
        </p:blipFill>
        <p:spPr>
          <a:xfrm>
            <a:off x="341564" y="12255"/>
            <a:ext cx="10090803" cy="6087043"/>
          </a:xfrm>
          <a:prstGeom prst="rect">
            <a:avLst/>
          </a:prstGeom>
          <a:noFill/>
          <a:ln w="9525">
            <a:noFill/>
          </a:ln>
        </p:spPr>
      </p:pic>
      <p:sp>
        <p:nvSpPr>
          <p:cNvPr id="3" name="文本框 2"/>
          <p:cNvSpPr txBox="1"/>
          <p:nvPr/>
        </p:nvSpPr>
        <p:spPr>
          <a:xfrm>
            <a:off x="407670" y="6343650"/>
            <a:ext cx="10024110" cy="944880"/>
          </a:xfrm>
          <a:prstGeom prst="rect">
            <a:avLst/>
          </a:prstGeom>
          <a:noFill/>
        </p:spPr>
        <p:txBody>
          <a:bodyPr wrap="square" rtlCol="0" anchor="t">
            <a:spAutoFit/>
          </a:bodyPr>
          <a:lstStyle/>
          <a:p>
            <a:pPr fontAlgn="base"/>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光？棱镜把白光按波长</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频率</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分成不同颜色，长波为红色，短波为紫色</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15"/>
          <p:cNvGrpSpPr/>
          <p:nvPr/>
        </p:nvGrpSpPr>
        <p:grpSpPr>
          <a:xfrm>
            <a:off x="2028825" y="3059113"/>
            <a:ext cx="7237413" cy="3227387"/>
            <a:chOff x="1276" y="2094"/>
            <a:chExt cx="11396" cy="6126"/>
          </a:xfrm>
        </p:grpSpPr>
        <p:grpSp>
          <p:nvGrpSpPr>
            <p:cNvPr id="22531" name="组合 11"/>
            <p:cNvGrpSpPr/>
            <p:nvPr/>
          </p:nvGrpSpPr>
          <p:grpSpPr>
            <a:xfrm>
              <a:off x="1276" y="2094"/>
              <a:ext cx="11396" cy="6122"/>
              <a:chOff x="1502" y="2998"/>
              <a:chExt cx="11396" cy="6122"/>
            </a:xfrm>
          </p:grpSpPr>
          <p:grpSp>
            <p:nvGrpSpPr>
              <p:cNvPr id="22532" name="组合 3"/>
              <p:cNvGrpSpPr/>
              <p:nvPr/>
            </p:nvGrpSpPr>
            <p:grpSpPr>
              <a:xfrm>
                <a:off x="1502" y="2998"/>
                <a:ext cx="11396" cy="6123"/>
                <a:chOff x="1606" y="2313"/>
                <a:chExt cx="11396" cy="6123"/>
              </a:xfrm>
            </p:grpSpPr>
            <p:cxnSp>
              <p:nvCxnSpPr>
                <p:cNvPr id="4" name="直接箭头连接符 3"/>
                <p:cNvCxnSpPr/>
                <p:nvPr/>
              </p:nvCxnSpPr>
              <p:spPr>
                <a:xfrm>
                  <a:off x="1606" y="8436"/>
                  <a:ext cx="11396"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1628" y="2313"/>
                  <a:ext cx="0" cy="612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535" name="组合 10"/>
              <p:cNvGrpSpPr/>
              <p:nvPr/>
            </p:nvGrpSpPr>
            <p:grpSpPr>
              <a:xfrm>
                <a:off x="1548" y="4457"/>
                <a:ext cx="9638" cy="4649"/>
                <a:chOff x="1530" y="4493"/>
                <a:chExt cx="9638" cy="4649"/>
              </a:xfrm>
            </p:grpSpPr>
            <p:cxnSp>
              <p:nvCxnSpPr>
                <p:cNvPr id="7" name="曲线连接符 6"/>
                <p:cNvCxnSpPr/>
                <p:nvPr/>
              </p:nvCxnSpPr>
              <p:spPr>
                <a:xfrm>
                  <a:off x="1530" y="4493"/>
                  <a:ext cx="3402" cy="1701"/>
                </a:xfrm>
                <a:prstGeom prst="curvedConnector3">
                  <a:avLst>
                    <a:gd name="adj1" fmla="val 50029"/>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a:off x="4864" y="6192"/>
                  <a:ext cx="3402" cy="1701"/>
                </a:xfrm>
                <a:prstGeom prst="curvedConnector3">
                  <a:avLst>
                    <a:gd name="adj1" fmla="val 50029"/>
                  </a:avLst>
                </a:prstGeom>
                <a:ln w="25400">
                  <a:solidFill>
                    <a:srgbClr val="003366"/>
                  </a:solidFill>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a:off x="8218" y="7900"/>
                  <a:ext cx="2951" cy="1242"/>
                </a:xfrm>
                <a:prstGeom prst="curvedConnector3">
                  <a:avLst>
                    <a:gd name="adj1" fmla="val 50017"/>
                  </a:avLst>
                </a:prstGeom>
                <a:ln w="25400">
                  <a:solidFill>
                    <a:srgbClr val="003366"/>
                  </a:solidFill>
                </a:ln>
              </p:spPr>
              <p:style>
                <a:lnRef idx="1">
                  <a:schemeClr val="accent1"/>
                </a:lnRef>
                <a:fillRef idx="0">
                  <a:schemeClr val="accent1"/>
                </a:fillRef>
                <a:effectRef idx="0">
                  <a:schemeClr val="accent1"/>
                </a:effectRef>
                <a:fontRef idx="minor">
                  <a:schemeClr val="tx1"/>
                </a:fontRef>
              </p:style>
            </p:cxnSp>
          </p:grpSp>
        </p:grpSp>
        <p:cxnSp>
          <p:nvCxnSpPr>
            <p:cNvPr id="13" name="直接连接符 12"/>
            <p:cNvCxnSpPr/>
            <p:nvPr/>
          </p:nvCxnSpPr>
          <p:spPr>
            <a:xfrm>
              <a:off x="2841" y="2382"/>
              <a:ext cx="0" cy="5839"/>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527" y="2365"/>
              <a:ext cx="0" cy="5839"/>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456" y="2380"/>
              <a:ext cx="0" cy="5839"/>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grpSp>
      <p:sp>
        <p:nvSpPr>
          <p:cNvPr id="22542" name="文本框 16"/>
          <p:cNvSpPr txBox="1"/>
          <p:nvPr/>
        </p:nvSpPr>
        <p:spPr>
          <a:xfrm>
            <a:off x="2190750" y="4032250"/>
            <a:ext cx="549275" cy="217488"/>
          </a:xfrm>
          <a:prstGeom prst="rect">
            <a:avLst/>
          </a:prstGeom>
          <a:noFill/>
          <a:ln w="9525">
            <a:noFill/>
          </a:ln>
        </p:spPr>
        <p:txBody>
          <a:bodyPr vert="eaVert" wrap="none" anchor="t">
            <a:spAutoFit/>
          </a:bodyPr>
          <a:lstStyle/>
          <a:p>
            <a:pPr lvl="0" indent="0"/>
            <a:endParaRPr lang="zh-CN" altLang="en-US">
              <a:latin typeface="Times New Roman" panose="02020603050405020304" charset="0"/>
              <a:ea typeface="宋体" panose="02010600030101010101" pitchFamily="2" charset="-122"/>
            </a:endParaRPr>
          </a:p>
        </p:txBody>
      </p:sp>
      <p:sp>
        <p:nvSpPr>
          <p:cNvPr id="22543" name="文本框 17"/>
          <p:cNvSpPr txBox="1"/>
          <p:nvPr/>
        </p:nvSpPr>
        <p:spPr>
          <a:xfrm>
            <a:off x="2058988" y="3965575"/>
            <a:ext cx="925512" cy="1066800"/>
          </a:xfrm>
          <a:prstGeom prst="rect">
            <a:avLst/>
          </a:prstGeom>
          <a:noFill/>
          <a:ln w="9525">
            <a:noFill/>
          </a:ln>
        </p:spPr>
        <p:txBody>
          <a:bodyPr wrap="square" anchor="t">
            <a:spAutoFit/>
          </a:bodyPr>
          <a:lstStyle/>
          <a:p>
            <a:pPr lvl="0" indent="0" algn="ctr"/>
            <a:r>
              <a:rPr lang="zh-CN" altLang="en-US" sz="1600" b="1">
                <a:latin typeface="Times New Roman" panose="02020603050405020304" charset="0"/>
                <a:ea typeface="宋体" panose="02010600030101010101" pitchFamily="2" charset="-122"/>
              </a:rPr>
              <a:t>图像轮廓特征总体灰度信息</a:t>
            </a:r>
          </a:p>
        </p:txBody>
      </p:sp>
      <p:sp>
        <p:nvSpPr>
          <p:cNvPr id="22544" name="文本框 18"/>
          <p:cNvSpPr txBox="1"/>
          <p:nvPr/>
        </p:nvSpPr>
        <p:spPr>
          <a:xfrm>
            <a:off x="3376613" y="4772660"/>
            <a:ext cx="925512" cy="1066800"/>
          </a:xfrm>
          <a:prstGeom prst="rect">
            <a:avLst/>
          </a:prstGeom>
          <a:noFill/>
          <a:ln w="9525">
            <a:noFill/>
          </a:ln>
        </p:spPr>
        <p:txBody>
          <a:bodyPr wrap="square" anchor="t">
            <a:spAutoFit/>
          </a:bodyPr>
          <a:lstStyle/>
          <a:p>
            <a:pPr lvl="0" indent="0" algn="ctr"/>
            <a:r>
              <a:rPr lang="zh-CN" altLang="en-US" sz="1600" b="1">
                <a:latin typeface="Times New Roman" panose="02020603050405020304" charset="0"/>
                <a:ea typeface="宋体" panose="02010600030101010101" pitchFamily="2" charset="-122"/>
              </a:rPr>
              <a:t>图像不同区域或区域块特征</a:t>
            </a:r>
          </a:p>
        </p:txBody>
      </p:sp>
      <p:sp>
        <p:nvSpPr>
          <p:cNvPr id="22545" name="文本框 19"/>
          <p:cNvSpPr txBox="1"/>
          <p:nvPr/>
        </p:nvSpPr>
        <p:spPr>
          <a:xfrm>
            <a:off x="5876925" y="3889375"/>
            <a:ext cx="1031875" cy="1066800"/>
          </a:xfrm>
          <a:prstGeom prst="rect">
            <a:avLst/>
          </a:prstGeom>
          <a:noFill/>
          <a:ln w="9525">
            <a:noFill/>
          </a:ln>
        </p:spPr>
        <p:txBody>
          <a:bodyPr wrap="square" anchor="t">
            <a:spAutoFit/>
          </a:bodyPr>
          <a:lstStyle/>
          <a:p>
            <a:pPr lvl="0" indent="0" algn="ctr"/>
            <a:r>
              <a:rPr lang="zh-CN" altLang="en-US" sz="1600" b="1">
                <a:latin typeface="Times New Roman" panose="02020603050405020304" charset="0"/>
                <a:ea typeface="宋体" panose="02010600030101010101" pitchFamily="2" charset="-122"/>
              </a:rPr>
              <a:t>图像边缘信息线条纹理等信息</a:t>
            </a:r>
          </a:p>
        </p:txBody>
      </p:sp>
      <p:sp>
        <p:nvSpPr>
          <p:cNvPr id="22546" name="文本框 20"/>
          <p:cNvSpPr txBox="1"/>
          <p:nvPr/>
        </p:nvSpPr>
        <p:spPr>
          <a:xfrm>
            <a:off x="7910513" y="3900488"/>
            <a:ext cx="1033462" cy="822325"/>
          </a:xfrm>
          <a:prstGeom prst="rect">
            <a:avLst/>
          </a:prstGeom>
          <a:noFill/>
          <a:ln w="9525">
            <a:noFill/>
          </a:ln>
        </p:spPr>
        <p:txBody>
          <a:bodyPr wrap="square" anchor="t">
            <a:spAutoFit/>
          </a:bodyPr>
          <a:lstStyle/>
          <a:p>
            <a:pPr lvl="0" indent="0" algn="ctr"/>
            <a:r>
              <a:rPr lang="zh-CN" altLang="en-US" sz="1600" b="1">
                <a:latin typeface="Times New Roman" panose="02020603050405020304" charset="0"/>
                <a:ea typeface="宋体" panose="02010600030101010101" pitchFamily="2" charset="-122"/>
              </a:rPr>
              <a:t>高频噪声信息</a:t>
            </a:r>
            <a:r>
              <a:rPr lang="en-US" altLang="zh-CN" sz="1600" b="1">
                <a:latin typeface="Times New Roman" panose="02020603050405020304" charset="0"/>
                <a:ea typeface="宋体" panose="02010600030101010101" pitchFamily="2" charset="-122"/>
              </a:rPr>
              <a:t>(</a:t>
            </a:r>
            <a:r>
              <a:rPr lang="zh-CN" altLang="en-US" sz="1600" b="1">
                <a:latin typeface="Times New Roman" panose="02020603050405020304" charset="0"/>
                <a:ea typeface="宋体" panose="02010600030101010101" pitchFamily="2" charset="-122"/>
              </a:rPr>
              <a:t>白噪声除外</a:t>
            </a:r>
            <a:r>
              <a:rPr lang="en-US" altLang="zh-CN" sz="1600" b="1">
                <a:latin typeface="Times New Roman" panose="02020603050405020304" charset="0"/>
                <a:ea typeface="宋体" panose="02010600030101010101" pitchFamily="2" charset="-122"/>
              </a:rPr>
              <a:t>)</a:t>
            </a:r>
          </a:p>
        </p:txBody>
      </p:sp>
      <p:sp>
        <p:nvSpPr>
          <p:cNvPr id="22547" name="文本框 21"/>
          <p:cNvSpPr txBox="1"/>
          <p:nvPr/>
        </p:nvSpPr>
        <p:spPr>
          <a:xfrm>
            <a:off x="993140" y="1612265"/>
            <a:ext cx="9293860" cy="988797"/>
          </a:xfrm>
          <a:prstGeom prst="rect">
            <a:avLst/>
          </a:prstGeom>
          <a:noFill/>
          <a:ln w="9525">
            <a:noFill/>
          </a:ln>
        </p:spPr>
        <p:txBody>
          <a:bodyPr wrap="square" anchor="t">
            <a:spAutoFit/>
          </a:bodyPr>
          <a:lstStyle/>
          <a:p>
            <a:pPr lvl="0" indent="0">
              <a:lnSpc>
                <a:spcPct val="120000"/>
              </a:lnSpc>
            </a:pPr>
            <a:r>
              <a:rPr lang="zh-CN" altLang="en-US" sz="2600" b="1">
                <a:latin typeface="+mn-ea"/>
              </a:rPr>
              <a:t>傅里叶变换后，</a:t>
            </a:r>
            <a:r>
              <a:rPr lang="zh-CN" altLang="en-US" sz="2600" b="1">
                <a:solidFill>
                  <a:srgbClr val="FF0000"/>
                </a:solidFill>
                <a:latin typeface="+mn-ea"/>
              </a:rPr>
              <a:t>大部分能量分布在低频段，便于压缩编码与传输</a:t>
            </a:r>
            <a:r>
              <a:rPr lang="zh-CN" altLang="en-US" sz="2600" b="1">
                <a:latin typeface="+mn-ea"/>
              </a:rPr>
              <a:t>。高频信号多</a:t>
            </a:r>
            <a:r>
              <a:rPr lang="zh-CN" altLang="en-US" sz="2600" b="1" smtClean="0">
                <a:latin typeface="+mn-ea"/>
              </a:rPr>
              <a:t>为低能量主要表现特征</a:t>
            </a:r>
            <a:r>
              <a:rPr lang="zh-CN" altLang="en-US" sz="2600" b="1">
                <a:latin typeface="+mn-ea"/>
              </a:rPr>
              <a:t>、轮廓纹理信息。</a:t>
            </a:r>
          </a:p>
        </p:txBody>
      </p:sp>
      <p:sp>
        <p:nvSpPr>
          <p:cNvPr id="22548" name="文本框 22"/>
          <p:cNvSpPr txBox="1"/>
          <p:nvPr/>
        </p:nvSpPr>
        <p:spPr>
          <a:xfrm>
            <a:off x="9005888" y="6445250"/>
            <a:ext cx="646112" cy="365760"/>
          </a:xfrm>
          <a:prstGeom prst="rect">
            <a:avLst/>
          </a:prstGeom>
          <a:noFill/>
          <a:ln w="9525">
            <a:noFill/>
          </a:ln>
        </p:spPr>
        <p:txBody>
          <a:bodyPr wrap="square" anchor="t">
            <a:spAutoFit/>
          </a:bodyPr>
          <a:lstStyle/>
          <a:p>
            <a:pPr lvl="0" indent="0" algn="ctr"/>
            <a:r>
              <a:rPr lang="en-US" altLang="en-US" b="1" i="1">
                <a:latin typeface="Times New Roman" panose="02020603050405020304" charset="0"/>
                <a:ea typeface="宋体" panose="02010600030101010101" pitchFamily="2" charset="-122"/>
              </a:rPr>
              <a:t>f</a:t>
            </a:r>
          </a:p>
        </p:txBody>
      </p:sp>
      <p:sp>
        <p:nvSpPr>
          <p:cNvPr id="22549" name="文本框 23"/>
          <p:cNvSpPr txBox="1"/>
          <p:nvPr/>
        </p:nvSpPr>
        <p:spPr>
          <a:xfrm>
            <a:off x="1546225" y="2663190"/>
            <a:ext cx="644525" cy="396240"/>
          </a:xfrm>
          <a:prstGeom prst="rect">
            <a:avLst/>
          </a:prstGeom>
          <a:noFill/>
          <a:ln w="9525">
            <a:noFill/>
          </a:ln>
        </p:spPr>
        <p:txBody>
          <a:bodyPr wrap="square" anchor="t">
            <a:spAutoFit/>
          </a:bodyPr>
          <a:lstStyle/>
          <a:p>
            <a:pPr lvl="0" indent="0" algn="ctr"/>
            <a:r>
              <a:rPr lang="en-US" altLang="en-US" sz="2000" b="1" i="1">
                <a:latin typeface="Times New Roman" panose="02020603050405020304" charset="0"/>
                <a:ea typeface="宋体" panose="02010600030101010101" pitchFamily="2" charset="-122"/>
              </a:rPr>
              <a:t>P</a:t>
            </a:r>
          </a:p>
        </p:txBody>
      </p:sp>
      <p:grpSp>
        <p:nvGrpSpPr>
          <p:cNvPr id="6" name="组合 5"/>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840511" y="1505299"/>
            <a:ext cx="9075420" cy="685165"/>
          </a:xfrm>
          <a:solidFill>
            <a:schemeClr val="bg1"/>
          </a:solidFill>
          <a:ln>
            <a:solidFill>
              <a:schemeClr val="bg1"/>
            </a:solidFill>
            <a:miter/>
          </a:ln>
        </p:spPr>
        <p:txBody>
          <a:bodyPr wrap="square" lIns="100837" tIns="50418" rIns="100837" bIns="50418" anchor="t">
            <a:spAutoFit/>
          </a:bodyPr>
          <a:lstStyle/>
          <a:p>
            <a:pPr algn="l">
              <a:lnSpc>
                <a:spcPct val="120000"/>
              </a:lnSpc>
              <a:spcBef>
                <a:spcPct val="50000"/>
              </a:spcBef>
            </a:pPr>
            <a:r>
              <a:rPr lang="zh-CN" altLang="en-US" sz="3200" b="1" dirty="0">
                <a:solidFill>
                  <a:schemeClr val="tx1"/>
                </a:solidFill>
                <a:latin typeface="+mn-ea"/>
                <a:ea typeface="+mn-ea"/>
              </a:rPr>
              <a:t>傅里叶变换的作用</a:t>
            </a:r>
          </a:p>
        </p:txBody>
      </p:sp>
      <p:sp>
        <p:nvSpPr>
          <p:cNvPr id="23555" name="Rectangle 3"/>
          <p:cNvSpPr>
            <a:spLocks noGrp="1" noChangeArrowheads="1"/>
          </p:cNvSpPr>
          <p:nvPr>
            <p:ph idx="1"/>
          </p:nvPr>
        </p:nvSpPr>
        <p:spPr>
          <a:xfrm>
            <a:off x="929005" y="2305050"/>
            <a:ext cx="9560560" cy="4285615"/>
          </a:xfrm>
        </p:spPr>
        <p:txBody>
          <a:bodyPr vert="horz" wrap="square" lIns="100837" tIns="50418" rIns="100837" bIns="50418" numCol="1" rtlCol="0" anchor="t" anchorCtr="0" compatLnSpc="1"/>
          <a:lstStyle/>
          <a:p>
            <a:pPr marL="0" marR="0" lvl="0" indent="0" algn="l" defTabSz="914400" rtl="0" eaLnBrk="1" fontAlgn="auto" latinLnBrk="0" hangingPunct="1">
              <a:lnSpc>
                <a:spcPct val="120000"/>
              </a:lnSpc>
              <a:spcBef>
                <a:spcPct val="20000"/>
              </a:spcBef>
              <a:spcAft>
                <a:spcPts val="0"/>
              </a:spcAft>
              <a:buClr>
                <a:schemeClr val="bg2"/>
              </a:buClr>
              <a:buSzPct val="75000"/>
              <a:buNone/>
              <a:defRPr/>
            </a:pPr>
            <a:r>
              <a:rPr kumimoji="0" lang="zh-CN" altLang="en-US" sz="2800" i="0" u="none" strike="noStrike" kern="0" cap="none" spc="0" normalizeH="0" baseline="0" noProof="0" dirty="0">
                <a:ln>
                  <a:noFill/>
                </a:ln>
                <a:solidFill>
                  <a:schemeClr val="tx1"/>
                </a:solidFill>
                <a:effectLst/>
                <a:uLnTx/>
                <a:uFillTx/>
                <a:latin typeface="+mn-ea"/>
                <a:cs typeface="+mn-cs"/>
              </a:rPr>
              <a:t>傅里叶变换将信号分成不同频率成份。类似光学中的分色棱镜把白光按波长</a:t>
            </a:r>
            <a:r>
              <a:rPr kumimoji="0" lang="en-US" altLang="zh-CN" sz="2800" i="0" u="none" strike="noStrike" kern="0" cap="none" spc="0" normalizeH="0" baseline="0" noProof="0" dirty="0">
                <a:ln>
                  <a:noFill/>
                </a:ln>
                <a:solidFill>
                  <a:schemeClr val="tx1"/>
                </a:solidFill>
                <a:effectLst/>
                <a:uLnTx/>
                <a:uFillTx/>
                <a:latin typeface="+mn-ea"/>
                <a:cs typeface="+mn-cs"/>
              </a:rPr>
              <a:t>(</a:t>
            </a:r>
            <a:r>
              <a:rPr kumimoji="0" lang="zh-CN" altLang="en-US" sz="2800" i="0" u="none" strike="noStrike" kern="0" cap="none" spc="0" normalizeH="0" baseline="0" noProof="0" dirty="0">
                <a:ln>
                  <a:noFill/>
                </a:ln>
                <a:solidFill>
                  <a:schemeClr val="tx1"/>
                </a:solidFill>
                <a:effectLst/>
                <a:uLnTx/>
                <a:uFillTx/>
                <a:latin typeface="+mn-ea"/>
                <a:cs typeface="+mn-cs"/>
              </a:rPr>
              <a:t>频率</a:t>
            </a:r>
            <a:r>
              <a:rPr kumimoji="0" lang="en-US" altLang="zh-CN" sz="2800" i="0" u="none" strike="noStrike" kern="0" cap="none" spc="0" normalizeH="0" baseline="0" noProof="0" dirty="0">
                <a:ln>
                  <a:noFill/>
                </a:ln>
                <a:solidFill>
                  <a:schemeClr val="tx1"/>
                </a:solidFill>
                <a:effectLst/>
                <a:uLnTx/>
                <a:uFillTx/>
                <a:latin typeface="+mn-ea"/>
                <a:cs typeface="+mn-cs"/>
              </a:rPr>
              <a:t>)</a:t>
            </a:r>
            <a:r>
              <a:rPr kumimoji="0" lang="zh-CN" altLang="en-US" sz="2800" i="0" u="none" strike="noStrike" kern="0" cap="none" spc="0" normalizeH="0" baseline="0" noProof="0" dirty="0">
                <a:ln>
                  <a:noFill/>
                </a:ln>
                <a:solidFill>
                  <a:schemeClr val="tx1"/>
                </a:solidFill>
                <a:effectLst/>
                <a:uLnTx/>
                <a:uFillTx/>
                <a:latin typeface="+mn-ea"/>
                <a:cs typeface="+mn-cs"/>
              </a:rPr>
              <a:t>分成不同颜色，</a:t>
            </a:r>
            <a:r>
              <a:rPr kumimoji="0" lang="zh-CN" altLang="en-US" sz="2800" b="1" i="0" u="none" strike="noStrike" kern="0" cap="none" spc="0" normalizeH="0" baseline="0" noProof="0" dirty="0">
                <a:ln>
                  <a:noFill/>
                </a:ln>
                <a:solidFill>
                  <a:srgbClr val="FF0000"/>
                </a:solidFill>
                <a:effectLst/>
                <a:uLnTx/>
                <a:uFillTx/>
                <a:latin typeface="+mn-ea"/>
                <a:cs typeface="+mn-cs"/>
              </a:rPr>
              <a:t>称数学棱镜</a:t>
            </a:r>
            <a:r>
              <a:rPr kumimoji="0" lang="zh-CN" altLang="en-US" sz="2800" i="0" u="none" strike="noStrike" kern="0" cap="none" spc="0" normalizeH="0" baseline="0" noProof="0" dirty="0" smtClean="0">
                <a:ln>
                  <a:noFill/>
                </a:ln>
                <a:solidFill>
                  <a:schemeClr val="tx1"/>
                </a:solidFill>
                <a:effectLst/>
                <a:uLnTx/>
                <a:uFillTx/>
                <a:latin typeface="+mn-ea"/>
                <a:cs typeface="+mn-cs"/>
              </a:rPr>
              <a:t>。</a:t>
            </a:r>
          </a:p>
          <a:p>
            <a:pPr marL="914400" marR="0" lvl="1" indent="-457200" algn="l" defTabSz="914400" rtl="0" eaLnBrk="1" fontAlgn="auto" latinLnBrk="0" hangingPunct="1">
              <a:lnSpc>
                <a:spcPct val="120000"/>
              </a:lnSpc>
              <a:spcBef>
                <a:spcPct val="20000"/>
              </a:spcBef>
              <a:spcAft>
                <a:spcPts val="0"/>
              </a:spcAft>
              <a:buClr>
                <a:srgbClr val="000000"/>
              </a:buClr>
              <a:buSzPct val="75000"/>
              <a:buFont typeface="Wingdings" panose="05000000000000000000" charset="0"/>
              <a:buChar char="l"/>
              <a:defRPr/>
            </a:pPr>
            <a:r>
              <a:rPr kumimoji="0" lang="zh-CN" altLang="en-US" sz="2800" i="0" u="none" strike="noStrike" kern="0" cap="none" spc="0" normalizeH="0" baseline="0" noProof="0" dirty="0">
                <a:ln>
                  <a:noFill/>
                </a:ln>
                <a:solidFill>
                  <a:schemeClr val="tx1"/>
                </a:solidFill>
                <a:effectLst/>
                <a:uLnTx/>
                <a:uFillTx/>
                <a:latin typeface="+mn-ea"/>
                <a:cs typeface="+mn-cs"/>
              </a:rPr>
              <a:t>傅里叶变换的成份：</a:t>
            </a:r>
            <a:r>
              <a:rPr kumimoji="0" lang="zh-CN" altLang="en-US" sz="2800" i="0" u="none" strike="noStrike" kern="0" cap="none" spc="0" normalizeH="0" baseline="0" noProof="0" dirty="0" smtClean="0">
                <a:ln>
                  <a:noFill/>
                </a:ln>
                <a:solidFill>
                  <a:schemeClr val="tx1"/>
                </a:solidFill>
                <a:effectLst/>
                <a:uLnTx/>
                <a:uFillTx/>
                <a:latin typeface="+mn-ea"/>
                <a:cs typeface="+mn-cs"/>
              </a:rPr>
              <a:t>直流分量和交流分量</a:t>
            </a:r>
          </a:p>
          <a:p>
            <a:pPr marL="914400" marR="0" lvl="1" indent="-457200" algn="l" defTabSz="914400" rtl="0" eaLnBrk="1" fontAlgn="auto" latinLnBrk="0" hangingPunct="1">
              <a:lnSpc>
                <a:spcPct val="120000"/>
              </a:lnSpc>
              <a:spcBef>
                <a:spcPct val="20000"/>
              </a:spcBef>
              <a:spcAft>
                <a:spcPts val="0"/>
              </a:spcAft>
              <a:buClr>
                <a:srgbClr val="000000"/>
              </a:buClr>
              <a:buSzPct val="75000"/>
              <a:buFont typeface="Wingdings" panose="05000000000000000000" charset="0"/>
              <a:buChar char="l"/>
              <a:defRPr/>
            </a:pPr>
            <a:r>
              <a:rPr kumimoji="0" lang="zh-CN" altLang="en-US" sz="2800" i="0" u="none" strike="noStrike" kern="0" cap="none" spc="0" normalizeH="0" baseline="0" noProof="0" dirty="0" smtClean="0">
                <a:ln>
                  <a:noFill/>
                </a:ln>
                <a:solidFill>
                  <a:schemeClr val="tx1"/>
                </a:solidFill>
                <a:effectLst/>
                <a:uLnTx/>
                <a:uFillTx/>
                <a:latin typeface="+mn-ea"/>
                <a:cs typeface="+mn-cs"/>
              </a:rPr>
              <a:t>信号变化的快慢与频率域的频率有关。</a:t>
            </a:r>
            <a:r>
              <a:rPr kumimoji="0" lang="zh-CN" altLang="en-US" sz="2800" b="1" i="0" u="none" strike="noStrike" kern="0" cap="none" spc="0" normalizeH="0" baseline="0" noProof="0" dirty="0" smtClean="0">
                <a:ln>
                  <a:noFill/>
                </a:ln>
                <a:solidFill>
                  <a:srgbClr val="FF0000"/>
                </a:solidFill>
                <a:effectLst/>
                <a:uLnTx/>
                <a:uFillTx/>
                <a:latin typeface="+mn-ea"/>
                <a:cs typeface="+mn-cs"/>
              </a:rPr>
              <a:t>噪声、边缘、跳跃部分代表图像的高频分</a:t>
            </a:r>
            <a:r>
              <a:rPr kumimoji="0" lang="zh-CN" altLang="en-US" sz="2800" b="1" i="0" u="none" strike="noStrike" kern="0" cap="none" spc="0" normalizeH="0" baseline="0" noProof="0" dirty="0" smtClean="0">
                <a:ln>
                  <a:noFill/>
                </a:ln>
                <a:solidFill>
                  <a:schemeClr val="tx1"/>
                </a:solidFill>
                <a:effectLst/>
                <a:uLnTx/>
                <a:uFillTx/>
                <a:latin typeface="+mn-ea"/>
                <a:cs typeface="+mn-cs"/>
              </a:rPr>
              <a:t>量；</a:t>
            </a:r>
            <a:r>
              <a:rPr kumimoji="0" lang="zh-CN" altLang="en-US" sz="2800" b="1" i="0" u="none" strike="noStrike" kern="0" cap="none" spc="0" normalizeH="0" baseline="0" noProof="0" dirty="0" smtClean="0">
                <a:ln>
                  <a:noFill/>
                </a:ln>
                <a:solidFill>
                  <a:srgbClr val="1018BC"/>
                </a:solidFill>
                <a:effectLst/>
                <a:uLnTx/>
                <a:uFillTx/>
                <a:latin typeface="+mn-ea"/>
                <a:cs typeface="+mn-cs"/>
              </a:rPr>
              <a:t>背景区域和慢变部分代表图像的低频分量。</a:t>
            </a:r>
          </a:p>
        </p:txBody>
      </p:sp>
      <p:grpSp>
        <p:nvGrpSpPr>
          <p:cNvPr id="8" name="组合 7"/>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54306"/>
          <p:cNvPicPr>
            <a:picLocks noChangeAspect="1"/>
          </p:cNvPicPr>
          <p:nvPr/>
        </p:nvPicPr>
        <p:blipFill>
          <a:blip r:embed="rId2"/>
          <a:stretch>
            <a:fillRect/>
          </a:stretch>
        </p:blipFill>
        <p:spPr>
          <a:xfrm>
            <a:off x="1618615" y="2634615"/>
            <a:ext cx="3030855" cy="3030855"/>
          </a:xfrm>
          <a:prstGeom prst="rect">
            <a:avLst/>
          </a:prstGeom>
          <a:noFill/>
          <a:ln w="9525">
            <a:noFill/>
          </a:ln>
        </p:spPr>
      </p:pic>
      <p:pic>
        <p:nvPicPr>
          <p:cNvPr id="27650" name="图片 354307"/>
          <p:cNvPicPr>
            <a:picLocks noChangeAspect="1"/>
          </p:cNvPicPr>
          <p:nvPr/>
        </p:nvPicPr>
        <p:blipFill>
          <a:blip r:embed="rId3"/>
          <a:stretch>
            <a:fillRect/>
          </a:stretch>
        </p:blipFill>
        <p:spPr>
          <a:xfrm>
            <a:off x="4973955" y="2634615"/>
            <a:ext cx="3103245" cy="3030220"/>
          </a:xfrm>
          <a:prstGeom prst="rect">
            <a:avLst/>
          </a:prstGeom>
          <a:noFill/>
          <a:ln w="9525">
            <a:noFill/>
          </a:ln>
        </p:spPr>
      </p:pic>
      <p:pic>
        <p:nvPicPr>
          <p:cNvPr id="27651" name="图片 354308" descr="3"/>
          <p:cNvPicPr>
            <a:picLocks noChangeAspect="1"/>
          </p:cNvPicPr>
          <p:nvPr/>
        </p:nvPicPr>
        <p:blipFill>
          <a:blip r:embed="rId4"/>
          <a:stretch>
            <a:fillRect/>
          </a:stretch>
        </p:blipFill>
        <p:spPr>
          <a:xfrm>
            <a:off x="8411074" y="5407524"/>
            <a:ext cx="2008006" cy="2008006"/>
          </a:xfrm>
          <a:prstGeom prst="rect">
            <a:avLst/>
          </a:prstGeom>
          <a:noFill/>
          <a:ln w="9525">
            <a:noFill/>
          </a:ln>
        </p:spPr>
      </p:pic>
      <p:sp>
        <p:nvSpPr>
          <p:cNvPr id="27652" name="文本框 354309"/>
          <p:cNvSpPr txBox="1"/>
          <p:nvPr/>
        </p:nvSpPr>
        <p:spPr>
          <a:xfrm>
            <a:off x="992995" y="1592109"/>
            <a:ext cx="8667516" cy="629285"/>
          </a:xfrm>
          <a:prstGeom prst="rect">
            <a:avLst/>
          </a:prstGeom>
          <a:noFill/>
          <a:ln w="9525">
            <a:noFill/>
          </a:ln>
        </p:spPr>
        <p:txBody>
          <a:bodyPr anchor="t">
            <a:spAutoFit/>
          </a:bodyPr>
          <a:lstStyle/>
          <a:p>
            <a:pPr lvl="0" indent="0">
              <a:spcBef>
                <a:spcPct val="50000"/>
              </a:spcBef>
            </a:pPr>
            <a:r>
              <a:rPr lang="en-US" altLang="zh-CN" sz="3530">
                <a:solidFill>
                  <a:schemeClr val="tx1"/>
                </a:solidFill>
                <a:latin typeface="+mn-ea"/>
              </a:rPr>
              <a:t>离散傅里叶变换的定义及意义-</a:t>
            </a:r>
            <a:r>
              <a:rPr lang="en-US" altLang="zh-CN" sz="1985">
                <a:solidFill>
                  <a:schemeClr val="tx1"/>
                </a:solidFill>
                <a:latin typeface="+mn-ea"/>
              </a:rPr>
              <a:t>频谱示例 </a:t>
            </a:r>
          </a:p>
        </p:txBody>
      </p:sp>
      <p:grpSp>
        <p:nvGrpSpPr>
          <p:cNvPr id="2" name="组合 1"/>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55330" descr="rec2"/>
          <p:cNvPicPr>
            <a:picLocks noChangeAspect="1"/>
          </p:cNvPicPr>
          <p:nvPr/>
        </p:nvPicPr>
        <p:blipFill>
          <a:blip r:embed="rId2"/>
          <a:stretch>
            <a:fillRect/>
          </a:stretch>
        </p:blipFill>
        <p:spPr>
          <a:xfrm>
            <a:off x="1863778" y="4641779"/>
            <a:ext cx="2352887" cy="2352887"/>
          </a:xfrm>
          <a:prstGeom prst="rect">
            <a:avLst/>
          </a:prstGeom>
          <a:noFill/>
          <a:ln w="9525">
            <a:noFill/>
          </a:ln>
        </p:spPr>
      </p:pic>
      <p:pic>
        <p:nvPicPr>
          <p:cNvPr id="28674" name="图片 355331" descr="rec2fuli"/>
          <p:cNvPicPr>
            <a:picLocks noChangeAspect="1"/>
          </p:cNvPicPr>
          <p:nvPr/>
        </p:nvPicPr>
        <p:blipFill>
          <a:blip r:embed="rId3"/>
          <a:stretch>
            <a:fillRect/>
          </a:stretch>
        </p:blipFill>
        <p:spPr>
          <a:xfrm>
            <a:off x="5159962" y="4828469"/>
            <a:ext cx="2352887" cy="2352887"/>
          </a:xfrm>
          <a:prstGeom prst="rect">
            <a:avLst/>
          </a:prstGeom>
          <a:noFill/>
          <a:ln w="9525">
            <a:noFill/>
          </a:ln>
        </p:spPr>
      </p:pic>
      <p:pic>
        <p:nvPicPr>
          <p:cNvPr id="28675" name="图片 355332" descr="recfuli"/>
          <p:cNvPicPr>
            <a:picLocks noChangeAspect="1"/>
          </p:cNvPicPr>
          <p:nvPr/>
        </p:nvPicPr>
        <p:blipFill>
          <a:blip r:embed="rId4"/>
          <a:stretch>
            <a:fillRect/>
          </a:stretch>
        </p:blipFill>
        <p:spPr>
          <a:xfrm>
            <a:off x="5202084" y="2442042"/>
            <a:ext cx="2268855" cy="2268855"/>
          </a:xfrm>
          <a:prstGeom prst="rect">
            <a:avLst/>
          </a:prstGeom>
          <a:noFill/>
          <a:ln w="9525">
            <a:noFill/>
          </a:ln>
        </p:spPr>
      </p:pic>
      <p:pic>
        <p:nvPicPr>
          <p:cNvPr id="28676" name="图片 355333" descr="rec"/>
          <p:cNvPicPr>
            <a:picLocks noChangeAspect="1"/>
          </p:cNvPicPr>
          <p:nvPr/>
        </p:nvPicPr>
        <p:blipFill>
          <a:blip r:embed="rId5"/>
          <a:stretch>
            <a:fillRect/>
          </a:stretch>
        </p:blipFill>
        <p:spPr>
          <a:xfrm>
            <a:off x="1947483" y="2221062"/>
            <a:ext cx="2268855" cy="2268855"/>
          </a:xfrm>
          <a:prstGeom prst="rect">
            <a:avLst/>
          </a:prstGeom>
          <a:noFill/>
          <a:ln w="9525">
            <a:noFill/>
          </a:ln>
        </p:spPr>
      </p:pic>
      <p:grpSp>
        <p:nvGrpSpPr>
          <p:cNvPr id="2" name="组合 1"/>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
        <p:nvSpPr>
          <p:cNvPr id="8" name="文本框 354309"/>
          <p:cNvSpPr txBox="1"/>
          <p:nvPr/>
        </p:nvSpPr>
        <p:spPr>
          <a:xfrm>
            <a:off x="992995" y="1592109"/>
            <a:ext cx="8667516" cy="629285"/>
          </a:xfrm>
          <a:prstGeom prst="rect">
            <a:avLst/>
          </a:prstGeom>
          <a:noFill/>
          <a:ln w="9525">
            <a:noFill/>
          </a:ln>
        </p:spPr>
        <p:txBody>
          <a:bodyPr anchor="t">
            <a:spAutoFit/>
          </a:bodyPr>
          <a:lstStyle/>
          <a:p>
            <a:pPr lvl="0" indent="0">
              <a:spcBef>
                <a:spcPct val="50000"/>
              </a:spcBef>
            </a:pPr>
            <a:r>
              <a:rPr lang="en-US" altLang="zh-CN" sz="3530">
                <a:solidFill>
                  <a:schemeClr val="tx1"/>
                </a:solidFill>
                <a:latin typeface="+mn-ea"/>
              </a:rPr>
              <a:t>离散傅里叶变换的定义及意义-</a:t>
            </a:r>
            <a:r>
              <a:rPr lang="en-US" altLang="zh-CN" sz="1985">
                <a:solidFill>
                  <a:schemeClr val="tx1"/>
                </a:solidFill>
                <a:latin typeface="+mn-ea"/>
              </a:rPr>
              <a:t>频谱示例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56353"/>
          <p:cNvPicPr>
            <a:picLocks noChangeAspect="1"/>
          </p:cNvPicPr>
          <p:nvPr/>
        </p:nvPicPr>
        <p:blipFill>
          <a:blip r:embed="rId2"/>
          <a:stretch>
            <a:fillRect/>
          </a:stretch>
        </p:blipFill>
        <p:spPr>
          <a:xfrm>
            <a:off x="1120987" y="2395137"/>
            <a:ext cx="8907357" cy="4621742"/>
          </a:xfrm>
          <a:prstGeom prst="rect">
            <a:avLst/>
          </a:prstGeom>
          <a:noFill/>
          <a:ln w="9525">
            <a:noFill/>
          </a:ln>
        </p:spPr>
      </p:pic>
      <p:sp>
        <p:nvSpPr>
          <p:cNvPr id="2" name="文本框 354309"/>
          <p:cNvSpPr txBox="1"/>
          <p:nvPr/>
        </p:nvSpPr>
        <p:spPr>
          <a:xfrm>
            <a:off x="992995" y="1592109"/>
            <a:ext cx="8667516" cy="629285"/>
          </a:xfrm>
          <a:prstGeom prst="rect">
            <a:avLst/>
          </a:prstGeom>
          <a:noFill/>
          <a:ln w="9525">
            <a:noFill/>
          </a:ln>
        </p:spPr>
        <p:txBody>
          <a:bodyPr anchor="t">
            <a:spAutoFit/>
          </a:bodyPr>
          <a:lstStyle/>
          <a:p>
            <a:pPr lvl="0" indent="0">
              <a:spcBef>
                <a:spcPct val="50000"/>
              </a:spcBef>
            </a:pPr>
            <a:r>
              <a:rPr lang="en-US" altLang="zh-CN" sz="3530">
                <a:solidFill>
                  <a:schemeClr val="tx1"/>
                </a:solidFill>
                <a:latin typeface="+mn-ea"/>
              </a:rPr>
              <a:t>离散傅里叶变换的定义及意义-</a:t>
            </a:r>
            <a:r>
              <a:rPr lang="en-US" altLang="zh-CN" sz="1985">
                <a:solidFill>
                  <a:schemeClr val="tx1"/>
                </a:solidFill>
                <a:latin typeface="+mn-ea"/>
              </a:rPr>
              <a:t>频谱示例 </a:t>
            </a:r>
          </a:p>
        </p:txBody>
      </p:sp>
      <p:grpSp>
        <p:nvGrpSpPr>
          <p:cNvPr id="8" name="组合 7"/>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358403"/>
          <p:cNvSpPr txBox="1"/>
          <p:nvPr/>
        </p:nvSpPr>
        <p:spPr>
          <a:xfrm>
            <a:off x="899795" y="1415415"/>
            <a:ext cx="9598660" cy="5600700"/>
          </a:xfrm>
          <a:prstGeom prst="rect">
            <a:avLst/>
          </a:prstGeom>
          <a:noFill/>
          <a:ln w="9525">
            <a:noFill/>
          </a:ln>
        </p:spPr>
        <p:txBody>
          <a:bodyPr wrap="square" anchor="t">
            <a:spAutoFit/>
          </a:bodyPr>
          <a:lstStyle/>
          <a:p>
            <a:pPr lvl="0" indent="0">
              <a:lnSpc>
                <a:spcPct val="140000"/>
              </a:lnSpc>
            </a:pPr>
            <a:r>
              <a:rPr lang="zh-CN" altLang="en-US" sz="2865" dirty="0">
                <a:solidFill>
                  <a:schemeClr val="tx1"/>
                </a:solidFill>
                <a:latin typeface="Times New Roman" panose="02020603050405020304" charset="0"/>
              </a:rPr>
              <a:t>    </a:t>
            </a:r>
            <a:r>
              <a:rPr lang="en-US" altLang="zh-CN" sz="2865">
                <a:solidFill>
                  <a:schemeClr val="tx1"/>
                </a:solidFill>
                <a:latin typeface="Times New Roman" panose="02020603050405020304" charset="0"/>
              </a:rPr>
              <a:t>1</a:t>
            </a:r>
            <a:r>
              <a:rPr lang="zh-CN" altLang="en-US" sz="2865" dirty="0">
                <a:solidFill>
                  <a:schemeClr val="tx1"/>
                </a:solidFill>
                <a:latin typeface="Times New Roman" panose="02020603050405020304" charset="0"/>
              </a:rPr>
              <a:t>)简化计算，也即傅里叶变换可将空间域中复杂的卷积运算转化为频率域中简单的乘积运算。</a:t>
            </a:r>
          </a:p>
          <a:p>
            <a:pPr lvl="0" indent="0">
              <a:lnSpc>
                <a:spcPct val="140000"/>
              </a:lnSpc>
            </a:pPr>
            <a:r>
              <a:rPr lang="zh-CN" altLang="en-US" sz="2865" dirty="0">
                <a:solidFill>
                  <a:schemeClr val="tx1"/>
                </a:solidFill>
                <a:latin typeface="Times New Roman" panose="02020603050405020304" charset="0"/>
              </a:rPr>
              <a:t>    </a:t>
            </a:r>
            <a:r>
              <a:rPr lang="en-US" altLang="zh-CN" sz="2865">
                <a:solidFill>
                  <a:schemeClr val="tx1"/>
                </a:solidFill>
                <a:latin typeface="Times New Roman" panose="02020603050405020304" charset="0"/>
              </a:rPr>
              <a:t>2</a:t>
            </a:r>
            <a:r>
              <a:rPr lang="zh-CN" altLang="en-US" sz="2865" dirty="0">
                <a:solidFill>
                  <a:schemeClr val="tx1"/>
                </a:solidFill>
                <a:latin typeface="Times New Roman" panose="02020603050405020304" charset="0"/>
              </a:rPr>
              <a:t>)对于某些在空间域中难于处理或处理起来比较复杂的问题，利用傅里叶变换把用空间域表示的图像映射到频率域，再利用频域滤波或频域分析方法对其进行处理和分析，然后再把其在频域中处理和分析的结果变换回空间域，从而可达到简化处理和分析的目的。 </a:t>
            </a:r>
          </a:p>
          <a:p>
            <a:pPr lvl="0" indent="0">
              <a:lnSpc>
                <a:spcPct val="140000"/>
              </a:lnSpc>
            </a:pPr>
            <a:r>
              <a:rPr lang="zh-CN" altLang="en-US" sz="2865" dirty="0">
                <a:solidFill>
                  <a:schemeClr val="tx1"/>
                </a:solidFill>
                <a:latin typeface="Times New Roman" panose="02020603050405020304" charset="0"/>
              </a:rPr>
              <a:t>    </a:t>
            </a:r>
            <a:r>
              <a:rPr lang="en-US" altLang="zh-CN" sz="2865">
                <a:solidFill>
                  <a:schemeClr val="tx1"/>
                </a:solidFill>
                <a:latin typeface="Times New Roman" panose="02020603050405020304" charset="0"/>
              </a:rPr>
              <a:t>3</a:t>
            </a:r>
            <a:r>
              <a:rPr lang="zh-CN" altLang="en-US" sz="2865" dirty="0">
                <a:solidFill>
                  <a:schemeClr val="tx1"/>
                </a:solidFill>
                <a:latin typeface="Times New Roman" panose="02020603050405020304" charset="0"/>
              </a:rPr>
              <a:t>)某些只能在频率域处理的特定应用需求，比如在频率域进行图像特征提取、数据压缩、纹理分析、水印嵌入等。</a:t>
            </a:r>
            <a:r>
              <a:rPr lang="zh-CN" altLang="en-US" sz="1985" dirty="0">
                <a:solidFill>
                  <a:schemeClr val="tx1"/>
                </a:solidFill>
                <a:latin typeface="Times New Roman" panose="02020603050405020304" charset="0"/>
              </a:rPr>
              <a:t> </a:t>
            </a:r>
          </a:p>
        </p:txBody>
      </p:sp>
      <p:grpSp>
        <p:nvGrpSpPr>
          <p:cNvPr id="2" name="组合 1"/>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 descr="bb8de9d8a622ec08852a334ed34f404b_b"/>
          <p:cNvPicPr>
            <a:picLocks noChangeAspect="1"/>
          </p:cNvPicPr>
          <p:nvPr/>
        </p:nvPicPr>
        <p:blipFill>
          <a:blip r:embed="rId2"/>
          <a:stretch>
            <a:fillRect/>
          </a:stretch>
        </p:blipFill>
        <p:spPr>
          <a:xfrm>
            <a:off x="341564" y="12255"/>
            <a:ext cx="10090803" cy="6087043"/>
          </a:xfrm>
          <a:prstGeom prst="rect">
            <a:avLst/>
          </a:prstGeom>
          <a:noFill/>
          <a:ln w="9525">
            <a:noFill/>
          </a:ln>
        </p:spPr>
      </p:pic>
      <p:sp>
        <p:nvSpPr>
          <p:cNvPr id="3" name="文本框 2"/>
          <p:cNvSpPr txBox="1"/>
          <p:nvPr/>
        </p:nvSpPr>
        <p:spPr>
          <a:xfrm>
            <a:off x="407670" y="6343650"/>
            <a:ext cx="10024110" cy="944880"/>
          </a:xfrm>
          <a:prstGeom prst="rect">
            <a:avLst/>
          </a:prstGeom>
          <a:noFill/>
        </p:spPr>
        <p:txBody>
          <a:bodyPr wrap="square" rtlCol="0" anchor="t">
            <a:spAutoFit/>
          </a:bodyPr>
          <a:lstStyle/>
          <a:p>
            <a:pPr fontAlgn="base"/>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光？棱镜把白光按波长</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频率</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r>
              <a:rPr lang="zh-CN" altLang="en-US"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分成不同颜色，长波为红色，短波为紫色</a:t>
            </a:r>
            <a:r>
              <a:rPr lang="en-US" altLang="zh-CN" sz="2800" strike="noStrike" kern="0" noProof="0" dirty="0">
                <a:ln>
                  <a:noFill/>
                </a:ln>
                <a:solidFill>
                  <a:srgbClr val="FF0000"/>
                </a:solidFill>
                <a:effectLst/>
                <a:uLnTx/>
                <a:uFillTx/>
                <a:latin typeface="Times New Roman" panose="02020603050405020304" charset="0"/>
                <a:ea typeface="华光楷体_CNKI" panose="02000500000000000000" charset="-122"/>
                <a:cs typeface="+mn-cs"/>
                <a:sym typeface="+mn-ea"/>
              </a:rPr>
              <a:t>.......</a:t>
            </a:r>
          </a:p>
        </p:txBody>
      </p:sp>
    </p:spTree>
    <p:extLst>
      <p:ext uri="{BB962C8B-B14F-4D97-AF65-F5344CB8AC3E}">
        <p14:creationId xmlns:p14="http://schemas.microsoft.com/office/powerpoint/2010/main" val="111695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065" y="-1205"/>
            <a:ext cx="4724400" cy="7560063"/>
            <a:chOff x="1220" y="556"/>
            <a:chExt cx="7440" cy="10806"/>
          </a:xfrm>
        </p:grpSpPr>
        <p:sp>
          <p:nvSpPr>
            <p:cNvPr id="2"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865505" y="1574165"/>
            <a:ext cx="7673340" cy="2305685"/>
          </a:xfrm>
          <a:prstGeom prst="rect">
            <a:avLst/>
          </a:prstGeom>
        </p:spPr>
        <p:txBody>
          <a:bodyPr vert="horz" wrap="square" lIns="0" tIns="0" rIns="0" bIns="0" rtlCol="0">
            <a:spAutoFit/>
          </a:bodyPr>
          <a:lstStyle/>
          <a:p>
            <a:pPr>
              <a:lnSpc>
                <a:spcPct val="100000"/>
              </a:lnSpc>
              <a:spcBef>
                <a:spcPts val="5"/>
              </a:spcBef>
            </a:pPr>
            <a:endParaRPr sz="800" b="1">
              <a:latin typeface="Times New Roman" panose="02020603050405020304" charset="0"/>
              <a:cs typeface="新宋体" panose="02010609030101010101" charset="-122"/>
            </a:endParaRPr>
          </a:p>
          <a:p>
            <a:pPr marL="469900" defTabSz="0">
              <a:lnSpc>
                <a:spcPct val="100000"/>
              </a:lnSpc>
              <a:spcBef>
                <a:spcPts val="1920"/>
              </a:spcBef>
              <a:tabLst>
                <a:tab pos="892175" algn="l"/>
              </a:tabLst>
            </a:pPr>
            <a:r>
              <a:rPr sz="2200" b="1" dirty="0">
                <a:solidFill>
                  <a:schemeClr val="tx1"/>
                </a:solidFill>
                <a:latin typeface="Times New Roman" panose="02020603050405020304" charset="0"/>
                <a:cs typeface="Wingdings" panose="05000000000000000000"/>
              </a:rPr>
              <a:t></a:t>
            </a:r>
            <a:r>
              <a:rPr sz="2200" b="1" dirty="0">
                <a:solidFill>
                  <a:schemeClr val="tx1"/>
                </a:solidFill>
                <a:latin typeface="Times New Roman" panose="02020603050405020304" charset="0"/>
                <a:cs typeface="Times New Roman" panose="02020603050405020304"/>
              </a:rPr>
              <a:t>	</a:t>
            </a:r>
            <a:r>
              <a:rPr sz="3200" b="1" spc="-5" dirty="0">
                <a:solidFill>
                  <a:schemeClr val="tx1"/>
                </a:solidFill>
                <a:latin typeface="Times New Roman" panose="02020603050405020304" charset="0"/>
                <a:cs typeface="新宋体" panose="02010609030101010101" charset="-122"/>
              </a:rPr>
              <a:t>傅里叶变换及其反变换</a:t>
            </a:r>
          </a:p>
          <a:p>
            <a:pPr marL="469900" defTabSz="0">
              <a:lnSpc>
                <a:spcPct val="100000"/>
              </a:lnSpc>
              <a:spcBef>
                <a:spcPts val="1920"/>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solidFill>
                  <a:srgbClr val="FF0000"/>
                </a:solidFill>
                <a:latin typeface="Times New Roman" panose="02020603050405020304" charset="0"/>
                <a:cs typeface="新宋体" panose="02010609030101010101" charset="-122"/>
              </a:rPr>
              <a:t>傅里叶变换的性质</a:t>
            </a:r>
          </a:p>
          <a:p>
            <a:pPr marL="469900" defTabSz="0">
              <a:lnSpc>
                <a:spcPts val="3750"/>
              </a:lnSpc>
              <a:spcBef>
                <a:spcPts val="1925"/>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latin typeface="Times New Roman" panose="02020603050405020304" charset="0"/>
                <a:cs typeface="新宋体" panose="02010609030101010101" charset="-122"/>
              </a:rPr>
              <a:t>快速傅里叶变换(FFT)</a:t>
            </a:r>
            <a:endParaRPr sz="3200" b="1">
              <a:latin typeface="Times New Roman" panose="02020603050405020304" charset="0"/>
              <a:cs typeface="新宋体" panose="02010609030101010101" charset="-122"/>
            </a:endParaRPr>
          </a:p>
        </p:txBody>
      </p:sp>
      <p:sp>
        <p:nvSpPr>
          <p:cNvPr id="4" name="文本框 3"/>
          <p:cNvSpPr txBox="1"/>
          <p:nvPr/>
        </p:nvSpPr>
        <p:spPr>
          <a:xfrm>
            <a:off x="993140" y="571500"/>
            <a:ext cx="7418070" cy="701040"/>
          </a:xfrm>
          <a:prstGeom prst="rect">
            <a:avLst/>
          </a:prstGeom>
          <a:noFill/>
        </p:spPr>
        <p:txBody>
          <a:bodyPr wrap="square" rtlCol="0">
            <a:spAutoFit/>
          </a:bodyPr>
          <a:lstStyle/>
          <a:p>
            <a:pPr algn="l"/>
            <a:r>
              <a:rPr sz="4000" b="1" spc="-15" dirty="0">
                <a:latin typeface="新宋体" panose="02010609030101010101" charset="-122"/>
                <a:cs typeface="新宋体" panose="02010609030101010101" charset="-122"/>
                <a:sym typeface="+mn-ea"/>
              </a:rPr>
              <a:t>频域增强技术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文本框 385027"/>
          <p:cNvSpPr txBox="1"/>
          <p:nvPr/>
        </p:nvSpPr>
        <p:spPr>
          <a:xfrm>
            <a:off x="993140" y="2313940"/>
            <a:ext cx="9563100" cy="2235200"/>
          </a:xfrm>
          <a:prstGeom prst="rect">
            <a:avLst/>
          </a:prstGeom>
          <a:noFill/>
          <a:ln w="9525">
            <a:noFill/>
          </a:ln>
        </p:spPr>
        <p:txBody>
          <a:bodyPr wrap="square" anchor="t">
            <a:spAutoFit/>
          </a:bodyPr>
          <a:lstStyle/>
          <a:p>
            <a:pPr lvl="0" indent="0" eaLnBrk="0" hangingPunct="0">
              <a:lnSpc>
                <a:spcPct val="150000"/>
              </a:lnSpc>
            </a:pPr>
            <a:r>
              <a:rPr lang="zh-CN" altLang="en-US" sz="3200" dirty="0">
                <a:solidFill>
                  <a:srgbClr val="FF0000"/>
                </a:solidFill>
                <a:latin typeface="+mn-ea"/>
              </a:rPr>
              <a:t>性质包括：</a:t>
            </a:r>
            <a:r>
              <a:rPr lang="zh-CN" altLang="en-US" sz="3090" dirty="0">
                <a:latin typeface="+mn-ea"/>
              </a:rPr>
              <a:t>线性性、可分离性、平均值性质、周期性、共扼对称性、空间位置和空间频率的平移性、旋转性、尺度变换性、卷积性质等。</a:t>
            </a:r>
            <a:endParaRPr lang="zh-CN" altLang="en-US" sz="2865" dirty="0">
              <a:latin typeface="+mn-ea"/>
            </a:endParaRPr>
          </a:p>
        </p:txBody>
      </p:sp>
      <p:sp>
        <p:nvSpPr>
          <p:cNvPr id="32770" name="文本框 385028"/>
          <p:cNvSpPr txBox="1"/>
          <p:nvPr/>
        </p:nvSpPr>
        <p:spPr>
          <a:xfrm>
            <a:off x="845675" y="1505749"/>
            <a:ext cx="8667516" cy="579120"/>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2" name="组合 1"/>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a:t>
              </a:r>
              <a:r>
                <a:rPr lang="zh-CN" sz="4000" b="1" spc="-5" dirty="0">
                  <a:solidFill>
                    <a:schemeClr val="tx1"/>
                  </a:solidFill>
                  <a:latin typeface="Times New Roman" panose="02020603050405020304" charset="0"/>
                  <a:cs typeface="新宋体" panose="02010609030101010101" charset="-122"/>
                  <a:sym typeface="+mn-ea"/>
                </a:rPr>
                <a:t>的性质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5028"/>
                                        </p:tgtEl>
                                        <p:attrNameLst>
                                          <p:attrName>style.visibility</p:attrName>
                                        </p:attrNameLst>
                                      </p:cBhvr>
                                      <p:to>
                                        <p:strVal val="visible"/>
                                      </p:to>
                                    </p:set>
                                    <p:animEffect transition="in" filter="box(in)">
                                      <p:cBhvr>
                                        <p:cTn id="7" dur="500"/>
                                        <p:tgtEl>
                                          <p:spTgt spid="385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386051"/>
          <p:cNvSpPr txBox="1"/>
          <p:nvPr/>
        </p:nvSpPr>
        <p:spPr>
          <a:xfrm>
            <a:off x="841045" y="2097251"/>
            <a:ext cx="7147943" cy="603250"/>
          </a:xfrm>
          <a:prstGeom prst="rect">
            <a:avLst/>
          </a:prstGeom>
          <a:noFill/>
          <a:ln w="9525">
            <a:noFill/>
          </a:ln>
        </p:spPr>
        <p:txBody>
          <a:bodyPr anchor="t">
            <a:spAutoFit/>
          </a:bodyPr>
          <a:lstStyle/>
          <a:p>
            <a:pPr lvl="0" indent="0" eaLnBrk="0" hangingPunct="0">
              <a:lnSpc>
                <a:spcPct val="120000"/>
              </a:lnSpc>
            </a:pPr>
            <a:r>
              <a:rPr lang="en-US" altLang="zh-CN" sz="2800" b="1">
                <a:solidFill>
                  <a:schemeClr val="tx1"/>
                </a:solidFill>
                <a:latin typeface="Times New Roman" panose="02020603050405020304" charset="0"/>
                <a:ea typeface="黑体" panose="02010609060101010101" pitchFamily="2" charset="-122"/>
              </a:rPr>
              <a:t>1、变换系数矩阵     </a:t>
            </a:r>
          </a:p>
        </p:txBody>
      </p:sp>
      <p:sp>
        <p:nvSpPr>
          <p:cNvPr id="33795" name="文本框 386055"/>
          <p:cNvSpPr txBox="1"/>
          <p:nvPr/>
        </p:nvSpPr>
        <p:spPr>
          <a:xfrm>
            <a:off x="838835" y="2693670"/>
            <a:ext cx="9528810" cy="3802380"/>
          </a:xfrm>
          <a:prstGeom prst="rect">
            <a:avLst/>
          </a:prstGeom>
          <a:noFill/>
          <a:ln w="9525">
            <a:noFill/>
          </a:ln>
        </p:spPr>
        <p:txBody>
          <a:bodyPr wrap="square" anchor="t">
            <a:spAutoFit/>
          </a:bodyPr>
          <a:lstStyle/>
          <a:p>
            <a:pPr lvl="0" indent="0">
              <a:lnSpc>
                <a:spcPct val="145000"/>
              </a:lnSpc>
            </a:pPr>
            <a:r>
              <a:rPr lang="zh-CN" altLang="en-US" sz="2800" dirty="0">
                <a:latin typeface="Times New Roman" panose="02020603050405020304" charset="0"/>
              </a:rPr>
              <a:t>    根据前述变换式，由于</a:t>
            </a:r>
            <a:r>
              <a:rPr lang="en-US" altLang="zh-CN" sz="2800" i="1">
                <a:latin typeface="Times New Roman" panose="02020603050405020304" charset="0"/>
              </a:rPr>
              <a:t>u</a:t>
            </a:r>
            <a:r>
              <a:rPr lang="zh-CN" altLang="en-US" sz="2800" dirty="0">
                <a:latin typeface="Times New Roman" panose="02020603050405020304" charset="0"/>
              </a:rPr>
              <a:t>和</a:t>
            </a:r>
            <a:r>
              <a:rPr lang="en-US" altLang="zh-CN" sz="2800" i="1">
                <a:latin typeface="Times New Roman" panose="02020603050405020304" charset="0"/>
              </a:rPr>
              <a:t>v</a:t>
            </a:r>
            <a:r>
              <a:rPr lang="zh-CN" altLang="en-US" sz="2800" dirty="0">
                <a:latin typeface="Times New Roman" panose="02020603050405020304" charset="0"/>
              </a:rPr>
              <a:t>均有</a:t>
            </a:r>
            <a:r>
              <a:rPr lang="en-US" altLang="zh-CN" sz="2800">
                <a:latin typeface="Times New Roman" panose="02020603050405020304" charset="0"/>
              </a:rPr>
              <a:t>0,1,…,</a:t>
            </a:r>
            <a:r>
              <a:rPr lang="en-US" altLang="zh-CN" sz="2800" i="1">
                <a:latin typeface="Times New Roman" panose="02020603050405020304" charset="0"/>
              </a:rPr>
              <a:t>N</a:t>
            </a:r>
            <a:r>
              <a:rPr lang="en-US" altLang="zh-CN" sz="2800">
                <a:latin typeface="Times New Roman" panose="02020603050405020304" charset="0"/>
              </a:rPr>
              <a:t>-1</a:t>
            </a:r>
            <a:r>
              <a:rPr lang="zh-CN" altLang="en-US" sz="2800" dirty="0">
                <a:latin typeface="Times New Roman" panose="02020603050405020304" charset="0"/>
              </a:rPr>
              <a:t>的</a:t>
            </a:r>
            <a:r>
              <a:rPr lang="en-US" altLang="zh-CN" sz="2800" i="1">
                <a:latin typeface="Times New Roman" panose="02020603050405020304" charset="0"/>
              </a:rPr>
              <a:t>N</a:t>
            </a:r>
            <a:r>
              <a:rPr lang="zh-CN" altLang="en-US" sz="2800" dirty="0">
                <a:latin typeface="Times New Roman" panose="02020603050405020304" charset="0"/>
              </a:rPr>
              <a:t>个可能的取值，所以</a:t>
            </a:r>
            <a:r>
              <a:rPr lang="en-US" altLang="zh-CN" sz="2800" i="1" err="1">
                <a:latin typeface="Times New Roman" panose="02020603050405020304" charset="0"/>
              </a:rPr>
              <a:t>f</a:t>
            </a:r>
            <a:r>
              <a:rPr lang="en-US" altLang="zh-CN" sz="2800" err="1">
                <a:latin typeface="Times New Roman" panose="02020603050405020304" charset="0"/>
              </a:rPr>
              <a:t>(</a:t>
            </a:r>
            <a:r>
              <a:rPr lang="en-US" altLang="zh-CN" sz="2800" i="1" err="1">
                <a:latin typeface="Times New Roman" panose="02020603050405020304" charset="0"/>
              </a:rPr>
              <a:t>x</a:t>
            </a:r>
            <a:r>
              <a:rPr lang="en-US" altLang="zh-CN" sz="2800" err="1">
                <a:latin typeface="Times New Roman" panose="02020603050405020304" charset="0"/>
              </a:rPr>
              <a:t>,</a:t>
            </a:r>
            <a:r>
              <a:rPr lang="en-US" altLang="zh-CN" sz="2800" i="1" err="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由</a:t>
            </a:r>
            <a:r>
              <a:rPr lang="en-US" altLang="zh-CN" sz="2800" i="1">
                <a:latin typeface="Times New Roman" panose="02020603050405020304" charset="0"/>
              </a:rPr>
              <a:t>N</a:t>
            </a:r>
            <a:r>
              <a:rPr lang="en-US" altLang="zh-CN" sz="2800" baseline="30000">
                <a:latin typeface="Times New Roman" panose="02020603050405020304" charset="0"/>
              </a:rPr>
              <a:t>2</a:t>
            </a:r>
            <a:r>
              <a:rPr lang="zh-CN" altLang="en-US" sz="2800" dirty="0">
                <a:latin typeface="Times New Roman" panose="02020603050405020304" charset="0"/>
              </a:rPr>
              <a:t>个频率分量组成，所以每个频率分量都与一个特定的</a:t>
            </a:r>
            <a:r>
              <a:rPr lang="en-US" altLang="zh-CN" sz="2800">
                <a:latin typeface="Times New Roman" panose="02020603050405020304" charset="0"/>
              </a:rPr>
              <a:t>(</a:t>
            </a:r>
            <a:r>
              <a:rPr lang="en-US" altLang="zh-CN" sz="2800" i="1" err="1">
                <a:latin typeface="Times New Roman" panose="02020603050405020304" charset="0"/>
              </a:rPr>
              <a:t>u</a:t>
            </a:r>
            <a:r>
              <a:rPr lang="en-US" altLang="zh-CN" sz="2800" err="1">
                <a:latin typeface="Times New Roman" panose="02020603050405020304" charset="0"/>
              </a:rPr>
              <a:t>,</a:t>
            </a:r>
            <a:r>
              <a:rPr lang="en-US" altLang="zh-CN" sz="2800" i="1" err="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值相对应；</a:t>
            </a:r>
          </a:p>
          <a:p>
            <a:pPr lvl="0" indent="0">
              <a:lnSpc>
                <a:spcPct val="145000"/>
              </a:lnSpc>
            </a:pPr>
            <a:r>
              <a:rPr lang="zh-CN" altLang="en-US" sz="2800" dirty="0">
                <a:latin typeface="Times New Roman" panose="02020603050405020304" charset="0"/>
              </a:rPr>
              <a:t>   </a:t>
            </a:r>
            <a:r>
              <a:rPr lang="zh-CN" altLang="en-US" sz="2800" dirty="0">
                <a:solidFill>
                  <a:srgbClr val="FF0000"/>
                </a:solidFill>
                <a:latin typeface="Times New Roman" panose="02020603050405020304" charset="0"/>
              </a:rPr>
              <a:t> 且对于某个特定的</a:t>
            </a:r>
            <a:r>
              <a:rPr lang="en-US" altLang="zh-CN" sz="2800">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u</a:t>
            </a:r>
            <a:r>
              <a:rPr lang="en-US" altLang="zh-CN" sz="2800" err="1">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v</a:t>
            </a:r>
            <a:r>
              <a:rPr lang="en-US" altLang="zh-CN" sz="2800">
                <a:solidFill>
                  <a:srgbClr val="FF0000"/>
                </a:solidFill>
                <a:latin typeface="Times New Roman" panose="02020603050405020304" charset="0"/>
              </a:rPr>
              <a:t>)</a:t>
            </a:r>
            <a:r>
              <a:rPr lang="zh-CN" altLang="en-US" sz="2800" dirty="0">
                <a:solidFill>
                  <a:srgbClr val="FF0000"/>
                </a:solidFill>
                <a:latin typeface="Times New Roman" panose="02020603050405020304" charset="0"/>
              </a:rPr>
              <a:t>值来说，当</a:t>
            </a:r>
            <a:r>
              <a:rPr lang="en-US" altLang="zh-CN" sz="2800">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x</a:t>
            </a:r>
            <a:r>
              <a:rPr lang="en-US" altLang="zh-CN" sz="2800" err="1">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y</a:t>
            </a:r>
            <a:r>
              <a:rPr lang="en-US" altLang="zh-CN" sz="2800">
                <a:solidFill>
                  <a:srgbClr val="FF0000"/>
                </a:solidFill>
                <a:latin typeface="Times New Roman" panose="02020603050405020304" charset="0"/>
              </a:rPr>
              <a:t>)</a:t>
            </a:r>
            <a:r>
              <a:rPr lang="zh-CN" altLang="en-US" sz="2800" dirty="0">
                <a:solidFill>
                  <a:srgbClr val="FF0000"/>
                </a:solidFill>
                <a:latin typeface="Times New Roman" panose="02020603050405020304" charset="0"/>
              </a:rPr>
              <a:t>取遍所有可能的值</a:t>
            </a:r>
            <a:r>
              <a:rPr lang="en-US" altLang="zh-CN" sz="2800">
                <a:solidFill>
                  <a:srgbClr val="FF0000"/>
                </a:solidFill>
                <a:latin typeface="Times New Roman" panose="02020603050405020304" charset="0"/>
              </a:rPr>
              <a:t>(</a:t>
            </a:r>
            <a:r>
              <a:rPr lang="en-US" altLang="zh-CN" sz="2800" i="1">
                <a:solidFill>
                  <a:srgbClr val="FF0000"/>
                </a:solidFill>
                <a:latin typeface="Times New Roman" panose="02020603050405020304" charset="0"/>
              </a:rPr>
              <a:t>x</a:t>
            </a:r>
            <a:r>
              <a:rPr lang="en-US" altLang="zh-CN" sz="2800">
                <a:solidFill>
                  <a:srgbClr val="FF0000"/>
                </a:solidFill>
                <a:latin typeface="Times New Roman" panose="02020603050405020304" charset="0"/>
              </a:rPr>
              <a:t>=0</a:t>
            </a:r>
            <a:r>
              <a:rPr lang="en-US" altLang="zh-CN" sz="2800" dirty="0">
                <a:solidFill>
                  <a:srgbClr val="FF0000"/>
                </a:solidFill>
                <a:latin typeface="Times New Roman" panose="02020603050405020304" charset="0"/>
              </a:rPr>
              <a:t>,</a:t>
            </a:r>
            <a:r>
              <a:rPr lang="en-US" altLang="zh-CN" sz="2800">
                <a:solidFill>
                  <a:srgbClr val="FF0000"/>
                </a:solidFill>
                <a:latin typeface="Times New Roman" panose="02020603050405020304" charset="0"/>
              </a:rPr>
              <a:t>1</a:t>
            </a:r>
            <a:r>
              <a:rPr lang="en-US" altLang="zh-CN" sz="2800" dirty="0">
                <a:solidFill>
                  <a:srgbClr val="FF0000"/>
                </a:solidFill>
                <a:latin typeface="Times New Roman" panose="02020603050405020304" charset="0"/>
              </a:rPr>
              <a:t>,</a:t>
            </a:r>
            <a:r>
              <a:rPr lang="en-US" altLang="zh-CN" sz="2800">
                <a:solidFill>
                  <a:srgbClr val="FF0000"/>
                </a:solidFill>
                <a:latin typeface="Times New Roman" panose="02020603050405020304" charset="0"/>
              </a:rPr>
              <a:t>…</a:t>
            </a:r>
            <a:r>
              <a:rPr lang="en-US" altLang="zh-CN" sz="2800" dirty="0">
                <a:solidFill>
                  <a:srgbClr val="FF0000"/>
                </a:solidFill>
                <a:latin typeface="Times New Roman" panose="02020603050405020304" charset="0"/>
              </a:rPr>
              <a:t>,</a:t>
            </a:r>
            <a:r>
              <a:rPr lang="en-US" altLang="zh-CN" sz="2800" i="1">
                <a:solidFill>
                  <a:srgbClr val="FF0000"/>
                </a:solidFill>
                <a:latin typeface="Times New Roman" panose="02020603050405020304" charset="0"/>
              </a:rPr>
              <a:t>N</a:t>
            </a:r>
            <a:r>
              <a:rPr lang="en-US" altLang="zh-CN" sz="2800">
                <a:solidFill>
                  <a:srgbClr val="FF0000"/>
                </a:solidFill>
                <a:latin typeface="Times New Roman" panose="02020603050405020304" charset="0"/>
              </a:rPr>
              <a:t>-1;</a:t>
            </a:r>
            <a:r>
              <a:rPr lang="en-US" altLang="zh-CN" sz="2800" i="1">
                <a:solidFill>
                  <a:srgbClr val="FF0000"/>
                </a:solidFill>
                <a:latin typeface="Times New Roman" panose="02020603050405020304" charset="0"/>
              </a:rPr>
              <a:t>y</a:t>
            </a:r>
            <a:r>
              <a:rPr lang="en-US" altLang="zh-CN" sz="2800">
                <a:solidFill>
                  <a:srgbClr val="FF0000"/>
                </a:solidFill>
                <a:latin typeface="Times New Roman" panose="02020603050405020304" charset="0"/>
              </a:rPr>
              <a:t>=0</a:t>
            </a:r>
            <a:r>
              <a:rPr lang="en-US" altLang="zh-CN" sz="2800" dirty="0">
                <a:solidFill>
                  <a:srgbClr val="FF0000"/>
                </a:solidFill>
                <a:latin typeface="Times New Roman" panose="02020603050405020304" charset="0"/>
              </a:rPr>
              <a:t>,</a:t>
            </a:r>
            <a:r>
              <a:rPr lang="en-US" altLang="zh-CN" sz="2800">
                <a:solidFill>
                  <a:srgbClr val="FF0000"/>
                </a:solidFill>
                <a:latin typeface="Times New Roman" panose="02020603050405020304" charset="0"/>
              </a:rPr>
              <a:t>1,…,</a:t>
            </a:r>
            <a:r>
              <a:rPr lang="en-US" altLang="zh-CN" sz="2800" i="1">
                <a:solidFill>
                  <a:srgbClr val="FF0000"/>
                </a:solidFill>
                <a:latin typeface="Times New Roman" panose="02020603050405020304" charset="0"/>
              </a:rPr>
              <a:t>N</a:t>
            </a:r>
            <a:r>
              <a:rPr lang="en-US" altLang="zh-CN" sz="2800">
                <a:solidFill>
                  <a:srgbClr val="FF0000"/>
                </a:solidFill>
                <a:latin typeface="Times New Roman" panose="02020603050405020304" charset="0"/>
              </a:rPr>
              <a:t>-1</a:t>
            </a:r>
            <a:r>
              <a:rPr lang="zh-CN" altLang="en-US" sz="2800" dirty="0">
                <a:solidFill>
                  <a:srgbClr val="FF0000"/>
                </a:solidFill>
                <a:latin typeface="Times New Roman" panose="02020603050405020304" charset="0"/>
              </a:rPr>
              <a:t>)时，就可得到对应于该特定的</a:t>
            </a:r>
            <a:r>
              <a:rPr lang="en-US" altLang="zh-CN" sz="2800">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u</a:t>
            </a:r>
            <a:r>
              <a:rPr lang="en-US" altLang="zh-CN" sz="2800" err="1">
                <a:solidFill>
                  <a:srgbClr val="FF0000"/>
                </a:solidFill>
                <a:latin typeface="Times New Roman" panose="02020603050405020304" charset="0"/>
              </a:rPr>
              <a:t>,</a:t>
            </a:r>
            <a:r>
              <a:rPr lang="en-US" altLang="zh-CN" sz="2800" i="1" err="1">
                <a:solidFill>
                  <a:srgbClr val="FF0000"/>
                </a:solidFill>
                <a:latin typeface="Times New Roman" panose="02020603050405020304" charset="0"/>
              </a:rPr>
              <a:t>v</a:t>
            </a:r>
            <a:r>
              <a:rPr lang="en-US" altLang="zh-CN" sz="2800">
                <a:solidFill>
                  <a:srgbClr val="FF0000"/>
                </a:solidFill>
                <a:latin typeface="Times New Roman" panose="02020603050405020304" charset="0"/>
              </a:rPr>
              <a:t>)</a:t>
            </a:r>
            <a:r>
              <a:rPr lang="zh-CN" altLang="en-US" sz="2800" dirty="0">
                <a:solidFill>
                  <a:srgbClr val="FF0000"/>
                </a:solidFill>
                <a:latin typeface="Times New Roman" panose="02020603050405020304" charset="0"/>
              </a:rPr>
              <a:t>值的一个变换系数矩阵：</a:t>
            </a:r>
          </a:p>
        </p:txBody>
      </p:sp>
      <p:sp>
        <p:nvSpPr>
          <p:cNvPr id="2" name="文本框 385028"/>
          <p:cNvSpPr txBox="1"/>
          <p:nvPr/>
        </p:nvSpPr>
        <p:spPr>
          <a:xfrm>
            <a:off x="845675" y="1505749"/>
            <a:ext cx="8667516" cy="579120"/>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8" name="组合 7"/>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7" name="文本框 16"/>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a:t>
              </a:r>
              <a:r>
                <a:rPr lang="zh-CN" sz="4000" b="1" spc="-5" dirty="0">
                  <a:solidFill>
                    <a:schemeClr val="tx1"/>
                  </a:solidFill>
                  <a:latin typeface="Times New Roman" panose="02020603050405020304" charset="0"/>
                  <a:cs typeface="新宋体" panose="02010609030101010101" charset="-122"/>
                  <a:sym typeface="+mn-ea"/>
                </a:rPr>
                <a:t>的性质</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065" y="-1270"/>
            <a:ext cx="9562465" cy="7560310"/>
            <a:chOff x="-19" y="-2"/>
            <a:chExt cx="15059" cy="11906"/>
          </a:xfrm>
        </p:grpSpPr>
        <p:sp>
          <p:nvSpPr>
            <p:cNvPr id="3"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grpSp>
      <p:sp>
        <p:nvSpPr>
          <p:cNvPr id="34818" name="文本框 359430"/>
          <p:cNvSpPr txBox="1"/>
          <p:nvPr/>
        </p:nvSpPr>
        <p:spPr>
          <a:xfrm>
            <a:off x="882650" y="1563370"/>
            <a:ext cx="5824855" cy="603250"/>
          </a:xfrm>
          <a:prstGeom prst="rect">
            <a:avLst/>
          </a:prstGeom>
          <a:noFill/>
          <a:ln w="9525">
            <a:noFill/>
          </a:ln>
        </p:spPr>
        <p:txBody>
          <a:bodyPr wrap="square" anchor="t">
            <a:spAutoFit/>
          </a:bodyPr>
          <a:lstStyle/>
          <a:p>
            <a:pPr lvl="0" indent="0" eaLnBrk="0" hangingPunct="0">
              <a:lnSpc>
                <a:spcPct val="120000"/>
              </a:lnSpc>
            </a:pPr>
            <a:r>
              <a:rPr lang="zh-CN" altLang="en-US" sz="2800" b="1" dirty="0">
                <a:solidFill>
                  <a:srgbClr val="FF0000"/>
                </a:solidFill>
                <a:latin typeface="Times New Roman" panose="02020603050405020304" charset="0"/>
                <a:ea typeface="黑体" panose="02010609060101010101" pitchFamily="2" charset="-122"/>
              </a:rPr>
              <a:t>基图像</a:t>
            </a:r>
            <a:r>
              <a:rPr lang="en-US" altLang="zh-CN" sz="2800" b="1" dirty="0">
                <a:solidFill>
                  <a:srgbClr val="FF0000"/>
                </a:solidFill>
                <a:latin typeface="Times New Roman" panose="02020603050405020304" charset="0"/>
                <a:ea typeface="黑体" panose="02010609060101010101" pitchFamily="2" charset="-122"/>
              </a:rPr>
              <a:t>/</a:t>
            </a:r>
            <a:r>
              <a:rPr lang="zh-CN" altLang="en-US" sz="2800" b="1" dirty="0">
                <a:solidFill>
                  <a:srgbClr val="FF0000"/>
                </a:solidFill>
                <a:latin typeface="Times New Roman" panose="02020603050405020304" charset="0"/>
                <a:ea typeface="黑体" panose="02010609060101010101" pitchFamily="2" charset="-122"/>
              </a:rPr>
              <a:t>变换系数矩阵</a:t>
            </a:r>
            <a:r>
              <a:rPr lang="zh-CN" altLang="en-US" sz="1600" b="1" dirty="0">
                <a:solidFill>
                  <a:srgbClr val="FF0000"/>
                </a:solidFill>
                <a:latin typeface="Times New Roman" panose="02020603050405020304" charset="0"/>
                <a:ea typeface="宋体" panose="02010600030101010101" pitchFamily="2" charset="-122"/>
              </a:rPr>
              <a:t>    </a:t>
            </a:r>
            <a:r>
              <a:rPr lang="zh-CN" altLang="en-US" sz="2800" b="1" dirty="0">
                <a:solidFill>
                  <a:srgbClr val="FF0000"/>
                </a:solidFill>
                <a:latin typeface="Times New Roman" panose="02020603050405020304" charset="0"/>
                <a:ea typeface="黑体" panose="02010609060101010101" pitchFamily="2" charset="-122"/>
              </a:rPr>
              <a:t> </a:t>
            </a:r>
          </a:p>
        </p:txBody>
      </p:sp>
      <p:sp>
        <p:nvSpPr>
          <p:cNvPr id="34819" name="矩形 359432"/>
          <p:cNvSpPr/>
          <p:nvPr/>
        </p:nvSpPr>
        <p:spPr>
          <a:xfrm>
            <a:off x="304800" y="2967369"/>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graphicFrame>
        <p:nvGraphicFramePr>
          <p:cNvPr id="34820" name="对象 359431"/>
          <p:cNvGraphicFramePr/>
          <p:nvPr/>
        </p:nvGraphicFramePr>
        <p:xfrm>
          <a:off x="887730" y="2225040"/>
          <a:ext cx="9500870" cy="2965450"/>
        </p:xfrm>
        <a:graphic>
          <a:graphicData uri="http://schemas.openxmlformats.org/presentationml/2006/ole">
            <mc:AlternateContent xmlns:mc="http://schemas.openxmlformats.org/markup-compatibility/2006">
              <mc:Choice xmlns:v="urn:schemas-microsoft-com:vml" Requires="v">
                <p:oleObj spid="_x0000_s9303" r:id="rId5" imgW="5549900" imgH="1473200" progId="Equation.3">
                  <p:embed/>
                </p:oleObj>
              </mc:Choice>
              <mc:Fallback>
                <p:oleObj r:id="rId5" imgW="5549900" imgH="1473200" progId="Equation.3">
                  <p:embed/>
                  <p:pic>
                    <p:nvPicPr>
                      <p:cNvPr id="0" name="图片 3112"/>
                      <p:cNvPicPr/>
                      <p:nvPr/>
                    </p:nvPicPr>
                    <p:blipFill>
                      <a:blip r:embed="rId6"/>
                      <a:stretch>
                        <a:fillRect/>
                      </a:stretch>
                    </p:blipFill>
                    <p:spPr>
                      <a:xfrm>
                        <a:off x="887730" y="2225040"/>
                        <a:ext cx="9500870" cy="2965450"/>
                      </a:xfrm>
                      <a:prstGeom prst="rect">
                        <a:avLst/>
                      </a:prstGeom>
                      <a:noFill/>
                      <a:ln w="38100">
                        <a:noFill/>
                        <a:miter/>
                      </a:ln>
                    </p:spPr>
                  </p:pic>
                </p:oleObj>
              </mc:Fallback>
            </mc:AlternateContent>
          </a:graphicData>
        </a:graphic>
      </p:graphicFrame>
      <p:sp>
        <p:nvSpPr>
          <p:cNvPr id="34821" name="文本框 359433"/>
          <p:cNvSpPr txBox="1"/>
          <p:nvPr/>
        </p:nvSpPr>
        <p:spPr>
          <a:xfrm>
            <a:off x="1054100" y="5385435"/>
            <a:ext cx="4509135" cy="1188085"/>
          </a:xfrm>
          <a:prstGeom prst="rect">
            <a:avLst/>
          </a:prstGeom>
          <a:noFill/>
          <a:ln w="9525">
            <a:noFill/>
          </a:ln>
        </p:spPr>
        <p:txBody>
          <a:bodyPr wrap="square" anchor="t">
            <a:spAutoFit/>
          </a:bodyPr>
          <a:lstStyle/>
          <a:p>
            <a:pPr lvl="0" indent="0" eaLnBrk="0" hangingPunct="0">
              <a:lnSpc>
                <a:spcPct val="120000"/>
              </a:lnSpc>
            </a:pPr>
            <a:r>
              <a:rPr lang="zh-CN" altLang="en-US" sz="2800" b="1" dirty="0">
                <a:solidFill>
                  <a:srgbClr val="000099"/>
                </a:solidFill>
                <a:latin typeface="Times New Roman" panose="02020603050405020304" charset="0"/>
              </a:rPr>
              <a:t>矩阵的值仅与</a:t>
            </a:r>
            <a:r>
              <a:rPr lang="en-US" altLang="zh-CN" sz="2800" i="1">
                <a:solidFill>
                  <a:srgbClr val="000099"/>
                </a:solidFill>
                <a:latin typeface="Times New Roman" panose="02020603050405020304" charset="0"/>
              </a:rPr>
              <a:t>N</a:t>
            </a:r>
            <a:r>
              <a:rPr lang="zh-CN" altLang="en-US" sz="2800" b="1" dirty="0">
                <a:solidFill>
                  <a:srgbClr val="000099"/>
                </a:solidFill>
                <a:latin typeface="Times New Roman" panose="02020603050405020304" charset="0"/>
              </a:rPr>
              <a:t>有关，与原图像</a:t>
            </a:r>
            <a:r>
              <a:rPr lang="en-US" altLang="zh-CN" sz="2800" b="1" i="1" err="1">
                <a:solidFill>
                  <a:srgbClr val="000099"/>
                </a:solidFill>
                <a:latin typeface="Times New Roman" panose="02020603050405020304" charset="0"/>
              </a:rPr>
              <a:t>f(x</a:t>
            </a:r>
            <a:r>
              <a:rPr lang="en-US" altLang="zh-CN" sz="2800" b="1" err="1">
                <a:solidFill>
                  <a:srgbClr val="000099"/>
                </a:solidFill>
                <a:latin typeface="Times New Roman" panose="02020603050405020304" charset="0"/>
              </a:rPr>
              <a:t>,</a:t>
            </a:r>
            <a:r>
              <a:rPr lang="en-US" altLang="zh-CN" sz="2800" b="1" i="1" err="1">
                <a:solidFill>
                  <a:srgbClr val="000099"/>
                </a:solidFill>
                <a:latin typeface="Times New Roman" panose="02020603050405020304" charset="0"/>
              </a:rPr>
              <a:t>y</a:t>
            </a:r>
            <a:r>
              <a:rPr lang="en-US" altLang="zh-CN" sz="2800" b="1">
                <a:solidFill>
                  <a:srgbClr val="000099"/>
                </a:solidFill>
                <a:latin typeface="Times New Roman" panose="02020603050405020304" charset="0"/>
              </a:rPr>
              <a:t>)</a:t>
            </a:r>
            <a:r>
              <a:rPr lang="zh-CN" altLang="en-US" sz="2800" b="1" dirty="0">
                <a:solidFill>
                  <a:srgbClr val="000099"/>
                </a:solidFill>
                <a:latin typeface="Times New Roman" panose="02020603050405020304" charset="0"/>
              </a:rPr>
              <a:t>无关。</a:t>
            </a:r>
            <a:r>
              <a:rPr lang="zh-CN" altLang="en-US" dirty="0">
                <a:solidFill>
                  <a:srgbClr val="000099"/>
                </a:solidFill>
                <a:latin typeface="Times New Roman" panose="02020603050405020304" charset="0"/>
              </a:rPr>
              <a:t>   </a:t>
            </a:r>
            <a:r>
              <a:rPr lang="zh-CN" altLang="en-US" sz="3200" b="1" dirty="0">
                <a:solidFill>
                  <a:srgbClr val="000099"/>
                </a:solidFill>
                <a:latin typeface="Times New Roman" panose="02020603050405020304" charset="0"/>
              </a:rPr>
              <a:t> </a:t>
            </a:r>
          </a:p>
        </p:txBody>
      </p:sp>
      <p:sp>
        <p:nvSpPr>
          <p:cNvPr id="2" name="圆角矩形标注 1"/>
          <p:cNvSpPr/>
          <p:nvPr/>
        </p:nvSpPr>
        <p:spPr>
          <a:xfrm>
            <a:off x="6546850" y="5965190"/>
            <a:ext cx="2566035" cy="1549400"/>
          </a:xfrm>
          <a:prstGeom prst="wedgeRoundRectCallout">
            <a:avLst>
              <a:gd name="adj1" fmla="val -195389"/>
              <a:gd name="adj2" fmla="val -269738"/>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altLang="zh-CN" sz="2000" i="1" strike="noStrike" noProof="1">
                <a:solidFill>
                  <a:schemeClr val="tx1"/>
                </a:solidFill>
                <a:latin typeface="Times New Roman" panose="02020603050405020304" charset="0"/>
              </a:rPr>
              <a:t>u</a:t>
            </a:r>
            <a:r>
              <a:rPr lang="en-US" altLang="zh-CN" sz="2000" strike="noStrike" noProof="1">
                <a:solidFill>
                  <a:schemeClr val="tx1"/>
                </a:solidFill>
                <a:latin typeface="Times New Roman" panose="02020603050405020304" charset="0"/>
              </a:rPr>
              <a:t>,</a:t>
            </a:r>
            <a:r>
              <a:rPr lang="en-US" altLang="zh-CN" sz="2000" i="1" strike="noStrike" noProof="1">
                <a:solidFill>
                  <a:schemeClr val="tx1"/>
                </a:solidFill>
                <a:latin typeface="Times New Roman" panose="02020603050405020304" charset="0"/>
              </a:rPr>
              <a:t>v</a:t>
            </a:r>
            <a:r>
              <a:rPr lang="zh-CN" altLang="en-US" sz="2000" strike="noStrike" noProof="1">
                <a:solidFill>
                  <a:schemeClr val="tx1"/>
                </a:solidFill>
                <a:latin typeface="Times New Roman" panose="02020603050405020304" charset="0"/>
              </a:rPr>
              <a:t>均取值在</a:t>
            </a:r>
            <a:r>
              <a:rPr lang="en-US" altLang="zh-CN" sz="2000" strike="noStrike" noProof="1">
                <a:solidFill>
                  <a:schemeClr val="tx1"/>
                </a:solidFill>
                <a:latin typeface="Times New Roman" panose="02020603050405020304" charset="0"/>
              </a:rPr>
              <a:t>0...</a:t>
            </a:r>
            <a:r>
              <a:rPr lang="en-US" altLang="zh-CN" sz="2000" i="1" strike="noStrike" noProof="1">
                <a:solidFill>
                  <a:schemeClr val="tx1"/>
                </a:solidFill>
                <a:latin typeface="Times New Roman" panose="02020603050405020304" charset="0"/>
              </a:rPr>
              <a:t>N</a:t>
            </a:r>
            <a:r>
              <a:rPr lang="en-US" altLang="zh-CN" sz="2000" strike="noStrike" noProof="1">
                <a:solidFill>
                  <a:schemeClr val="tx1"/>
                </a:solidFill>
                <a:latin typeface="Times New Roman" panose="02020603050405020304" charset="0"/>
              </a:rPr>
              <a:t>-1</a:t>
            </a:r>
            <a:r>
              <a:rPr lang="zh-CN" altLang="en-US" sz="2000" strike="noStrike" noProof="1">
                <a:solidFill>
                  <a:schemeClr val="tx1"/>
                </a:solidFill>
                <a:latin typeface="Times New Roman" panose="02020603050405020304" charset="0"/>
              </a:rPr>
              <a:t>之间，运算为</a:t>
            </a:r>
            <a:r>
              <a:rPr lang="en-US" altLang="zh-CN" sz="2000" strike="noStrike" noProof="1">
                <a:solidFill>
                  <a:schemeClr val="tx1"/>
                </a:solidFill>
                <a:latin typeface="Times New Roman" panose="02020603050405020304" charset="0"/>
              </a:rPr>
              <a:t>O(</a:t>
            </a:r>
            <a:r>
              <a:rPr lang="en-US" altLang="zh-CN" sz="2000" i="1" strike="noStrike" noProof="1">
                <a:solidFill>
                  <a:schemeClr val="tx1"/>
                </a:solidFill>
                <a:latin typeface="Times New Roman" panose="02020603050405020304" charset="0"/>
              </a:rPr>
              <a:t>N</a:t>
            </a:r>
            <a:r>
              <a:rPr lang="en-US" altLang="zh-CN" sz="2000" i="1" strike="noStrike" baseline="30000" noProof="1">
                <a:solidFill>
                  <a:schemeClr val="tx1"/>
                </a:solidFill>
                <a:latin typeface="Times New Roman" panose="02020603050405020304" charset="0"/>
              </a:rPr>
              <a:t>2</a:t>
            </a:r>
            <a:r>
              <a:rPr lang="en-US" altLang="zh-CN" sz="2000" strike="noStrike" noProof="1">
                <a:solidFill>
                  <a:schemeClr val="tx1"/>
                </a:solidFill>
                <a:latin typeface="Times New Roman" panose="02020603050405020304" charset="0"/>
              </a:rPr>
              <a:t>)</a:t>
            </a:r>
            <a:r>
              <a:rPr lang="zh-CN" altLang="en-US" sz="2000" strike="noStrike" noProof="1">
                <a:solidFill>
                  <a:schemeClr val="tx1"/>
                </a:solidFill>
                <a:latin typeface="Times New Roman" panose="02020603050405020304" charset="0"/>
              </a:rPr>
              <a:t>次，总体运算</a:t>
            </a:r>
            <a:r>
              <a:rPr lang="en-US" altLang="zh-CN" sz="2000" strike="noStrike" noProof="1">
                <a:solidFill>
                  <a:schemeClr val="tx1"/>
                </a:solidFill>
                <a:latin typeface="Times New Roman" panose="02020603050405020304" charset="0"/>
                <a:sym typeface="+mn-ea"/>
              </a:rPr>
              <a:t>O(</a:t>
            </a:r>
            <a:r>
              <a:rPr lang="en-US" altLang="zh-CN" sz="2000" i="1" strike="noStrike" noProof="1">
                <a:solidFill>
                  <a:schemeClr val="tx1"/>
                </a:solidFill>
                <a:latin typeface="Times New Roman" panose="02020603050405020304" charset="0"/>
                <a:sym typeface="+mn-ea"/>
              </a:rPr>
              <a:t>N</a:t>
            </a:r>
            <a:r>
              <a:rPr lang="en-US" altLang="zh-CN" sz="2000" i="1" strike="noStrike" baseline="30000" noProof="1">
                <a:solidFill>
                  <a:schemeClr val="tx1"/>
                </a:solidFill>
                <a:latin typeface="Times New Roman" panose="02020603050405020304" charset="0"/>
                <a:sym typeface="+mn-ea"/>
              </a:rPr>
              <a:t>4</a:t>
            </a:r>
            <a:r>
              <a:rPr lang="en-US" altLang="zh-CN" sz="2000" strike="noStrike" noProof="1">
                <a:solidFill>
                  <a:schemeClr val="tx1"/>
                </a:solidFill>
                <a:latin typeface="Times New Roman" panose="02020603050405020304" charset="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可分离性     </a:t>
            </a:r>
          </a:p>
        </p:txBody>
      </p:sp>
      <p:sp>
        <p:nvSpPr>
          <p:cNvPr id="35842" name="文本框 362499"/>
          <p:cNvSpPr txBox="1"/>
          <p:nvPr/>
        </p:nvSpPr>
        <p:spPr>
          <a:xfrm>
            <a:off x="893115" y="2167687"/>
            <a:ext cx="9371281" cy="1990090"/>
          </a:xfrm>
          <a:prstGeom prst="rect">
            <a:avLst/>
          </a:prstGeom>
          <a:noFill/>
          <a:ln w="9525">
            <a:noFill/>
          </a:ln>
        </p:spPr>
        <p:txBody>
          <a:bodyPr anchor="t">
            <a:spAutoFit/>
          </a:bodyPr>
          <a:lstStyle/>
          <a:p>
            <a:pPr lvl="0" indent="0">
              <a:lnSpc>
                <a:spcPct val="120000"/>
              </a:lnSpc>
            </a:pPr>
            <a:r>
              <a:rPr lang="zh-CN" altLang="en-US" sz="2975" dirty="0">
                <a:latin typeface="Times New Roman" panose="02020603050405020304" charset="0"/>
              </a:rPr>
              <a:t>式</a:t>
            </a:r>
            <a:r>
              <a:rPr lang="en-US" altLang="zh-CN" sz="2975">
                <a:latin typeface="Times New Roman" panose="02020603050405020304" charset="0"/>
              </a:rPr>
              <a:t>(3)</a:t>
            </a:r>
            <a:r>
              <a:rPr lang="zh-CN" altLang="en-US" sz="2975" dirty="0">
                <a:latin typeface="Times New Roman" panose="02020603050405020304" charset="0"/>
              </a:rPr>
              <a:t>和式</a:t>
            </a:r>
            <a:r>
              <a:rPr lang="en-US" altLang="zh-CN" sz="2975">
                <a:latin typeface="Times New Roman" panose="02020603050405020304" charset="0"/>
              </a:rPr>
              <a:t>(4)</a:t>
            </a:r>
            <a:r>
              <a:rPr lang="zh-CN" altLang="en-US" sz="2975" dirty="0">
                <a:latin typeface="Times New Roman" panose="02020603050405020304" charset="0"/>
              </a:rPr>
              <a:t>的二维离散傅里叶变换对可写成如下的分离形式：</a:t>
            </a:r>
            <a:r>
              <a:rPr lang="zh-CN" altLang="en-US" sz="1985" dirty="0">
                <a:latin typeface="Times New Roman" panose="02020603050405020304" charset="0"/>
              </a:rPr>
              <a:t> </a:t>
            </a:r>
          </a:p>
          <a:p>
            <a:pPr lvl="0" indent="0">
              <a:lnSpc>
                <a:spcPct val="125000"/>
              </a:lnSpc>
              <a:spcBef>
                <a:spcPct val="60000"/>
              </a:spcBef>
            </a:pPr>
            <a:r>
              <a:rPr lang="zh-CN" altLang="en-US" sz="2865" b="1" dirty="0">
                <a:latin typeface="Times New Roman" panose="02020603050405020304" charset="0"/>
              </a:rPr>
              <a:t>                                                                                          </a:t>
            </a:r>
            <a:r>
              <a:rPr lang="en-US" altLang="zh-CN" sz="2865" b="1">
                <a:latin typeface="Times New Roman" panose="02020603050405020304" charset="0"/>
              </a:rPr>
              <a:t>      </a:t>
            </a:r>
            <a:endParaRPr lang="en-US" altLang="zh-CN" sz="2865" b="1">
              <a:solidFill>
                <a:srgbClr val="FF0000"/>
              </a:solidFill>
              <a:latin typeface="Times New Roman" panose="02020603050405020304" charset="0"/>
            </a:endParaRPr>
          </a:p>
        </p:txBody>
      </p:sp>
      <p:graphicFrame>
        <p:nvGraphicFramePr>
          <p:cNvPr id="35843" name="对象 362500"/>
          <p:cNvGraphicFramePr/>
          <p:nvPr/>
        </p:nvGraphicFramePr>
        <p:xfrm>
          <a:off x="1026165" y="3279357"/>
          <a:ext cx="7247731" cy="968114"/>
        </p:xfrm>
        <a:graphic>
          <a:graphicData uri="http://schemas.openxmlformats.org/presentationml/2006/ole">
            <mc:AlternateContent xmlns:mc="http://schemas.openxmlformats.org/markup-compatibility/2006">
              <mc:Choice xmlns:v="urn:schemas-microsoft-com:vml" Requires="v">
                <p:oleObj spid="_x0000_s10411" r:id="rId3" imgW="3376930" imgH="444500" progId="Equation.3">
                  <p:embed/>
                </p:oleObj>
              </mc:Choice>
              <mc:Fallback>
                <p:oleObj r:id="rId3" imgW="3376930" imgH="444500" progId="Equation.3">
                  <p:embed/>
                  <p:pic>
                    <p:nvPicPr>
                      <p:cNvPr id="0" name="图片 3113"/>
                      <p:cNvPicPr/>
                      <p:nvPr/>
                    </p:nvPicPr>
                    <p:blipFill>
                      <a:blip r:embed="rId4"/>
                      <a:stretch>
                        <a:fillRect/>
                      </a:stretch>
                    </p:blipFill>
                    <p:spPr>
                      <a:xfrm>
                        <a:off x="1026165" y="3279357"/>
                        <a:ext cx="7247731" cy="968114"/>
                      </a:xfrm>
                      <a:prstGeom prst="rect">
                        <a:avLst/>
                      </a:prstGeom>
                      <a:noFill/>
                      <a:ln w="38100">
                        <a:noFill/>
                        <a:miter/>
                      </a:ln>
                    </p:spPr>
                  </p:pic>
                </p:oleObj>
              </mc:Fallback>
            </mc:AlternateContent>
          </a:graphicData>
        </a:graphic>
      </p:graphicFrame>
      <p:graphicFrame>
        <p:nvGraphicFramePr>
          <p:cNvPr id="35844" name="对象 362501"/>
          <p:cNvGraphicFramePr/>
          <p:nvPr/>
        </p:nvGraphicFramePr>
        <p:xfrm>
          <a:off x="1026165" y="4312246"/>
          <a:ext cx="7266988" cy="952359"/>
        </p:xfrm>
        <a:graphic>
          <a:graphicData uri="http://schemas.openxmlformats.org/presentationml/2006/ole">
            <mc:AlternateContent xmlns:mc="http://schemas.openxmlformats.org/markup-compatibility/2006">
              <mc:Choice xmlns:v="urn:schemas-microsoft-com:vml" Requires="v">
                <p:oleObj spid="_x0000_s10412" r:id="rId5" imgW="3161030" imgH="431800" progId="Equation.3">
                  <p:embed/>
                </p:oleObj>
              </mc:Choice>
              <mc:Fallback>
                <p:oleObj r:id="rId5" imgW="3161030" imgH="431800" progId="Equation.3">
                  <p:embed/>
                  <p:pic>
                    <p:nvPicPr>
                      <p:cNvPr id="0" name="图片 3114"/>
                      <p:cNvPicPr/>
                      <p:nvPr/>
                    </p:nvPicPr>
                    <p:blipFill>
                      <a:blip r:embed="rId6"/>
                      <a:stretch>
                        <a:fillRect/>
                      </a:stretch>
                    </p:blipFill>
                    <p:spPr>
                      <a:xfrm>
                        <a:off x="1026165" y="4312246"/>
                        <a:ext cx="7266988" cy="952359"/>
                      </a:xfrm>
                      <a:prstGeom prst="rect">
                        <a:avLst/>
                      </a:prstGeom>
                      <a:noFill/>
                      <a:ln w="38100">
                        <a:noFill/>
                        <a:miter/>
                      </a:ln>
                    </p:spPr>
                  </p:pic>
                </p:oleObj>
              </mc:Fallback>
            </mc:AlternateContent>
          </a:graphicData>
        </a:graphic>
      </p:graphicFrame>
      <p:sp>
        <p:nvSpPr>
          <p:cNvPr id="35845" name="文本框 362502"/>
          <p:cNvSpPr txBox="1"/>
          <p:nvPr/>
        </p:nvSpPr>
        <p:spPr>
          <a:xfrm>
            <a:off x="893115" y="5535956"/>
            <a:ext cx="9371281" cy="849630"/>
          </a:xfrm>
          <a:prstGeom prst="rect">
            <a:avLst/>
          </a:prstGeom>
          <a:noFill/>
          <a:ln w="9525">
            <a:noFill/>
          </a:ln>
        </p:spPr>
        <p:txBody>
          <a:bodyPr anchor="t">
            <a:spAutoFit/>
          </a:bodyPr>
          <a:lstStyle/>
          <a:p>
            <a:pPr lvl="0" indent="0">
              <a:lnSpc>
                <a:spcPct val="125000"/>
              </a:lnSpc>
            </a:pPr>
            <a:r>
              <a:rPr lang="zh-CN" altLang="en-US" sz="1985" b="1" dirty="0">
                <a:solidFill>
                  <a:srgbClr val="000099"/>
                </a:solidFill>
                <a:latin typeface="Times New Roman" panose="02020603050405020304" charset="0"/>
              </a:rPr>
              <a:t>可分离性说明，</a:t>
            </a:r>
            <a:r>
              <a:rPr lang="en-US" altLang="zh-CN" sz="1985" b="1" dirty="0">
                <a:solidFill>
                  <a:srgbClr val="000099"/>
                </a:solidFill>
                <a:latin typeface="Times New Roman" panose="02020603050405020304" charset="0"/>
              </a:rPr>
              <a:t>DFT</a:t>
            </a:r>
            <a:r>
              <a:rPr lang="zh-CN" altLang="en-US" sz="1985" b="1" dirty="0">
                <a:solidFill>
                  <a:srgbClr val="000099"/>
                </a:solidFill>
                <a:latin typeface="Times New Roman" panose="02020603050405020304" charset="0"/>
              </a:rPr>
              <a:t>可以连续运用两次</a:t>
            </a:r>
            <a:r>
              <a:rPr lang="en-US" altLang="zh-CN" sz="1985" b="1" dirty="0">
                <a:solidFill>
                  <a:srgbClr val="000099"/>
                </a:solidFill>
                <a:latin typeface="Times New Roman" panose="02020603050405020304" charset="0"/>
              </a:rPr>
              <a:t>(</a:t>
            </a:r>
            <a:r>
              <a:rPr lang="zh-CN" altLang="en-US" sz="1985" b="1" dirty="0">
                <a:solidFill>
                  <a:srgbClr val="FF0000"/>
                </a:solidFill>
                <a:latin typeface="Times New Roman" panose="02020603050405020304" charset="0"/>
              </a:rPr>
              <a:t>一般情况下是先进行行变换，再进行列变换</a:t>
            </a:r>
            <a:r>
              <a:rPr lang="en-US" altLang="zh-CN" sz="1985" b="1" dirty="0">
                <a:solidFill>
                  <a:srgbClr val="000099"/>
                </a:solidFill>
                <a:latin typeface="Times New Roman" panose="02020603050405020304" charset="0"/>
              </a:rPr>
              <a:t>)</a:t>
            </a:r>
            <a:r>
              <a:rPr lang="zh-CN" altLang="en-US" sz="1985" b="1" dirty="0">
                <a:solidFill>
                  <a:srgbClr val="000099"/>
                </a:solidFill>
                <a:latin typeface="Times New Roman" panose="02020603050405020304" charset="0"/>
              </a:rPr>
              <a:t>一维</a:t>
            </a:r>
            <a:r>
              <a:rPr lang="en-US" altLang="zh-CN" sz="1985" b="1">
                <a:solidFill>
                  <a:srgbClr val="000099"/>
                </a:solidFill>
                <a:latin typeface="Times New Roman" panose="02020603050405020304" charset="0"/>
              </a:rPr>
              <a:t>DFT</a:t>
            </a:r>
            <a:r>
              <a:rPr lang="zh-CN" altLang="en-US" sz="1985" b="1" dirty="0">
                <a:solidFill>
                  <a:srgbClr val="000099"/>
                </a:solidFill>
                <a:latin typeface="Times New Roman" panose="02020603050405020304" charset="0"/>
              </a:rPr>
              <a:t>来实现一个二维</a:t>
            </a:r>
            <a:r>
              <a:rPr lang="en-US" altLang="zh-CN" sz="1985" b="1">
                <a:solidFill>
                  <a:srgbClr val="000099"/>
                </a:solidFill>
                <a:latin typeface="Times New Roman" panose="02020603050405020304" charset="0"/>
              </a:rPr>
              <a:t>DFT</a:t>
            </a:r>
            <a:r>
              <a:rPr lang="zh-CN" altLang="en-US" sz="1985" b="1" dirty="0">
                <a:solidFill>
                  <a:srgbClr val="000099"/>
                </a:solidFill>
                <a:latin typeface="Times New Roman" panose="02020603050405020304" charset="0"/>
              </a:rPr>
              <a:t>。 </a:t>
            </a:r>
          </a:p>
        </p:txBody>
      </p:sp>
      <p:grpSp>
        <p:nvGrpSpPr>
          <p:cNvPr id="4" name="组合 3"/>
          <p:cNvGrpSpPr/>
          <p:nvPr/>
        </p:nvGrpSpPr>
        <p:grpSpPr>
          <a:xfrm>
            <a:off x="-12065" y="-1270"/>
            <a:ext cx="9562465" cy="7560310"/>
            <a:chOff x="-19" y="-2"/>
            <a:chExt cx="15059" cy="11906"/>
          </a:xfrm>
        </p:grpSpPr>
        <p:sp>
          <p:nvSpPr>
            <p:cNvPr id="3"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0" name="组合 9"/>
            <p:cNvGrpSpPr/>
            <p:nvPr/>
          </p:nvGrpSpPr>
          <p:grpSpPr>
            <a:xfrm>
              <a:off x="-19" y="-2"/>
              <a:ext cx="7440" cy="11906"/>
              <a:chOff x="1220" y="556"/>
              <a:chExt cx="7440" cy="10806"/>
            </a:xfrm>
          </p:grpSpPr>
          <p:sp>
            <p:nvSpPr>
              <p:cNvPr id="11"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6"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grpSp>
      <p:sp>
        <p:nvSpPr>
          <p:cNvPr id="8" name="文本框 7"/>
          <p:cNvSpPr txBox="1"/>
          <p:nvPr/>
        </p:nvSpPr>
        <p:spPr>
          <a:xfrm>
            <a:off x="8552180" y="3529965"/>
            <a:ext cx="732155" cy="396240"/>
          </a:xfrm>
          <a:prstGeom prst="rect">
            <a:avLst/>
          </a:prstGeom>
          <a:noFill/>
        </p:spPr>
        <p:txBody>
          <a:bodyPr wrap="square" rtlCol="0">
            <a:spAutoFit/>
          </a:bodyPr>
          <a:lstStyle/>
          <a:p>
            <a:r>
              <a:rPr lang="zh-CN" altLang="en-US" sz="2000" b="1">
                <a:solidFill>
                  <a:srgbClr val="1018BC"/>
                </a:solidFill>
              </a:rPr>
              <a:t>式</a:t>
            </a:r>
            <a:r>
              <a:rPr lang="en-US" altLang="zh-CN" sz="2000" b="1">
                <a:solidFill>
                  <a:srgbClr val="1018BC"/>
                </a:solidFill>
              </a:rPr>
              <a:t>5</a:t>
            </a:r>
          </a:p>
        </p:txBody>
      </p:sp>
      <p:sp>
        <p:nvSpPr>
          <p:cNvPr id="9" name="文本框 8"/>
          <p:cNvSpPr txBox="1"/>
          <p:nvPr/>
        </p:nvSpPr>
        <p:spPr>
          <a:xfrm>
            <a:off x="8552180" y="4494530"/>
            <a:ext cx="841375" cy="396240"/>
          </a:xfrm>
          <a:prstGeom prst="rect">
            <a:avLst/>
          </a:prstGeom>
          <a:noFill/>
        </p:spPr>
        <p:txBody>
          <a:bodyPr wrap="square" rtlCol="0">
            <a:spAutoFit/>
          </a:bodyPr>
          <a:lstStyle/>
          <a:p>
            <a:r>
              <a:rPr lang="zh-CN" altLang="en-US" sz="2000" b="1">
                <a:solidFill>
                  <a:srgbClr val="1018BC"/>
                </a:solidFill>
              </a:rPr>
              <a:t>式</a:t>
            </a:r>
            <a:r>
              <a:rPr lang="en-US" altLang="zh-CN" sz="2000" b="1">
                <a:solidFill>
                  <a:srgbClr val="1018BC"/>
                </a:solidFill>
              </a:rPr>
              <a:t>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组合 363522"/>
          <p:cNvGrpSpPr/>
          <p:nvPr/>
        </p:nvGrpSpPr>
        <p:grpSpPr>
          <a:xfrm>
            <a:off x="952805" y="4897805"/>
            <a:ext cx="9371281" cy="1946734"/>
            <a:chOff x="249" y="2568"/>
            <a:chExt cx="5353" cy="1112"/>
          </a:xfrm>
        </p:grpSpPr>
        <p:sp>
          <p:nvSpPr>
            <p:cNvPr id="36866" name="文本框 363523"/>
            <p:cNvSpPr txBox="1"/>
            <p:nvPr/>
          </p:nvSpPr>
          <p:spPr>
            <a:xfrm>
              <a:off x="249" y="2568"/>
              <a:ext cx="5353" cy="1112"/>
            </a:xfrm>
            <a:prstGeom prst="rect">
              <a:avLst/>
            </a:prstGeom>
            <a:noFill/>
            <a:ln w="9525">
              <a:noFill/>
            </a:ln>
          </p:spPr>
          <p:txBody>
            <a:bodyPr anchor="t">
              <a:spAutoFit/>
            </a:bodyPr>
            <a:lstStyle/>
            <a:p>
              <a:pPr lvl="0" indent="0">
                <a:lnSpc>
                  <a:spcPct val="125000"/>
                </a:lnSpc>
                <a:spcBef>
                  <a:spcPct val="115000"/>
                </a:spcBef>
              </a:pPr>
              <a:r>
                <a:rPr lang="zh-CN" altLang="en-US" sz="2975" dirty="0">
                  <a:latin typeface="Times New Roman" panose="02020603050405020304" charset="0"/>
                </a:rPr>
                <a:t>然后再对</a:t>
              </a:r>
              <a:r>
                <a:rPr lang="en-US" altLang="zh-CN" sz="2975" i="1" err="1">
                  <a:latin typeface="Times New Roman" panose="02020603050405020304" charset="0"/>
                </a:rPr>
                <a:t>F</a:t>
              </a:r>
              <a:r>
                <a:rPr lang="en-US" altLang="zh-CN" sz="2975" err="1">
                  <a:latin typeface="Times New Roman" panose="02020603050405020304" charset="0"/>
                </a:rPr>
                <a:t>(</a:t>
              </a:r>
              <a:r>
                <a:rPr lang="en-US" altLang="zh-CN" sz="2975" i="1" err="1">
                  <a:latin typeface="Times New Roman" panose="02020603050405020304" charset="0"/>
                </a:rPr>
                <a:t>x</a:t>
              </a:r>
              <a:r>
                <a:rPr lang="en-US" altLang="zh-CN" sz="2975" err="1">
                  <a:latin typeface="Times New Roman" panose="02020603050405020304" charset="0"/>
                </a:rPr>
                <a:t>,</a:t>
              </a:r>
              <a:r>
                <a:rPr lang="en-US" altLang="zh-CN" sz="2975" i="1" err="1">
                  <a:latin typeface="Times New Roman" panose="02020603050405020304" charset="0"/>
                </a:rPr>
                <a:t>v</a:t>
              </a:r>
              <a:r>
                <a:rPr lang="en-US" altLang="zh-CN" sz="2975">
                  <a:latin typeface="Times New Roman" panose="02020603050405020304" charset="0"/>
                </a:rPr>
                <a:t>)</a:t>
              </a:r>
              <a:r>
                <a:rPr lang="zh-CN" altLang="en-US" sz="2975" dirty="0">
                  <a:latin typeface="Times New Roman" panose="02020603050405020304" charset="0"/>
                </a:rPr>
                <a:t>沿</a:t>
              </a:r>
              <a:r>
                <a:rPr lang="en-US" altLang="zh-CN" sz="2975" i="1">
                  <a:latin typeface="Times New Roman" panose="02020603050405020304" charset="0"/>
                </a:rPr>
                <a:t>x</a:t>
              </a:r>
              <a:r>
                <a:rPr lang="zh-CN" altLang="en-US" sz="2975" dirty="0">
                  <a:latin typeface="Times New Roman" panose="02020603050405020304" charset="0"/>
                </a:rPr>
                <a:t>方向进行一维的</a:t>
              </a:r>
              <a:r>
                <a:rPr lang="en-US" altLang="zh-CN" sz="2975">
                  <a:latin typeface="Times New Roman" panose="02020603050405020304" charset="0"/>
                </a:rPr>
                <a:t>(</a:t>
              </a:r>
              <a:r>
                <a:rPr lang="zh-CN" altLang="en-US" sz="2975" dirty="0">
                  <a:latin typeface="Times New Roman" panose="02020603050405020304" charset="0"/>
                </a:rPr>
                <a:t>列</a:t>
              </a:r>
              <a:r>
                <a:rPr lang="en-US" altLang="zh-CN" sz="2975">
                  <a:latin typeface="Times New Roman" panose="02020603050405020304" charset="0"/>
                </a:rPr>
                <a:t>)</a:t>
              </a:r>
              <a:r>
                <a:rPr lang="zh-CN" altLang="en-US" sz="2975" dirty="0">
                  <a:latin typeface="Times New Roman" panose="02020603050405020304" charset="0"/>
                </a:rPr>
                <a:t>变换而得到最后</a:t>
              </a:r>
              <a:r>
                <a:rPr lang="zh-CN" altLang="en-US" sz="2975">
                  <a:latin typeface="Times New Roman" panose="02020603050405020304" charset="0"/>
                </a:rPr>
                <a:t>结果</a:t>
              </a:r>
              <a:r>
                <a:rPr lang="zh-CN" altLang="en-US" sz="2975" smtClean="0">
                  <a:latin typeface="Times New Roman" panose="02020603050405020304" charset="0"/>
                </a:rPr>
                <a:t>：</a:t>
              </a:r>
              <a:r>
                <a:rPr lang="en-US" altLang="zh-CN" sz="2975" b="1" smtClean="0">
                  <a:latin typeface="Times New Roman" panose="02020603050405020304" charset="0"/>
                </a:rPr>
                <a:t>                                                                            </a:t>
              </a:r>
              <a:endParaRPr lang="en-US" altLang="zh-CN" sz="2975" b="1" strike="noStrike" noProof="1">
                <a:solidFill>
                  <a:srgbClr val="FF0000"/>
                </a:solidFill>
                <a:latin typeface="Times New Roman" panose="02020603050405020304" charset="0"/>
                <a:cs typeface="+mn-ea"/>
              </a:endParaRPr>
            </a:p>
            <a:p>
              <a:pPr lvl="0" indent="0">
                <a:lnSpc>
                  <a:spcPct val="125000"/>
                </a:lnSpc>
                <a:spcBef>
                  <a:spcPct val="30000"/>
                </a:spcBef>
              </a:pPr>
              <a:endParaRPr lang="en-US" altLang="zh-CN" sz="2975" b="1">
                <a:solidFill>
                  <a:srgbClr val="FF0000"/>
                </a:solidFill>
                <a:latin typeface="Times New Roman" panose="02020603050405020304" charset="0"/>
              </a:endParaRPr>
            </a:p>
          </p:txBody>
        </p:sp>
        <p:graphicFrame>
          <p:nvGraphicFramePr>
            <p:cNvPr id="36867" name="对象 363524"/>
            <p:cNvGraphicFramePr/>
            <p:nvPr/>
          </p:nvGraphicFramePr>
          <p:xfrm>
            <a:off x="793" y="3158"/>
            <a:ext cx="3028" cy="493"/>
          </p:xfrm>
          <a:graphic>
            <a:graphicData uri="http://schemas.openxmlformats.org/presentationml/2006/ole">
              <mc:AlternateContent xmlns:mc="http://schemas.openxmlformats.org/markup-compatibility/2006">
                <mc:Choice xmlns:v="urn:schemas-microsoft-com:vml" Requires="v">
                  <p:oleObj spid="_x0000_s11520" r:id="rId4" imgW="2273300" imgH="431800" progId="Equation.3">
                    <p:embed/>
                  </p:oleObj>
                </mc:Choice>
                <mc:Fallback>
                  <p:oleObj r:id="rId4" imgW="2273300" imgH="431800" progId="Equation.3">
                    <p:embed/>
                    <p:pic>
                      <p:nvPicPr>
                        <p:cNvPr id="0" name="图片 3115"/>
                        <p:cNvPicPr/>
                        <p:nvPr/>
                      </p:nvPicPr>
                      <p:blipFill>
                        <a:blip r:embed="rId5"/>
                        <a:stretch>
                          <a:fillRect/>
                        </a:stretch>
                      </p:blipFill>
                      <p:spPr>
                        <a:xfrm>
                          <a:off x="793" y="3158"/>
                          <a:ext cx="3028" cy="493"/>
                        </a:xfrm>
                        <a:prstGeom prst="rect">
                          <a:avLst/>
                        </a:prstGeom>
                        <a:noFill/>
                        <a:ln w="38100">
                          <a:noFill/>
                          <a:miter/>
                        </a:ln>
                      </p:spPr>
                    </p:pic>
                  </p:oleObj>
                </mc:Fallback>
              </mc:AlternateContent>
            </a:graphicData>
          </a:graphic>
        </p:graphicFrame>
      </p:grpSp>
      <p:sp>
        <p:nvSpPr>
          <p:cNvPr id="363528" name="文本框 363527"/>
          <p:cNvSpPr txBox="1"/>
          <p:nvPr/>
        </p:nvSpPr>
        <p:spPr>
          <a:xfrm>
            <a:off x="983320" y="2062480"/>
            <a:ext cx="9371282" cy="2557145"/>
          </a:xfrm>
          <a:prstGeom prst="rect">
            <a:avLst/>
          </a:prstGeom>
          <a:noFill/>
          <a:ln w="9525">
            <a:noFill/>
          </a:ln>
        </p:spPr>
        <p:txBody>
          <a:bodyPr>
            <a:spAutoFit/>
          </a:bodyPr>
          <a:lstStyle/>
          <a:p>
            <a:pPr lvl="0" fontAlgn="base">
              <a:lnSpc>
                <a:spcPct val="125000"/>
              </a:lnSpc>
            </a:pPr>
            <a:r>
              <a:rPr lang="zh-CN" altLang="en-US" sz="2975" strike="noStrike" noProof="1">
                <a:solidFill>
                  <a:schemeClr val="tx1"/>
                </a:solidFill>
                <a:effectLst/>
                <a:latin typeface="Times New Roman" panose="02020603050405020304" charset="0"/>
                <a:cs typeface="+mn-ea"/>
              </a:rPr>
              <a:t>    以式</a:t>
            </a:r>
            <a:r>
              <a:rPr lang="en-US" altLang="zh-CN" sz="2975" strike="noStrike" noProof="1">
                <a:solidFill>
                  <a:schemeClr val="tx1"/>
                </a:solidFill>
                <a:effectLst/>
                <a:latin typeface="Times New Roman" panose="02020603050405020304" charset="0"/>
                <a:cs typeface="+mn-ea"/>
              </a:rPr>
              <a:t>5</a:t>
            </a:r>
            <a:endParaRPr lang="zh-CN" altLang="en-US" sz="2975" strike="noStrike" noProof="1">
              <a:solidFill>
                <a:schemeClr val="tx1"/>
              </a:solidFill>
              <a:effectLst/>
              <a:latin typeface="Times New Roman" panose="02020603050405020304" charset="0"/>
              <a:cs typeface="+mn-ea"/>
            </a:endParaRPr>
          </a:p>
          <a:p>
            <a:pPr lvl="0" fontAlgn="base">
              <a:lnSpc>
                <a:spcPct val="70000"/>
              </a:lnSpc>
            </a:pPr>
            <a:endParaRPr lang="zh-CN" altLang="en-US" sz="2975" strike="noStrike" noProof="1">
              <a:solidFill>
                <a:schemeClr val="tx1"/>
              </a:solidFill>
              <a:effectLst/>
              <a:latin typeface="Times New Roman" panose="02020603050405020304" charset="0"/>
              <a:cs typeface="+mn-ea"/>
            </a:endParaRPr>
          </a:p>
          <a:p>
            <a:pPr lvl="0" fontAlgn="base">
              <a:lnSpc>
                <a:spcPct val="70000"/>
              </a:lnSpc>
            </a:pPr>
            <a:endParaRPr lang="zh-CN" altLang="en-US" sz="2975" strike="noStrike" noProof="1">
              <a:solidFill>
                <a:schemeClr val="tx1"/>
              </a:solidFill>
              <a:effectLst/>
              <a:latin typeface="Times New Roman" panose="02020603050405020304" charset="0"/>
              <a:cs typeface="+mn-ea"/>
            </a:endParaRPr>
          </a:p>
          <a:p>
            <a:pPr lvl="0" fontAlgn="base"/>
            <a:r>
              <a:rPr lang="zh-CN" altLang="en-US" sz="2975" strike="noStrike" noProof="1">
                <a:solidFill>
                  <a:schemeClr val="tx1"/>
                </a:solidFill>
                <a:effectLst/>
                <a:latin typeface="Times New Roman" panose="02020603050405020304" charset="0"/>
                <a:cs typeface="+mn-ea"/>
              </a:rPr>
              <a:t>为例，可先沿</a:t>
            </a:r>
            <a:r>
              <a:rPr lang="en-US" altLang="zh-CN" sz="2975" i="1" strike="noStrike" noProof="1">
                <a:solidFill>
                  <a:schemeClr val="tx1"/>
                </a:solidFill>
                <a:effectLst/>
                <a:latin typeface="Times New Roman" panose="02020603050405020304" charset="0"/>
                <a:cs typeface="+mn-ea"/>
              </a:rPr>
              <a:t>y</a:t>
            </a:r>
            <a:r>
              <a:rPr lang="zh-CN" altLang="en-US" sz="2975" strike="noStrike" noProof="1">
                <a:solidFill>
                  <a:schemeClr val="tx1"/>
                </a:solidFill>
                <a:effectLst/>
                <a:latin typeface="Times New Roman" panose="02020603050405020304" charset="0"/>
                <a:cs typeface="+mn-ea"/>
              </a:rPr>
              <a:t>轴方向进行一维的</a:t>
            </a:r>
            <a:r>
              <a:rPr lang="en-US" altLang="zh-CN" sz="2975" strike="noStrike" noProof="1">
                <a:solidFill>
                  <a:schemeClr val="tx1"/>
                </a:solidFill>
                <a:effectLst/>
                <a:latin typeface="Times New Roman" panose="02020603050405020304" charset="0"/>
                <a:cs typeface="+mn-ea"/>
              </a:rPr>
              <a:t>(</a:t>
            </a:r>
            <a:r>
              <a:rPr lang="zh-CN" altLang="en-US" sz="2975" strike="noStrike" noProof="1">
                <a:solidFill>
                  <a:schemeClr val="tx1"/>
                </a:solidFill>
                <a:effectLst/>
                <a:latin typeface="Times New Roman" panose="02020603050405020304" charset="0"/>
                <a:cs typeface="+mn-ea"/>
              </a:rPr>
              <a:t>行</a:t>
            </a:r>
            <a:r>
              <a:rPr lang="en-US" altLang="zh-CN" sz="2975" strike="noStrike" noProof="1">
                <a:solidFill>
                  <a:schemeClr val="tx1"/>
                </a:solidFill>
                <a:effectLst/>
                <a:latin typeface="Times New Roman" panose="02020603050405020304" charset="0"/>
                <a:cs typeface="+mn-ea"/>
              </a:rPr>
              <a:t>)</a:t>
            </a:r>
            <a:r>
              <a:rPr lang="zh-CN" altLang="en-US" sz="2975" strike="noStrike" noProof="1">
                <a:solidFill>
                  <a:schemeClr val="tx1"/>
                </a:solidFill>
                <a:effectLst/>
                <a:latin typeface="Times New Roman" panose="02020603050405020304" charset="0"/>
                <a:cs typeface="+mn-ea"/>
              </a:rPr>
              <a:t>变换而求得：</a:t>
            </a:r>
            <a:r>
              <a:rPr lang="zh-CN" altLang="en-US" sz="1985" b="1" strike="noStrike" noProof="1">
                <a:solidFill>
                  <a:srgbClr val="663300"/>
                </a:solidFill>
                <a:effectLst>
                  <a:outerShdw blurRad="38100" dist="38100" dir="2700000">
                    <a:srgbClr val="C0C0C0"/>
                  </a:outerShdw>
                </a:effectLst>
                <a:latin typeface="Times New Roman" panose="02020603050405020304" charset="0"/>
                <a:cs typeface="+mn-ea"/>
              </a:rPr>
              <a:t> </a:t>
            </a:r>
            <a:endParaRPr lang="zh-CN" altLang="en-US" sz="1985" b="1" strike="noStrike" noProof="1">
              <a:solidFill>
                <a:srgbClr val="663300"/>
              </a:solidFill>
              <a:effectLst>
                <a:outerShdw blurRad="38100" dist="38100" dir="2700000">
                  <a:srgbClr val="C0C0C0"/>
                </a:outerShdw>
              </a:effectLst>
              <a:latin typeface="Times New Roman" panose="02020603050405020304" charset="0"/>
            </a:endParaRPr>
          </a:p>
          <a:p>
            <a:pPr lvl="0" fontAlgn="base">
              <a:lnSpc>
                <a:spcPct val="125000"/>
              </a:lnSpc>
              <a:spcBef>
                <a:spcPct val="60000"/>
              </a:spcBef>
            </a:pPr>
            <a:r>
              <a:rPr lang="zh-CN" altLang="en-US" sz="2865" b="1" strike="noStrike" noProof="1">
                <a:latin typeface="Times New Roman" panose="02020603050405020304" charset="0"/>
                <a:cs typeface="+mn-ea"/>
              </a:rPr>
              <a:t>                                                                                 </a:t>
            </a:r>
            <a:r>
              <a:rPr lang="zh-CN" altLang="en-US" sz="2400" b="1" strike="noStrike" noProof="1">
                <a:solidFill>
                  <a:srgbClr val="FF0000"/>
                </a:solidFill>
                <a:latin typeface="Times New Roman" panose="02020603050405020304" charset="0"/>
                <a:cs typeface="+mn-ea"/>
              </a:rPr>
              <a:t>式</a:t>
            </a:r>
            <a:r>
              <a:rPr lang="en-US" altLang="zh-CN" sz="2400" b="1" strike="noStrike" noProof="1">
                <a:solidFill>
                  <a:srgbClr val="FF0000"/>
                </a:solidFill>
                <a:latin typeface="Times New Roman" panose="02020603050405020304" charset="0"/>
                <a:cs typeface="+mn-ea"/>
              </a:rPr>
              <a:t>7</a:t>
            </a:r>
          </a:p>
        </p:txBody>
      </p:sp>
      <p:graphicFrame>
        <p:nvGraphicFramePr>
          <p:cNvPr id="36870" name="对象 363528"/>
          <p:cNvGraphicFramePr/>
          <p:nvPr/>
        </p:nvGraphicFramePr>
        <p:xfrm>
          <a:off x="2611755" y="2015490"/>
          <a:ext cx="6401435" cy="886460"/>
        </p:xfrm>
        <a:graphic>
          <a:graphicData uri="http://schemas.openxmlformats.org/presentationml/2006/ole">
            <mc:AlternateContent xmlns:mc="http://schemas.openxmlformats.org/markup-compatibility/2006">
              <mc:Choice xmlns:v="urn:schemas-microsoft-com:vml" Requires="v">
                <p:oleObj spid="_x0000_s11521" r:id="rId6" imgW="3377565" imgH="444500" progId="Equation.3">
                  <p:embed/>
                </p:oleObj>
              </mc:Choice>
              <mc:Fallback>
                <p:oleObj r:id="rId6" imgW="3377565" imgH="444500" progId="Equation.3">
                  <p:embed/>
                  <p:pic>
                    <p:nvPicPr>
                      <p:cNvPr id="0" name="图片 3116"/>
                      <p:cNvPicPr/>
                      <p:nvPr/>
                    </p:nvPicPr>
                    <p:blipFill>
                      <a:blip r:embed="rId7"/>
                      <a:stretch>
                        <a:fillRect/>
                      </a:stretch>
                    </p:blipFill>
                    <p:spPr>
                      <a:xfrm>
                        <a:off x="2611755" y="2015490"/>
                        <a:ext cx="6401435" cy="886460"/>
                      </a:xfrm>
                      <a:prstGeom prst="rect">
                        <a:avLst/>
                      </a:prstGeom>
                      <a:noFill/>
                      <a:ln w="38100">
                        <a:noFill/>
                        <a:miter/>
                      </a:ln>
                    </p:spPr>
                  </p:pic>
                </p:oleObj>
              </mc:Fallback>
            </mc:AlternateContent>
          </a:graphicData>
        </a:graphic>
      </p:graphicFrame>
      <p:graphicFrame>
        <p:nvGraphicFramePr>
          <p:cNvPr id="36871" name="对象 363529"/>
          <p:cNvGraphicFramePr/>
          <p:nvPr/>
        </p:nvGraphicFramePr>
        <p:xfrm>
          <a:off x="1778000" y="3760470"/>
          <a:ext cx="5722620" cy="1003300"/>
        </p:xfrm>
        <a:graphic>
          <a:graphicData uri="http://schemas.openxmlformats.org/presentationml/2006/ole">
            <mc:AlternateContent xmlns:mc="http://schemas.openxmlformats.org/markup-compatibility/2006">
              <mc:Choice xmlns:v="urn:schemas-microsoft-com:vml" Requires="v">
                <p:oleObj spid="_x0000_s11522" r:id="rId8" imgW="2400300" imgH="444500" progId="Equation.3">
                  <p:embed/>
                </p:oleObj>
              </mc:Choice>
              <mc:Fallback>
                <p:oleObj r:id="rId8" imgW="2400300" imgH="444500" progId="Equation.3">
                  <p:embed/>
                  <p:pic>
                    <p:nvPicPr>
                      <p:cNvPr id="0" name="图片 3117"/>
                      <p:cNvPicPr/>
                      <p:nvPr/>
                    </p:nvPicPr>
                    <p:blipFill>
                      <a:blip r:embed="rId9"/>
                      <a:stretch>
                        <a:fillRect/>
                      </a:stretch>
                    </p:blipFill>
                    <p:spPr>
                      <a:xfrm>
                        <a:off x="1778000" y="3760470"/>
                        <a:ext cx="5722620" cy="1003300"/>
                      </a:xfrm>
                      <a:prstGeom prst="rect">
                        <a:avLst/>
                      </a:prstGeom>
                      <a:noFill/>
                      <a:ln w="38100">
                        <a:noFill/>
                        <a:miter/>
                      </a:ln>
                    </p:spPr>
                  </p:pic>
                </p:oleObj>
              </mc:Fallback>
            </mc:AlternateContent>
          </a:graphicData>
        </a:graphic>
      </p:graphicFrame>
      <p:sp>
        <p:nvSpPr>
          <p:cNvPr id="2"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可分离性     </a:t>
            </a:r>
          </a:p>
        </p:txBody>
      </p:sp>
      <p:grpSp>
        <p:nvGrpSpPr>
          <p:cNvPr id="5" name="组合 4"/>
          <p:cNvGrpSpPr/>
          <p:nvPr/>
        </p:nvGrpSpPr>
        <p:grpSpPr>
          <a:xfrm>
            <a:off x="-12065" y="-1270"/>
            <a:ext cx="9562465" cy="7560310"/>
            <a:chOff x="-19" y="-2"/>
            <a:chExt cx="15059" cy="11906"/>
          </a:xfrm>
        </p:grpSpPr>
        <p:sp>
          <p:nvSpPr>
            <p:cNvPr id="6"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0"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1" cstate="print"/>
                <a:stretch>
                  <a:fillRect/>
                </a:stretch>
              </a:blipFill>
            </p:spPr>
            <p:txBody>
              <a:bodyPr wrap="square" lIns="0" tIns="0" rIns="0" bIns="0" rtlCol="0"/>
              <a:lstStyle/>
              <a:p>
                <a:endParaRPr/>
              </a:p>
            </p:txBody>
          </p:sp>
        </p:grpSp>
      </p:grpSp>
      <p:sp>
        <p:nvSpPr>
          <p:cNvPr id="12" name="文本框 11"/>
          <p:cNvSpPr txBox="1"/>
          <p:nvPr/>
        </p:nvSpPr>
        <p:spPr>
          <a:xfrm>
            <a:off x="8499475" y="6134100"/>
            <a:ext cx="647934" cy="461665"/>
          </a:xfrm>
          <a:prstGeom prst="rect">
            <a:avLst/>
          </a:prstGeom>
          <a:noFill/>
        </p:spPr>
        <p:txBody>
          <a:bodyPr wrap="none" rtlCol="0">
            <a:spAutoFit/>
          </a:bodyPr>
          <a:lstStyle/>
          <a:p>
            <a:pPr algn="l"/>
            <a:r>
              <a:rPr lang="zh-CN" altLang="en-US" sz="2400" b="1" dirty="0">
                <a:solidFill>
                  <a:srgbClr val="FF0000"/>
                </a:solidFill>
                <a:latin typeface="Times New Roman" panose="02020603050405020304" charset="0"/>
                <a:cs typeface="+mn-ea"/>
                <a:sym typeface="+mn-ea"/>
              </a:rPr>
              <a:t>式</a:t>
            </a:r>
            <a:r>
              <a:rPr lang="en-US" altLang="zh-CN" sz="2400" b="1">
                <a:solidFill>
                  <a:srgbClr val="FF0000"/>
                </a:solidFill>
                <a:latin typeface="Times New Roman" panose="02020603050405020304" charset="0"/>
                <a:cs typeface="+mn-ea"/>
                <a:sym typeface="+mn-ea"/>
              </a:rPr>
              <a:t>8</a:t>
            </a:r>
            <a:endParaRPr lang="en-US" altLang="zh-CN" sz="2400" b="1" noProof="1">
              <a:solidFill>
                <a:srgbClr val="FF0000"/>
              </a:solidFill>
              <a:latin typeface="Times New Roman" panose="02020603050405020304" charset="0"/>
              <a:cs typeface="+mn-ea"/>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364547"/>
          <p:cNvGrpSpPr/>
          <p:nvPr/>
        </p:nvGrpSpPr>
        <p:grpSpPr>
          <a:xfrm>
            <a:off x="1075602" y="2135563"/>
            <a:ext cx="9290752" cy="2618987"/>
            <a:chOff x="1331" y="9101"/>
            <a:chExt cx="7723" cy="1843"/>
          </a:xfrm>
        </p:grpSpPr>
        <p:pic>
          <p:nvPicPr>
            <p:cNvPr id="38915" name="图片 364548" descr="original"/>
            <p:cNvPicPr>
              <a:picLocks noChangeAspect="1"/>
            </p:cNvPicPr>
            <p:nvPr/>
          </p:nvPicPr>
          <p:blipFill>
            <a:blip r:embed="rId2"/>
            <a:stretch>
              <a:fillRect/>
            </a:stretch>
          </p:blipFill>
          <p:spPr>
            <a:xfrm>
              <a:off x="1331" y="9101"/>
              <a:ext cx="1843" cy="1843"/>
            </a:xfrm>
            <a:prstGeom prst="rect">
              <a:avLst/>
            </a:prstGeom>
            <a:noFill/>
            <a:ln w="9525">
              <a:noFill/>
            </a:ln>
          </p:spPr>
        </p:pic>
        <p:pic>
          <p:nvPicPr>
            <p:cNvPr id="38916" name="图片 364549" descr="dft-w"/>
            <p:cNvPicPr>
              <a:picLocks noChangeAspect="1"/>
            </p:cNvPicPr>
            <p:nvPr/>
          </p:nvPicPr>
          <p:blipFill>
            <a:blip r:embed="rId3"/>
            <a:stretch>
              <a:fillRect/>
            </a:stretch>
          </p:blipFill>
          <p:spPr>
            <a:xfrm>
              <a:off x="4254" y="9101"/>
              <a:ext cx="1843" cy="1843"/>
            </a:xfrm>
            <a:prstGeom prst="rect">
              <a:avLst/>
            </a:prstGeom>
            <a:noFill/>
            <a:ln w="9525">
              <a:noFill/>
            </a:ln>
          </p:spPr>
        </p:pic>
        <p:pic>
          <p:nvPicPr>
            <p:cNvPr id="38917" name="图片 364550" descr="dft-2d"/>
            <p:cNvPicPr>
              <a:picLocks noChangeAspect="1"/>
            </p:cNvPicPr>
            <p:nvPr/>
          </p:nvPicPr>
          <p:blipFill>
            <a:blip r:embed="rId4"/>
            <a:stretch>
              <a:fillRect/>
            </a:stretch>
          </p:blipFill>
          <p:spPr>
            <a:xfrm>
              <a:off x="7211" y="9101"/>
              <a:ext cx="1843" cy="1843"/>
            </a:xfrm>
            <a:prstGeom prst="rect">
              <a:avLst/>
            </a:prstGeom>
            <a:noFill/>
            <a:ln w="9525">
              <a:noFill/>
            </a:ln>
          </p:spPr>
        </p:pic>
        <p:sp>
          <p:nvSpPr>
            <p:cNvPr id="38918" name="右箭头 364551"/>
            <p:cNvSpPr/>
            <p:nvPr/>
          </p:nvSpPr>
          <p:spPr>
            <a:xfrm>
              <a:off x="3251" y="9605"/>
              <a:ext cx="960" cy="163"/>
            </a:xfrm>
            <a:prstGeom prst="rightArrow">
              <a:avLst>
                <a:gd name="adj1" fmla="val 50000"/>
                <a:gd name="adj2" fmla="val 146721"/>
              </a:avLst>
            </a:prstGeom>
            <a:solidFill>
              <a:srgbClr val="FFFFFF"/>
            </a:solidFill>
            <a:ln w="9525" cap="flat" cmpd="sng">
              <a:solidFill>
                <a:srgbClr val="000000"/>
              </a:solidFill>
              <a:prstDash val="solid"/>
              <a:miter/>
              <a:headEnd type="none" w="med" len="med"/>
              <a:tailEnd type="none" w="med" len="med"/>
            </a:ln>
          </p:spPr>
          <p:txBody>
            <a:bodyPr anchor="t"/>
            <a:lstStyle/>
            <a:p>
              <a:pPr lvl="0" indent="0"/>
              <a:endParaRPr lang="zh-CN" altLang="en-US" sz="1985">
                <a:latin typeface="Times New Roman" panose="02020603050405020304" charset="0"/>
                <a:ea typeface="宋体" panose="02010600030101010101" pitchFamily="2" charset="-122"/>
              </a:endParaRPr>
            </a:p>
          </p:txBody>
        </p:sp>
        <p:sp>
          <p:nvSpPr>
            <p:cNvPr id="38919" name="文本框 364552"/>
            <p:cNvSpPr txBox="1"/>
            <p:nvPr/>
          </p:nvSpPr>
          <p:spPr>
            <a:xfrm>
              <a:off x="3251" y="9753"/>
              <a:ext cx="960" cy="504"/>
            </a:xfrm>
            <a:prstGeom prst="rect">
              <a:avLst/>
            </a:prstGeom>
            <a:noFill/>
            <a:ln w="9525">
              <a:noFill/>
            </a:ln>
          </p:spPr>
          <p:txBody>
            <a:bodyPr anchor="t"/>
            <a:lstStyle/>
            <a:p>
              <a:pPr lvl="0" indent="0" algn="just">
                <a:buClr>
                  <a:srgbClr val="000000"/>
                </a:buClr>
              </a:pPr>
              <a:r>
                <a:rPr lang="zh-CN" altLang="en-US" sz="2205" b="1" dirty="0">
                  <a:latin typeface="Times New Roman" panose="02020603050405020304" charset="0"/>
                  <a:ea typeface="宋体" panose="02010600030101010101" pitchFamily="2" charset="-122"/>
                </a:rPr>
                <a:t>行变换</a:t>
              </a:r>
              <a:endParaRPr lang="zh-CN" altLang="en-US" sz="2205" b="1" dirty="0">
                <a:latin typeface="Arial" panose="020B0604020202020204" pitchFamily="34" charset="0"/>
                <a:ea typeface="宋体" panose="02010600030101010101" pitchFamily="2" charset="-122"/>
              </a:endParaRPr>
            </a:p>
          </p:txBody>
        </p:sp>
        <p:sp>
          <p:nvSpPr>
            <p:cNvPr id="38920" name="右箭头 364553"/>
            <p:cNvSpPr/>
            <p:nvPr/>
          </p:nvSpPr>
          <p:spPr>
            <a:xfrm>
              <a:off x="6174" y="9590"/>
              <a:ext cx="960" cy="163"/>
            </a:xfrm>
            <a:prstGeom prst="rightArrow">
              <a:avLst>
                <a:gd name="adj1" fmla="val 50000"/>
                <a:gd name="adj2" fmla="val 146721"/>
              </a:avLst>
            </a:prstGeom>
            <a:solidFill>
              <a:srgbClr val="FFFFFF"/>
            </a:solidFill>
            <a:ln w="9525" cap="flat" cmpd="sng">
              <a:solidFill>
                <a:srgbClr val="000000"/>
              </a:solidFill>
              <a:prstDash val="solid"/>
              <a:miter/>
              <a:headEnd type="none" w="med" len="med"/>
              <a:tailEnd type="none" w="med" len="med"/>
            </a:ln>
          </p:spPr>
          <p:txBody>
            <a:bodyPr anchor="t"/>
            <a:lstStyle/>
            <a:p>
              <a:pPr lvl="0" indent="0"/>
              <a:endParaRPr lang="zh-CN" altLang="en-US" sz="1985">
                <a:latin typeface="Times New Roman" panose="02020603050405020304" charset="0"/>
                <a:ea typeface="宋体" panose="02010600030101010101" pitchFamily="2" charset="-122"/>
              </a:endParaRPr>
            </a:p>
          </p:txBody>
        </p:sp>
        <p:sp>
          <p:nvSpPr>
            <p:cNvPr id="38921" name="文本框 364554"/>
            <p:cNvSpPr txBox="1"/>
            <p:nvPr/>
          </p:nvSpPr>
          <p:spPr>
            <a:xfrm>
              <a:off x="6174" y="9753"/>
              <a:ext cx="960" cy="504"/>
            </a:xfrm>
            <a:prstGeom prst="rect">
              <a:avLst/>
            </a:prstGeom>
            <a:noFill/>
            <a:ln w="9525">
              <a:noFill/>
            </a:ln>
          </p:spPr>
          <p:txBody>
            <a:bodyPr anchor="t"/>
            <a:lstStyle/>
            <a:p>
              <a:pPr lvl="0" indent="0" algn="just">
                <a:buClr>
                  <a:srgbClr val="000000"/>
                </a:buClr>
              </a:pPr>
              <a:r>
                <a:rPr lang="zh-CN" altLang="en-US" sz="2205" b="1" dirty="0">
                  <a:latin typeface="Times New Roman" panose="02020603050405020304" charset="0"/>
                  <a:ea typeface="宋体" panose="02010600030101010101" pitchFamily="2" charset="-122"/>
                </a:rPr>
                <a:t>列变换</a:t>
              </a:r>
              <a:endParaRPr lang="zh-CN" altLang="en-US" sz="2205" b="1" dirty="0">
                <a:latin typeface="Arial" panose="020B0604020202020204" pitchFamily="34" charset="0"/>
                <a:ea typeface="宋体" panose="02010600030101010101" pitchFamily="2" charset="-122"/>
              </a:endParaRPr>
            </a:p>
          </p:txBody>
        </p:sp>
      </p:grpSp>
      <p:sp>
        <p:nvSpPr>
          <p:cNvPr id="2"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可分离性     </a:t>
            </a:r>
          </a:p>
        </p:txBody>
      </p:sp>
      <p:grpSp>
        <p:nvGrpSpPr>
          <p:cNvPr id="5" name="组合 4"/>
          <p:cNvGrpSpPr/>
          <p:nvPr/>
        </p:nvGrpSpPr>
        <p:grpSpPr>
          <a:xfrm>
            <a:off x="-12065" y="-1270"/>
            <a:ext cx="9562465" cy="7560310"/>
            <a:chOff x="-19" y="-2"/>
            <a:chExt cx="15059" cy="11906"/>
          </a:xfrm>
        </p:grpSpPr>
        <p:sp>
          <p:nvSpPr>
            <p:cNvPr id="6"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365571"/>
          <p:cNvSpPr txBox="1"/>
          <p:nvPr/>
        </p:nvSpPr>
        <p:spPr>
          <a:xfrm>
            <a:off x="1197915" y="2135302"/>
            <a:ext cx="9371281" cy="1244600"/>
          </a:xfrm>
          <a:prstGeom prst="rect">
            <a:avLst/>
          </a:prstGeom>
          <a:noFill/>
          <a:ln w="9525">
            <a:noFill/>
          </a:ln>
        </p:spPr>
        <p:txBody>
          <a:bodyPr anchor="t">
            <a:spAutoFit/>
          </a:bodyPr>
          <a:lstStyle/>
          <a:p>
            <a:pPr lvl="0" indent="0">
              <a:lnSpc>
                <a:spcPct val="120000"/>
              </a:lnSpc>
            </a:pPr>
            <a:r>
              <a:rPr lang="zh-CN" altLang="en-US" sz="2800" b="1" dirty="0">
                <a:latin typeface="Times New Roman" panose="02020603050405020304" charset="0"/>
              </a:rPr>
              <a:t>    一幅图像的灰度平均值可表示为：</a:t>
            </a:r>
          </a:p>
          <a:p>
            <a:pPr lvl="0" indent="0">
              <a:lnSpc>
                <a:spcPct val="125000"/>
              </a:lnSpc>
            </a:pPr>
            <a:r>
              <a:rPr lang="zh-CN" altLang="en-US" dirty="0">
                <a:latin typeface="Times New Roman" panose="02020603050405020304" charset="0"/>
              </a:rPr>
              <a:t>                                    </a:t>
            </a:r>
            <a:endParaRPr lang="zh-CN" altLang="en-US" sz="1600" b="1" dirty="0">
              <a:latin typeface="Times New Roman" panose="02020603050405020304" charset="0"/>
            </a:endParaRPr>
          </a:p>
          <a:p>
            <a:pPr lvl="0" indent="0">
              <a:lnSpc>
                <a:spcPct val="70000"/>
              </a:lnSpc>
            </a:pPr>
            <a:r>
              <a:rPr lang="zh-CN" altLang="en-US" sz="2800" b="1" dirty="0">
                <a:latin typeface="Times New Roman" panose="02020603050405020304" charset="0"/>
              </a:rPr>
              <a:t>                                                                                 </a:t>
            </a:r>
            <a:endParaRPr lang="en-US" altLang="zh-CN" sz="2800" b="1">
              <a:solidFill>
                <a:srgbClr val="FF0000"/>
              </a:solidFill>
              <a:latin typeface="Times New Roman" panose="02020603050405020304" charset="0"/>
            </a:endParaRPr>
          </a:p>
        </p:txBody>
      </p:sp>
      <p:graphicFrame>
        <p:nvGraphicFramePr>
          <p:cNvPr id="39939" name="对象 365572"/>
          <p:cNvGraphicFramePr/>
          <p:nvPr/>
        </p:nvGraphicFramePr>
        <p:xfrm>
          <a:off x="2628265" y="2734310"/>
          <a:ext cx="3312795" cy="922655"/>
        </p:xfrm>
        <a:graphic>
          <a:graphicData uri="http://schemas.openxmlformats.org/presentationml/2006/ole">
            <mc:AlternateContent xmlns:mc="http://schemas.openxmlformats.org/markup-compatibility/2006">
              <mc:Choice xmlns:v="urn:schemas-microsoft-com:vml" Requires="v">
                <p:oleObj spid="_x0000_s12629" r:id="rId4" imgW="1370330" imgH="448310" progId="Equation.3">
                  <p:embed/>
                </p:oleObj>
              </mc:Choice>
              <mc:Fallback>
                <p:oleObj r:id="rId4" imgW="1370330" imgH="448310" progId="Equation.3">
                  <p:embed/>
                  <p:pic>
                    <p:nvPicPr>
                      <p:cNvPr id="0" name="图片 3118"/>
                      <p:cNvPicPr/>
                      <p:nvPr/>
                    </p:nvPicPr>
                    <p:blipFill>
                      <a:blip r:embed="rId5"/>
                      <a:stretch>
                        <a:fillRect/>
                      </a:stretch>
                    </p:blipFill>
                    <p:spPr>
                      <a:xfrm>
                        <a:off x="2628265" y="2734310"/>
                        <a:ext cx="3312795" cy="922655"/>
                      </a:xfrm>
                      <a:prstGeom prst="rect">
                        <a:avLst/>
                      </a:prstGeom>
                      <a:noFill/>
                      <a:ln w="38100">
                        <a:noFill/>
                        <a:miter/>
                      </a:ln>
                    </p:spPr>
                  </p:pic>
                </p:oleObj>
              </mc:Fallback>
            </mc:AlternateContent>
          </a:graphicData>
        </a:graphic>
      </p:graphicFrame>
      <p:graphicFrame>
        <p:nvGraphicFramePr>
          <p:cNvPr id="39940" name="对象 365574"/>
          <p:cNvGraphicFramePr/>
          <p:nvPr/>
        </p:nvGraphicFramePr>
        <p:xfrm>
          <a:off x="4651375" y="3813175"/>
          <a:ext cx="5615940" cy="950595"/>
        </p:xfrm>
        <a:graphic>
          <a:graphicData uri="http://schemas.openxmlformats.org/presentationml/2006/ole">
            <mc:AlternateContent xmlns:mc="http://schemas.openxmlformats.org/markup-compatibility/2006">
              <mc:Choice xmlns:v="urn:schemas-microsoft-com:vml" Requires="v">
                <p:oleObj spid="_x0000_s12630" r:id="rId6" imgW="2908300" imgH="444500" progId="Equation.3">
                  <p:embed/>
                </p:oleObj>
              </mc:Choice>
              <mc:Fallback>
                <p:oleObj r:id="rId6" imgW="2908300" imgH="444500" progId="Equation.3">
                  <p:embed/>
                  <p:pic>
                    <p:nvPicPr>
                      <p:cNvPr id="0" name="图片 3119"/>
                      <p:cNvPicPr/>
                      <p:nvPr/>
                    </p:nvPicPr>
                    <p:blipFill>
                      <a:blip r:embed="rId7"/>
                      <a:stretch>
                        <a:fillRect/>
                      </a:stretch>
                    </p:blipFill>
                    <p:spPr>
                      <a:xfrm>
                        <a:off x="4651375" y="3813175"/>
                        <a:ext cx="5615940" cy="950595"/>
                      </a:xfrm>
                      <a:prstGeom prst="rect">
                        <a:avLst/>
                      </a:prstGeom>
                      <a:noFill/>
                      <a:ln w="38100">
                        <a:noFill/>
                        <a:miter/>
                      </a:ln>
                    </p:spPr>
                  </p:pic>
                </p:oleObj>
              </mc:Fallback>
            </mc:AlternateContent>
          </a:graphicData>
        </a:graphic>
      </p:graphicFrame>
      <p:graphicFrame>
        <p:nvGraphicFramePr>
          <p:cNvPr id="39941" name="对象 365575"/>
          <p:cNvGraphicFramePr/>
          <p:nvPr/>
        </p:nvGraphicFramePr>
        <p:xfrm>
          <a:off x="2309495" y="4636135"/>
          <a:ext cx="3682365" cy="994410"/>
        </p:xfrm>
        <a:graphic>
          <a:graphicData uri="http://schemas.openxmlformats.org/presentationml/2006/ole">
            <mc:AlternateContent xmlns:mc="http://schemas.openxmlformats.org/markup-compatibility/2006">
              <mc:Choice xmlns:v="urn:schemas-microsoft-com:vml" Requires="v">
                <p:oleObj spid="_x0000_s12631" r:id="rId8" imgW="1600200" imgH="444500" progId="Equation.3">
                  <p:embed/>
                </p:oleObj>
              </mc:Choice>
              <mc:Fallback>
                <p:oleObj r:id="rId8" imgW="1600200" imgH="444500" progId="Equation.3">
                  <p:embed/>
                  <p:pic>
                    <p:nvPicPr>
                      <p:cNvPr id="0" name="图片 3120"/>
                      <p:cNvPicPr/>
                      <p:nvPr/>
                    </p:nvPicPr>
                    <p:blipFill>
                      <a:blip r:embed="rId9"/>
                      <a:stretch>
                        <a:fillRect/>
                      </a:stretch>
                    </p:blipFill>
                    <p:spPr>
                      <a:xfrm>
                        <a:off x="2309495" y="4636135"/>
                        <a:ext cx="3682365" cy="994410"/>
                      </a:xfrm>
                      <a:prstGeom prst="rect">
                        <a:avLst/>
                      </a:prstGeom>
                      <a:noFill/>
                      <a:ln w="38100">
                        <a:noFill/>
                        <a:miter/>
                      </a:ln>
                    </p:spPr>
                  </p:pic>
                </p:oleObj>
              </mc:Fallback>
            </mc:AlternateContent>
          </a:graphicData>
        </a:graphic>
      </p:graphicFrame>
      <p:sp>
        <p:nvSpPr>
          <p:cNvPr id="39942" name="文本框 365576"/>
          <p:cNvSpPr txBox="1"/>
          <p:nvPr/>
        </p:nvSpPr>
        <p:spPr>
          <a:xfrm>
            <a:off x="1011555" y="3808730"/>
            <a:ext cx="7755890" cy="1556385"/>
          </a:xfrm>
          <a:prstGeom prst="rect">
            <a:avLst/>
          </a:prstGeom>
          <a:noFill/>
          <a:ln w="9525">
            <a:noFill/>
          </a:ln>
        </p:spPr>
        <p:txBody>
          <a:bodyPr wrap="square" anchor="t">
            <a:spAutoFit/>
          </a:bodyPr>
          <a:lstStyle/>
          <a:p>
            <a:pPr lvl="0" indent="0">
              <a:lnSpc>
                <a:spcPct val="135000"/>
              </a:lnSpc>
              <a:spcBef>
                <a:spcPct val="40000"/>
              </a:spcBef>
            </a:pPr>
            <a:r>
              <a:rPr lang="zh-CN" altLang="en-US" sz="2975" dirty="0">
                <a:latin typeface="Times New Roman" panose="02020603050405020304" charset="0"/>
              </a:rPr>
              <a:t>如果将</a:t>
            </a:r>
            <a:r>
              <a:rPr lang="en-US" altLang="zh-CN" sz="2975" i="1">
                <a:latin typeface="Times New Roman" panose="02020603050405020304" charset="0"/>
              </a:rPr>
              <a:t>u</a:t>
            </a:r>
            <a:r>
              <a:rPr lang="en-US" altLang="zh-CN" sz="2975">
                <a:latin typeface="Times New Roman" panose="02020603050405020304" charset="0"/>
              </a:rPr>
              <a:t>=</a:t>
            </a:r>
            <a:r>
              <a:rPr lang="en-US" altLang="zh-CN" sz="2975" i="1">
                <a:latin typeface="Times New Roman" panose="02020603050405020304" charset="0"/>
              </a:rPr>
              <a:t>v</a:t>
            </a:r>
            <a:r>
              <a:rPr lang="en-US" altLang="zh-CN" sz="2975">
                <a:latin typeface="Times New Roman" panose="02020603050405020304" charset="0"/>
              </a:rPr>
              <a:t>=0</a:t>
            </a:r>
            <a:r>
              <a:rPr lang="zh-CN" altLang="en-US" sz="2975" dirty="0">
                <a:latin typeface="Times New Roman" panose="02020603050405020304" charset="0"/>
              </a:rPr>
              <a:t>代入式</a:t>
            </a:r>
            <a:endParaRPr lang="zh-CN" altLang="en-US" sz="2975" b="1" dirty="0">
              <a:latin typeface="Times New Roman" panose="02020603050405020304" charset="0"/>
            </a:endParaRPr>
          </a:p>
          <a:p>
            <a:pPr lvl="0" indent="0">
              <a:lnSpc>
                <a:spcPct val="135000"/>
              </a:lnSpc>
              <a:spcBef>
                <a:spcPct val="60000"/>
              </a:spcBef>
            </a:pPr>
            <a:r>
              <a:rPr lang="zh-CN" altLang="en-US" sz="2865" dirty="0">
                <a:latin typeface="Times New Roman" panose="02020603050405020304" charset="0"/>
              </a:rPr>
              <a:t>可得 ：</a:t>
            </a:r>
            <a:r>
              <a:rPr lang="zh-CN" altLang="en-US" sz="2865" b="1" dirty="0">
                <a:latin typeface="Times New Roman" panose="02020603050405020304" charset="0"/>
              </a:rPr>
              <a:t>                                                                      </a:t>
            </a:r>
            <a:r>
              <a:rPr lang="zh-CN" altLang="en-US" sz="2865" b="1" dirty="0">
                <a:solidFill>
                  <a:srgbClr val="FF0000"/>
                </a:solidFill>
                <a:latin typeface="Times New Roman" panose="02020603050405020304" charset="0"/>
              </a:rPr>
              <a:t>   </a:t>
            </a:r>
            <a:endParaRPr lang="en-US" altLang="zh-CN" sz="2865" b="1">
              <a:solidFill>
                <a:srgbClr val="FF0000"/>
              </a:solidFill>
              <a:latin typeface="Times New Roman" panose="02020603050405020304" charset="0"/>
            </a:endParaRPr>
          </a:p>
        </p:txBody>
      </p:sp>
      <p:graphicFrame>
        <p:nvGraphicFramePr>
          <p:cNvPr id="39943" name="对象 365579"/>
          <p:cNvGraphicFramePr/>
          <p:nvPr/>
        </p:nvGraphicFramePr>
        <p:xfrm>
          <a:off x="2628203" y="6363926"/>
          <a:ext cx="2177821" cy="838567"/>
        </p:xfrm>
        <a:graphic>
          <a:graphicData uri="http://schemas.openxmlformats.org/presentationml/2006/ole">
            <mc:AlternateContent xmlns:mc="http://schemas.openxmlformats.org/markup-compatibility/2006">
              <mc:Choice xmlns:v="urn:schemas-microsoft-com:vml" Requires="v">
                <p:oleObj spid="_x0000_s12632" r:id="rId10" imgW="894715" imgH="396240" progId="Equation.3">
                  <p:embed/>
                </p:oleObj>
              </mc:Choice>
              <mc:Fallback>
                <p:oleObj r:id="rId10" imgW="894715" imgH="396240" progId="Equation.3">
                  <p:embed/>
                  <p:pic>
                    <p:nvPicPr>
                      <p:cNvPr id="0" name="图片 3121"/>
                      <p:cNvPicPr/>
                      <p:nvPr/>
                    </p:nvPicPr>
                    <p:blipFill>
                      <a:blip r:embed="rId11"/>
                      <a:stretch>
                        <a:fillRect/>
                      </a:stretch>
                    </p:blipFill>
                    <p:spPr>
                      <a:xfrm>
                        <a:off x="2628203" y="6363926"/>
                        <a:ext cx="2177821" cy="838567"/>
                      </a:xfrm>
                      <a:prstGeom prst="rect">
                        <a:avLst/>
                      </a:prstGeom>
                      <a:noFill/>
                      <a:ln w="38100">
                        <a:noFill/>
                        <a:miter/>
                      </a:ln>
                    </p:spPr>
                  </p:pic>
                </p:oleObj>
              </mc:Fallback>
            </mc:AlternateContent>
          </a:graphicData>
        </a:graphic>
      </p:graphicFrame>
      <p:sp>
        <p:nvSpPr>
          <p:cNvPr id="39944" name="文本框 365578"/>
          <p:cNvSpPr txBox="1"/>
          <p:nvPr/>
        </p:nvSpPr>
        <p:spPr>
          <a:xfrm>
            <a:off x="1072820" y="5784991"/>
            <a:ext cx="9371281" cy="1226820"/>
          </a:xfrm>
          <a:prstGeom prst="rect">
            <a:avLst/>
          </a:prstGeom>
          <a:noFill/>
          <a:ln w="9525">
            <a:noFill/>
          </a:ln>
        </p:spPr>
        <p:txBody>
          <a:bodyPr anchor="t">
            <a:spAutoFit/>
          </a:bodyPr>
          <a:lstStyle/>
          <a:p>
            <a:pPr lvl="0" indent="0">
              <a:lnSpc>
                <a:spcPct val="125000"/>
              </a:lnSpc>
            </a:pPr>
            <a:r>
              <a:rPr lang="zh-CN" altLang="en-US" sz="2975" dirty="0">
                <a:solidFill>
                  <a:srgbClr val="000099"/>
                </a:solidFill>
                <a:latin typeface="Times New Roman" panose="02020603050405020304" charset="0"/>
              </a:rPr>
              <a:t>所以，一幅图像的</a:t>
            </a:r>
            <a:r>
              <a:rPr lang="zh-CN" altLang="en-US" sz="2975" b="1" dirty="0">
                <a:solidFill>
                  <a:srgbClr val="FF0000"/>
                </a:solidFill>
                <a:latin typeface="Times New Roman" panose="02020603050405020304" charset="0"/>
              </a:rPr>
              <a:t>灰度平均值</a:t>
            </a:r>
            <a:r>
              <a:rPr lang="zh-CN" altLang="en-US" sz="2975" dirty="0">
                <a:solidFill>
                  <a:srgbClr val="000099"/>
                </a:solidFill>
                <a:latin typeface="Times New Roman" panose="02020603050405020304" charset="0"/>
              </a:rPr>
              <a:t>可由</a:t>
            </a:r>
            <a:r>
              <a:rPr lang="en-US" altLang="zh-CN" sz="2975">
                <a:solidFill>
                  <a:srgbClr val="000099"/>
                </a:solidFill>
                <a:latin typeface="Times New Roman" panose="02020603050405020304" charset="0"/>
              </a:rPr>
              <a:t>DFT</a:t>
            </a:r>
            <a:r>
              <a:rPr lang="zh-CN" altLang="en-US" sz="2975" dirty="0">
                <a:solidFill>
                  <a:srgbClr val="000099"/>
                </a:solidFill>
                <a:latin typeface="Times New Roman" panose="02020603050405020304" charset="0"/>
              </a:rPr>
              <a:t>在原点处的值求得，即： </a:t>
            </a:r>
            <a:r>
              <a:rPr lang="zh-CN" altLang="en-US" sz="2975" b="1" dirty="0">
                <a:latin typeface="Times New Roman" panose="02020603050405020304" charset="0"/>
              </a:rPr>
              <a:t>                                                       </a:t>
            </a:r>
            <a:r>
              <a:rPr lang="en-US" altLang="zh-CN" sz="2975" b="1">
                <a:latin typeface="Times New Roman" panose="02020603050405020304" charset="0"/>
              </a:rPr>
              <a:t>        </a:t>
            </a:r>
            <a:endParaRPr lang="en-US" altLang="zh-CN" sz="2975" b="1">
              <a:solidFill>
                <a:srgbClr val="FF0000"/>
              </a:solidFill>
              <a:latin typeface="Times New Roman" panose="02020603050405020304" charset="0"/>
            </a:endParaRPr>
          </a:p>
        </p:txBody>
      </p:sp>
      <p:sp>
        <p:nvSpPr>
          <p:cNvPr id="3"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zh-CN" altLang="en-US" sz="2800" b="1">
                <a:solidFill>
                  <a:srgbClr val="FF0000"/>
                </a:solidFill>
                <a:latin typeface="Times New Roman" panose="02020603050405020304" charset="0"/>
                <a:ea typeface="黑体" panose="02010609060101010101" pitchFamily="2" charset="-122"/>
              </a:rPr>
              <a:t>平均值</a:t>
            </a:r>
            <a:r>
              <a:rPr lang="en-US" altLang="zh-CN" sz="2800" b="1">
                <a:solidFill>
                  <a:srgbClr val="FF0000"/>
                </a:solidFill>
                <a:latin typeface="Times New Roman" panose="02020603050405020304" charset="0"/>
                <a:ea typeface="黑体" panose="02010609060101010101" pitchFamily="2" charset="-122"/>
              </a:rPr>
              <a:t>     </a:t>
            </a:r>
          </a:p>
        </p:txBody>
      </p:sp>
      <p:grpSp>
        <p:nvGrpSpPr>
          <p:cNvPr id="4" name="组合 3"/>
          <p:cNvGrpSpPr/>
          <p:nvPr/>
        </p:nvGrpSpPr>
        <p:grpSpPr>
          <a:xfrm>
            <a:off x="-12065" y="-1270"/>
            <a:ext cx="9562465" cy="7560310"/>
            <a:chOff x="-19" y="-2"/>
            <a:chExt cx="15059" cy="11906"/>
          </a:xfrm>
        </p:grpSpPr>
        <p:sp>
          <p:nvSpPr>
            <p:cNvPr id="10"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12"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13" cstate="print"/>
                <a:stretch>
                  <a:fillRect/>
                </a:stretch>
              </a:blipFill>
            </p:spPr>
            <p:txBody>
              <a:bodyPr wrap="square" lIns="0" tIns="0" rIns="0" bIns="0" rtlCol="0"/>
              <a:lstStyle/>
              <a:p>
                <a:endParaRPr/>
              </a:p>
            </p:txBody>
          </p:sp>
        </p:grpSp>
      </p:grpSp>
      <p:sp>
        <p:nvSpPr>
          <p:cNvPr id="14" name="文本框 13"/>
          <p:cNvSpPr txBox="1"/>
          <p:nvPr/>
        </p:nvSpPr>
        <p:spPr>
          <a:xfrm>
            <a:off x="8041005" y="3025140"/>
            <a:ext cx="1426210" cy="457200"/>
          </a:xfrm>
          <a:prstGeom prst="rect">
            <a:avLst/>
          </a:prstGeom>
          <a:noFill/>
        </p:spPr>
        <p:txBody>
          <a:bodyPr wrap="square" rtlCol="0">
            <a:spAutoFit/>
          </a:bodyPr>
          <a:lstStyle/>
          <a:p>
            <a:pPr algn="l"/>
            <a:r>
              <a:rPr lang="zh-CN" altLang="en-US" sz="2400" b="1" dirty="0">
                <a:solidFill>
                  <a:srgbClr val="FF0000"/>
                </a:solidFill>
                <a:latin typeface="Times New Roman" panose="02020603050405020304" charset="0"/>
                <a:ea typeface="黑体" panose="02010609060101010101" pitchFamily="2" charset="-122"/>
                <a:cs typeface="+mn-ea"/>
                <a:sym typeface="+mn-ea"/>
              </a:rPr>
              <a:t>式</a:t>
            </a:r>
            <a:r>
              <a:rPr lang="en-US" altLang="zh-CN" sz="2400" b="1">
                <a:solidFill>
                  <a:srgbClr val="FF0000"/>
                </a:solidFill>
                <a:latin typeface="Times New Roman" panose="02020603050405020304" charset="0"/>
                <a:ea typeface="黑体" panose="02010609060101010101" pitchFamily="2" charset="-122"/>
                <a:cs typeface="+mn-ea"/>
                <a:sym typeface="+mn-ea"/>
              </a:rPr>
              <a:t>9</a:t>
            </a:r>
            <a:endParaRPr lang="en-US" altLang="zh-CN" sz="2400" b="1" strike="noStrike" noProof="1">
              <a:solidFill>
                <a:srgbClr val="FF0000"/>
              </a:solidFill>
              <a:latin typeface="Times New Roman" panose="02020603050405020304" charset="0"/>
              <a:ea typeface="黑体" panose="02010609060101010101" pitchFamily="2" charset="-122"/>
              <a:cs typeface="+mn-ea"/>
              <a:sym typeface="+mn-ea"/>
            </a:endParaRPr>
          </a:p>
        </p:txBody>
      </p:sp>
      <p:sp>
        <p:nvSpPr>
          <p:cNvPr id="15" name="文本框 14"/>
          <p:cNvSpPr txBox="1"/>
          <p:nvPr/>
        </p:nvSpPr>
        <p:spPr>
          <a:xfrm>
            <a:off x="8719185" y="4983480"/>
            <a:ext cx="1426210" cy="457200"/>
          </a:xfrm>
          <a:prstGeom prst="rect">
            <a:avLst/>
          </a:prstGeom>
          <a:noFill/>
        </p:spPr>
        <p:txBody>
          <a:bodyPr wrap="square" rtlCol="0">
            <a:spAutoFit/>
          </a:bodyPr>
          <a:lstStyle/>
          <a:p>
            <a:pPr algn="l"/>
            <a:r>
              <a:rPr lang="zh-CN" altLang="en-US" sz="2400" b="1" dirty="0">
                <a:solidFill>
                  <a:srgbClr val="FF0000"/>
                </a:solidFill>
                <a:latin typeface="Times New Roman" panose="02020603050405020304" charset="0"/>
                <a:ea typeface="黑体" panose="02010609060101010101" pitchFamily="2" charset="-122"/>
                <a:cs typeface="+mn-ea"/>
                <a:sym typeface="+mn-ea"/>
              </a:rPr>
              <a:t>式</a:t>
            </a:r>
            <a:r>
              <a:rPr lang="en-US" altLang="zh-CN" sz="2400" b="1">
                <a:solidFill>
                  <a:srgbClr val="FF0000"/>
                </a:solidFill>
                <a:latin typeface="Times New Roman" panose="02020603050405020304" charset="0"/>
                <a:ea typeface="黑体" panose="02010609060101010101" pitchFamily="2" charset="-122"/>
                <a:cs typeface="+mn-ea"/>
                <a:sym typeface="+mn-ea"/>
              </a:rPr>
              <a:t>10</a:t>
            </a:r>
            <a:endParaRPr lang="en-US" altLang="zh-CN" sz="2400" b="1" strike="noStrike" noProof="1">
              <a:solidFill>
                <a:srgbClr val="FF0000"/>
              </a:solidFill>
              <a:latin typeface="Times New Roman" panose="02020603050405020304" charset="0"/>
              <a:ea typeface="黑体" panose="02010609060101010101" pitchFamily="2" charset="-122"/>
              <a:cs typeface="+mn-ea"/>
              <a:sym typeface="+mn-ea"/>
            </a:endParaRPr>
          </a:p>
        </p:txBody>
      </p:sp>
      <p:sp>
        <p:nvSpPr>
          <p:cNvPr id="16" name="文本框 15"/>
          <p:cNvSpPr txBox="1"/>
          <p:nvPr/>
        </p:nvSpPr>
        <p:spPr>
          <a:xfrm>
            <a:off x="7134225" y="6554470"/>
            <a:ext cx="1426210" cy="457200"/>
          </a:xfrm>
          <a:prstGeom prst="rect">
            <a:avLst/>
          </a:prstGeom>
          <a:noFill/>
        </p:spPr>
        <p:txBody>
          <a:bodyPr wrap="square" rtlCol="0">
            <a:spAutoFit/>
          </a:bodyPr>
          <a:lstStyle/>
          <a:p>
            <a:pPr algn="l"/>
            <a:r>
              <a:rPr lang="zh-CN" altLang="en-US" sz="2400" b="1" dirty="0">
                <a:solidFill>
                  <a:srgbClr val="FF0000"/>
                </a:solidFill>
                <a:latin typeface="Times New Roman" panose="02020603050405020304" charset="0"/>
                <a:ea typeface="黑体" panose="02010609060101010101" pitchFamily="2" charset="-122"/>
                <a:cs typeface="+mn-ea"/>
                <a:sym typeface="+mn-ea"/>
              </a:rPr>
              <a:t>式</a:t>
            </a:r>
            <a:r>
              <a:rPr lang="en-US" altLang="zh-CN" sz="2400" b="1">
                <a:solidFill>
                  <a:srgbClr val="FF0000"/>
                </a:solidFill>
                <a:latin typeface="Times New Roman" panose="02020603050405020304" charset="0"/>
                <a:ea typeface="黑体" panose="02010609060101010101" pitchFamily="2" charset="-122"/>
                <a:cs typeface="+mn-ea"/>
                <a:sym typeface="+mn-ea"/>
              </a:rPr>
              <a:t>11</a:t>
            </a:r>
            <a:endParaRPr lang="en-US" altLang="zh-CN" sz="2400" b="1" strike="noStrike" noProof="1">
              <a:solidFill>
                <a:srgbClr val="FF0000"/>
              </a:solidFill>
              <a:latin typeface="Times New Roman" panose="02020603050405020304" charset="0"/>
              <a:ea typeface="黑体" panose="02010609060101010101" pitchFamily="2" charset="-122"/>
              <a:cs typeface="+mn-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366595"/>
          <p:cNvSpPr txBox="1"/>
          <p:nvPr/>
        </p:nvSpPr>
        <p:spPr>
          <a:xfrm>
            <a:off x="1121715" y="2167687"/>
            <a:ext cx="9371281" cy="2445385"/>
          </a:xfrm>
          <a:prstGeom prst="rect">
            <a:avLst/>
          </a:prstGeom>
          <a:noFill/>
          <a:ln w="9525">
            <a:noFill/>
          </a:ln>
        </p:spPr>
        <p:txBody>
          <a:bodyPr anchor="t">
            <a:spAutoFit/>
          </a:bodyPr>
          <a:lstStyle/>
          <a:p>
            <a:pPr lvl="0" indent="0">
              <a:lnSpc>
                <a:spcPct val="125000"/>
              </a:lnSpc>
            </a:pPr>
            <a:r>
              <a:rPr lang="zh-CN" altLang="en-US" sz="2975" dirty="0">
                <a:latin typeface="Times New Roman" panose="02020603050405020304" charset="0"/>
              </a:rPr>
              <a:t>  </a:t>
            </a:r>
            <a:r>
              <a:rPr lang="zh-CN" altLang="en-US" sz="2800" dirty="0">
                <a:latin typeface="Times New Roman" panose="02020603050405020304" charset="0"/>
              </a:rPr>
              <a:t>  对于</a:t>
            </a:r>
            <a:r>
              <a:rPr lang="en-US" altLang="zh-CN" sz="2800" i="1">
                <a:latin typeface="Times New Roman" panose="02020603050405020304" charset="0"/>
              </a:rPr>
              <a:t>M</a:t>
            </a:r>
            <a:r>
              <a:rPr lang="en-US" altLang="zh-CN" sz="2800">
                <a:latin typeface="Times New Roman" panose="02020603050405020304" charset="0"/>
              </a:rPr>
              <a:t>×</a:t>
            </a:r>
            <a:r>
              <a:rPr lang="en-US" altLang="zh-CN" sz="2800" i="1">
                <a:latin typeface="Times New Roman" panose="02020603050405020304" charset="0"/>
              </a:rPr>
              <a:t>N</a:t>
            </a:r>
            <a:r>
              <a:rPr lang="zh-CN" altLang="en-US" sz="2800" dirty="0">
                <a:latin typeface="Times New Roman" panose="02020603050405020304" charset="0"/>
              </a:rPr>
              <a:t>的图像和二维离散傅里叶变换对的一般定义式</a:t>
            </a:r>
            <a:r>
              <a:rPr lang="en-US" altLang="zh-CN" sz="2800">
                <a:latin typeface="Times New Roman" panose="02020603050405020304" charset="0"/>
              </a:rPr>
              <a:t>(3)</a:t>
            </a:r>
            <a:r>
              <a:rPr lang="zh-CN" altLang="en-US" sz="2800" dirty="0">
                <a:latin typeface="Times New Roman" panose="02020603050405020304" charset="0"/>
              </a:rPr>
              <a:t>和</a:t>
            </a:r>
            <a:r>
              <a:rPr lang="en-US" altLang="zh-CN" sz="2800">
                <a:latin typeface="Times New Roman" panose="02020603050405020304" charset="0"/>
              </a:rPr>
              <a:t>(4)</a:t>
            </a:r>
            <a:r>
              <a:rPr lang="zh-CN" altLang="en-US" sz="2800" dirty="0">
                <a:latin typeface="Times New Roman" panose="02020603050405020304" charset="0"/>
              </a:rPr>
              <a:t>，</a:t>
            </a:r>
            <a:r>
              <a:rPr lang="en-US" altLang="zh-CN" sz="2800" i="1" err="1">
                <a:latin typeface="Times New Roman" panose="02020603050405020304" charset="0"/>
              </a:rPr>
              <a:t>F</a:t>
            </a:r>
            <a:r>
              <a:rPr lang="en-US" altLang="zh-CN" sz="2800" err="1">
                <a:latin typeface="Times New Roman" panose="02020603050405020304" charset="0"/>
              </a:rPr>
              <a:t>(</a:t>
            </a:r>
            <a:r>
              <a:rPr lang="en-US" altLang="zh-CN" sz="2800" i="1" err="1">
                <a:latin typeface="Times New Roman" panose="02020603050405020304" charset="0"/>
              </a:rPr>
              <a:t>u</a:t>
            </a:r>
            <a:r>
              <a:rPr lang="en-US" altLang="zh-CN" sz="2800" err="1">
                <a:latin typeface="Times New Roman" panose="02020603050405020304" charset="0"/>
              </a:rPr>
              <a:t>,</a:t>
            </a:r>
            <a:r>
              <a:rPr lang="en-US" altLang="zh-CN" sz="2800" i="1" err="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的</a:t>
            </a:r>
            <a:r>
              <a:rPr lang="zh-CN" altLang="en-US" sz="2800" dirty="0">
                <a:solidFill>
                  <a:srgbClr val="000099"/>
                </a:solidFill>
                <a:latin typeface="Times New Roman" panose="02020603050405020304" charset="0"/>
              </a:rPr>
              <a:t>周期性</a:t>
            </a:r>
            <a:r>
              <a:rPr lang="zh-CN" altLang="en-US" sz="2800" dirty="0">
                <a:latin typeface="Times New Roman" panose="02020603050405020304" charset="0"/>
              </a:rPr>
              <a:t>定义为：</a:t>
            </a:r>
            <a:r>
              <a:rPr lang="zh-CN" altLang="en-US" sz="2975" dirty="0">
                <a:latin typeface="Times New Roman" panose="02020603050405020304" charset="0"/>
              </a:rPr>
              <a:t> </a:t>
            </a:r>
          </a:p>
          <a:p>
            <a:pPr lvl="0" indent="0">
              <a:lnSpc>
                <a:spcPct val="125000"/>
              </a:lnSpc>
            </a:pPr>
            <a:r>
              <a:rPr lang="zh-CN" altLang="en-US" sz="1985" dirty="0">
                <a:latin typeface="Times New Roman" panose="02020603050405020304" charset="0"/>
              </a:rPr>
              <a:t> </a:t>
            </a:r>
            <a:endParaRPr lang="zh-CN" altLang="en-US" sz="2975" dirty="0">
              <a:latin typeface="Times New Roman" panose="02020603050405020304" charset="0"/>
            </a:endParaRPr>
          </a:p>
          <a:p>
            <a:pPr lvl="0" indent="0">
              <a:lnSpc>
                <a:spcPct val="130000"/>
              </a:lnSpc>
              <a:spcBef>
                <a:spcPct val="55000"/>
              </a:spcBef>
            </a:pPr>
            <a:r>
              <a:rPr lang="en-US" altLang="zh-CN" sz="2975">
                <a:latin typeface="Times New Roman" panose="02020603050405020304" charset="0"/>
              </a:rPr>
              <a:t>                (</a:t>
            </a:r>
            <a:r>
              <a:rPr lang="en-US" altLang="zh-CN" sz="2975" i="1" err="1">
                <a:latin typeface="Times New Roman" panose="02020603050405020304" charset="0"/>
              </a:rPr>
              <a:t>m</a:t>
            </a:r>
            <a:r>
              <a:rPr lang="en-US" altLang="zh-CN" sz="2975" err="1">
                <a:latin typeface="Times New Roman" panose="02020603050405020304" charset="0"/>
              </a:rPr>
              <a:t>,</a:t>
            </a:r>
            <a:r>
              <a:rPr lang="en-US" altLang="zh-CN" sz="2975" i="1" err="1">
                <a:latin typeface="Times New Roman" panose="02020603050405020304" charset="0"/>
              </a:rPr>
              <a:t>n</a:t>
            </a:r>
            <a:r>
              <a:rPr lang="en-US" altLang="zh-CN" sz="2975">
                <a:latin typeface="Times New Roman" panose="02020603050405020304" charset="0"/>
              </a:rPr>
              <a:t>=0,±1, ±2,…</a:t>
            </a:r>
            <a:r>
              <a:rPr lang="zh-CN" altLang="en-US" sz="2975" dirty="0">
                <a:latin typeface="Times New Roman" panose="02020603050405020304" charset="0"/>
              </a:rPr>
              <a:t>)    </a:t>
            </a:r>
            <a:r>
              <a:rPr lang="en-US" altLang="zh-CN" sz="2975" dirty="0">
                <a:latin typeface="Times New Roman" panose="02020603050405020304" charset="0"/>
              </a:rPr>
              <a:t>			</a:t>
            </a:r>
            <a:endParaRPr lang="en-US" altLang="zh-CN" sz="2400" dirty="0">
              <a:solidFill>
                <a:srgbClr val="FF0000"/>
              </a:solidFill>
              <a:latin typeface="Times New Roman" panose="02020603050405020304" charset="0"/>
            </a:endParaRPr>
          </a:p>
        </p:txBody>
      </p:sp>
      <p:graphicFrame>
        <p:nvGraphicFramePr>
          <p:cNvPr id="41987" name="对象 366596"/>
          <p:cNvGraphicFramePr/>
          <p:nvPr/>
        </p:nvGraphicFramePr>
        <p:xfrm>
          <a:off x="2073910" y="3458210"/>
          <a:ext cx="4275455" cy="534035"/>
        </p:xfrm>
        <a:graphic>
          <a:graphicData uri="http://schemas.openxmlformats.org/presentationml/2006/ole">
            <mc:AlternateContent xmlns:mc="http://schemas.openxmlformats.org/markup-compatibility/2006">
              <mc:Choice xmlns:v="urn:schemas-microsoft-com:vml" Requires="v">
                <p:oleObj spid="_x0000_s13398" r:id="rId3" imgW="1765300" imgH="203200" progId="Equation.3">
                  <p:embed/>
                </p:oleObj>
              </mc:Choice>
              <mc:Fallback>
                <p:oleObj r:id="rId3" imgW="1765300" imgH="203200" progId="Equation.3">
                  <p:embed/>
                  <p:pic>
                    <p:nvPicPr>
                      <p:cNvPr id="0" name="图片 3122"/>
                      <p:cNvPicPr/>
                      <p:nvPr/>
                    </p:nvPicPr>
                    <p:blipFill>
                      <a:blip r:embed="rId4"/>
                      <a:stretch>
                        <a:fillRect/>
                      </a:stretch>
                    </p:blipFill>
                    <p:spPr>
                      <a:xfrm>
                        <a:off x="2073910" y="3458210"/>
                        <a:ext cx="4275455" cy="534035"/>
                      </a:xfrm>
                      <a:prstGeom prst="rect">
                        <a:avLst/>
                      </a:prstGeom>
                      <a:noFill/>
                      <a:ln w="38100">
                        <a:noFill/>
                        <a:miter/>
                      </a:ln>
                    </p:spPr>
                  </p:pic>
                </p:oleObj>
              </mc:Fallback>
            </mc:AlternateContent>
          </a:graphicData>
        </a:graphic>
      </p:graphicFrame>
      <p:sp>
        <p:nvSpPr>
          <p:cNvPr id="3"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zh-CN" altLang="en-US" sz="2800" b="1">
                <a:solidFill>
                  <a:srgbClr val="FF0000"/>
                </a:solidFill>
                <a:latin typeface="Times New Roman" panose="02020603050405020304" charset="0"/>
                <a:ea typeface="黑体" panose="02010609060101010101" pitchFamily="2" charset="-122"/>
              </a:rPr>
              <a:t>周期性</a:t>
            </a:r>
            <a:r>
              <a:rPr lang="en-US" altLang="zh-CN" sz="2800" b="1">
                <a:solidFill>
                  <a:srgbClr val="FF0000"/>
                </a:solidFill>
                <a:latin typeface="Times New Roman" panose="02020603050405020304" charset="0"/>
                <a:ea typeface="黑体" panose="02010609060101010101" pitchFamily="2" charset="-122"/>
              </a:rPr>
              <a:t>     </a:t>
            </a:r>
          </a:p>
        </p:txBody>
      </p:sp>
      <p:grpSp>
        <p:nvGrpSpPr>
          <p:cNvPr id="4" name="组合 3"/>
          <p:cNvGrpSpPr/>
          <p:nvPr/>
        </p:nvGrpSpPr>
        <p:grpSpPr>
          <a:xfrm>
            <a:off x="-12065" y="-1270"/>
            <a:ext cx="9562465" cy="7560310"/>
            <a:chOff x="-19" y="-2"/>
            <a:chExt cx="15059" cy="11906"/>
          </a:xfrm>
        </p:grpSpPr>
        <p:sp>
          <p:nvSpPr>
            <p:cNvPr id="10"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grpSp>
      <p:sp>
        <p:nvSpPr>
          <p:cNvPr id="2" name="文本框 1"/>
          <p:cNvSpPr txBox="1"/>
          <p:nvPr/>
        </p:nvSpPr>
        <p:spPr>
          <a:xfrm>
            <a:off x="8369935" y="3425825"/>
            <a:ext cx="1318260" cy="566420"/>
          </a:xfrm>
          <a:prstGeom prst="rect">
            <a:avLst/>
          </a:prstGeom>
          <a:noFill/>
        </p:spPr>
        <p:txBody>
          <a:bodyPr wrap="square" rtlCol="0">
            <a:spAutoFit/>
          </a:bodyPr>
          <a:lstStyle/>
          <a:p>
            <a:pPr lvl="0" indent="0" algn="l">
              <a:lnSpc>
                <a:spcPct val="130000"/>
              </a:lnSpc>
              <a:spcBef>
                <a:spcPct val="55000"/>
              </a:spcBef>
            </a:pPr>
            <a:r>
              <a:rPr lang="zh-CN" sz="2400" dirty="0">
                <a:solidFill>
                  <a:srgbClr val="FF0000"/>
                </a:solidFill>
                <a:latin typeface="Times New Roman" panose="02020603050405020304" charset="0"/>
                <a:ea typeface="黑体" panose="02010609060101010101" pitchFamily="2" charset="-122"/>
                <a:sym typeface="+mn-ea"/>
              </a:rPr>
              <a:t>式</a:t>
            </a:r>
            <a:r>
              <a:rPr lang="en-US" altLang="zh-CN" sz="2400" dirty="0">
                <a:solidFill>
                  <a:srgbClr val="FF0000"/>
                </a:solidFill>
                <a:latin typeface="Times New Roman" panose="02020603050405020304" charset="0"/>
                <a:ea typeface="黑体" panose="02010609060101010101" pitchFamily="2" charset="-122"/>
                <a:sym typeface="+mn-ea"/>
              </a:rPr>
              <a:t>12</a:t>
            </a:r>
            <a:endParaRPr lang="en-US" altLang="zh-CN" sz="2400" dirty="0">
              <a:solidFill>
                <a:srgbClr val="FF0000"/>
              </a:solidFill>
              <a:latin typeface="Times New Roman" panose="02020603050405020304" charset="0"/>
              <a:ea typeface="黑体" panose="0201060906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框 367619"/>
          <p:cNvSpPr txBox="1"/>
          <p:nvPr/>
        </p:nvSpPr>
        <p:spPr>
          <a:xfrm>
            <a:off x="1015035" y="2213407"/>
            <a:ext cx="9371281" cy="1428083"/>
          </a:xfrm>
          <a:prstGeom prst="rect">
            <a:avLst/>
          </a:prstGeom>
          <a:noFill/>
          <a:ln w="9525">
            <a:noFill/>
          </a:ln>
        </p:spPr>
        <p:txBody>
          <a:bodyPr anchor="t">
            <a:spAutoFit/>
          </a:bodyPr>
          <a:lstStyle/>
          <a:p>
            <a:pPr lvl="0" indent="0">
              <a:lnSpc>
                <a:spcPct val="125000"/>
              </a:lnSpc>
            </a:pPr>
            <a:r>
              <a:rPr lang="zh-CN" altLang="en-US" sz="2800" smtClean="0">
                <a:latin typeface="Times New Roman" panose="02020603050405020304" charset="0"/>
              </a:rPr>
              <a:t>若 </a:t>
            </a:r>
            <a:r>
              <a:rPr lang="en-US" altLang="zh-CN" sz="2800" i="1" smtClean="0">
                <a:latin typeface="Times New Roman" panose="02020603050405020304" charset="0"/>
              </a:rPr>
              <a:t>f </a:t>
            </a:r>
            <a:r>
              <a:rPr lang="en-US" altLang="zh-CN" sz="2800" smtClean="0">
                <a:latin typeface="Times New Roman" panose="02020603050405020304" charset="0"/>
              </a:rPr>
              <a:t>(</a:t>
            </a:r>
            <a:r>
              <a:rPr lang="en-US" altLang="zh-CN" sz="2800" i="1" err="1">
                <a:latin typeface="Times New Roman" panose="02020603050405020304" charset="0"/>
              </a:rPr>
              <a:t>x</a:t>
            </a:r>
            <a:r>
              <a:rPr lang="en-US" altLang="zh-CN" sz="2800" err="1">
                <a:latin typeface="Times New Roman" panose="02020603050405020304" charset="0"/>
              </a:rPr>
              <a:t>,</a:t>
            </a:r>
            <a:r>
              <a:rPr lang="en-US" altLang="zh-CN" sz="2800" i="1" err="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为实函数，则其傅里叶变换</a:t>
            </a:r>
            <a:r>
              <a:rPr lang="en-US" altLang="zh-CN" sz="2800" i="1" err="1">
                <a:latin typeface="Times New Roman" panose="02020603050405020304" charset="0"/>
              </a:rPr>
              <a:t>F</a:t>
            </a:r>
            <a:r>
              <a:rPr lang="en-US" altLang="zh-CN" sz="2800" err="1">
                <a:latin typeface="Times New Roman" panose="02020603050405020304" charset="0"/>
              </a:rPr>
              <a:t>(</a:t>
            </a:r>
            <a:r>
              <a:rPr lang="en-US" altLang="zh-CN" sz="2800" i="1" err="1">
                <a:latin typeface="Times New Roman" panose="02020603050405020304" charset="0"/>
              </a:rPr>
              <a:t>u</a:t>
            </a:r>
            <a:r>
              <a:rPr lang="en-US" altLang="zh-CN" sz="2800" err="1">
                <a:latin typeface="Times New Roman" panose="02020603050405020304" charset="0"/>
              </a:rPr>
              <a:t>,</a:t>
            </a:r>
            <a:r>
              <a:rPr lang="en-US" altLang="zh-CN" sz="2800" i="1" err="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具有共轭对称性：  </a:t>
            </a:r>
          </a:p>
          <a:p>
            <a:pPr lvl="0" indent="0">
              <a:lnSpc>
                <a:spcPct val="130000"/>
              </a:lnSpc>
              <a:spcBef>
                <a:spcPct val="55000"/>
              </a:spcBef>
            </a:pPr>
            <a:r>
              <a:rPr lang="en-US" altLang="zh-CN" sz="2800">
                <a:latin typeface="Times New Roman" panose="02020603050405020304" charset="0"/>
              </a:rPr>
              <a:t>                                                        </a:t>
            </a:r>
            <a:r>
              <a:rPr lang="en-US" altLang="zh-CN" sz="2800" b="1">
                <a:solidFill>
                  <a:srgbClr val="FF0000"/>
                </a:solidFill>
                <a:latin typeface="Times New Roman" panose="02020603050405020304" charset="0"/>
              </a:rPr>
              <a:t>           </a:t>
            </a:r>
          </a:p>
        </p:txBody>
      </p:sp>
      <p:graphicFrame>
        <p:nvGraphicFramePr>
          <p:cNvPr id="43011" name="对象 367620"/>
          <p:cNvGraphicFramePr/>
          <p:nvPr/>
        </p:nvGraphicFramePr>
        <p:xfrm>
          <a:off x="1794193" y="2990850"/>
          <a:ext cx="2853690" cy="541020"/>
        </p:xfrm>
        <a:graphic>
          <a:graphicData uri="http://schemas.openxmlformats.org/presentationml/2006/ole">
            <mc:AlternateContent xmlns:mc="http://schemas.openxmlformats.org/markup-compatibility/2006">
              <mc:Choice xmlns:v="urn:schemas-microsoft-com:vml" Requires="v">
                <p:oleObj spid="_x0000_s14507" name="公式" r:id="rId3" imgW="1270000" imgH="228600" progId="Equation.3">
                  <p:embed/>
                </p:oleObj>
              </mc:Choice>
              <mc:Fallback>
                <p:oleObj name="公式" r:id="rId3" imgW="1270000" imgH="228600" progId="Equation.3">
                  <p:embed/>
                  <p:pic>
                    <p:nvPicPr>
                      <p:cNvPr id="0" name="图片 3123"/>
                      <p:cNvPicPr/>
                      <p:nvPr/>
                    </p:nvPicPr>
                    <p:blipFill>
                      <a:blip r:embed="rId4"/>
                      <a:stretch>
                        <a:fillRect/>
                      </a:stretch>
                    </p:blipFill>
                    <p:spPr>
                      <a:xfrm>
                        <a:off x="1794193" y="2990850"/>
                        <a:ext cx="2853690" cy="541020"/>
                      </a:xfrm>
                      <a:prstGeom prst="rect">
                        <a:avLst/>
                      </a:prstGeom>
                      <a:noFill/>
                      <a:ln w="38100">
                        <a:noFill/>
                        <a:miter/>
                      </a:ln>
                    </p:spPr>
                  </p:pic>
                </p:oleObj>
              </mc:Fallback>
            </mc:AlternateContent>
          </a:graphicData>
        </a:graphic>
      </p:graphicFrame>
      <p:graphicFrame>
        <p:nvGraphicFramePr>
          <p:cNvPr id="43012" name="对象 367621"/>
          <p:cNvGraphicFramePr/>
          <p:nvPr/>
        </p:nvGraphicFramePr>
        <p:xfrm>
          <a:off x="1807845" y="3720148"/>
          <a:ext cx="2821305" cy="534670"/>
        </p:xfrm>
        <a:graphic>
          <a:graphicData uri="http://schemas.openxmlformats.org/presentationml/2006/ole">
            <mc:AlternateContent xmlns:mc="http://schemas.openxmlformats.org/markup-compatibility/2006">
              <mc:Choice xmlns:v="urn:schemas-microsoft-com:vml" Requires="v">
                <p:oleObj spid="_x0000_s14508" r:id="rId5" imgW="1397000" imgH="228600" progId="Equation.3">
                  <p:embed/>
                </p:oleObj>
              </mc:Choice>
              <mc:Fallback>
                <p:oleObj r:id="rId5" imgW="1397000" imgH="228600" progId="Equation.3">
                  <p:embed/>
                  <p:pic>
                    <p:nvPicPr>
                      <p:cNvPr id="0" name="图片 3124"/>
                      <p:cNvPicPr/>
                      <p:nvPr/>
                    </p:nvPicPr>
                    <p:blipFill>
                      <a:blip r:embed="rId6"/>
                      <a:stretch>
                        <a:fillRect/>
                      </a:stretch>
                    </p:blipFill>
                    <p:spPr>
                      <a:xfrm>
                        <a:off x="1807845" y="3720148"/>
                        <a:ext cx="2821305" cy="534670"/>
                      </a:xfrm>
                      <a:prstGeom prst="rect">
                        <a:avLst/>
                      </a:prstGeom>
                      <a:noFill/>
                      <a:ln w="38100">
                        <a:noFill/>
                        <a:miter/>
                      </a:ln>
                    </p:spPr>
                  </p:pic>
                </p:oleObj>
              </mc:Fallback>
            </mc:AlternateContent>
          </a:graphicData>
        </a:graphic>
      </p:graphicFrame>
      <p:sp>
        <p:nvSpPr>
          <p:cNvPr id="3"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共轭对称性</a:t>
            </a:r>
            <a:r>
              <a:rPr lang="en-US" altLang="zh-CN" sz="2800" b="1">
                <a:solidFill>
                  <a:srgbClr val="FF0000"/>
                </a:solidFill>
                <a:latin typeface="Times New Roman" panose="02020603050405020304" charset="0"/>
                <a:ea typeface="黑体" panose="02010609060101010101" pitchFamily="2" charset="-122"/>
              </a:rPr>
              <a:t>     </a:t>
            </a:r>
          </a:p>
        </p:txBody>
      </p:sp>
      <p:grpSp>
        <p:nvGrpSpPr>
          <p:cNvPr id="4" name="组合 3"/>
          <p:cNvGrpSpPr/>
          <p:nvPr/>
        </p:nvGrpSpPr>
        <p:grpSpPr>
          <a:xfrm>
            <a:off x="-12065" y="-1270"/>
            <a:ext cx="9562465" cy="7560310"/>
            <a:chOff x="-19" y="-2"/>
            <a:chExt cx="15059" cy="11906"/>
          </a:xfrm>
        </p:grpSpPr>
        <p:sp>
          <p:nvSpPr>
            <p:cNvPr id="10"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grpSp>
      <p:sp>
        <p:nvSpPr>
          <p:cNvPr id="2" name="文本框 1"/>
          <p:cNvSpPr txBox="1"/>
          <p:nvPr/>
        </p:nvSpPr>
        <p:spPr>
          <a:xfrm>
            <a:off x="6186170" y="3613150"/>
            <a:ext cx="2359025" cy="566420"/>
          </a:xfrm>
          <a:prstGeom prst="rect">
            <a:avLst/>
          </a:prstGeom>
          <a:noFill/>
        </p:spPr>
        <p:txBody>
          <a:bodyPr wrap="square" rtlCol="0">
            <a:spAutoFit/>
          </a:bodyPr>
          <a:lstStyle/>
          <a:p>
            <a:pPr lvl="0" indent="0" algn="l">
              <a:lnSpc>
                <a:spcPct val="130000"/>
              </a:lnSpc>
              <a:spcBef>
                <a:spcPct val="55000"/>
              </a:spcBef>
            </a:pPr>
            <a:r>
              <a:rPr lang="zh-CN" altLang="en-US" sz="2400" b="1">
                <a:solidFill>
                  <a:srgbClr val="FF0000"/>
                </a:solidFill>
                <a:latin typeface="Times New Roman" panose="02020603050405020304" charset="0"/>
                <a:ea typeface="黑体" panose="02010609060101010101" pitchFamily="2" charset="-122"/>
                <a:sym typeface="+mn-ea"/>
              </a:rPr>
              <a:t>式</a:t>
            </a:r>
            <a:r>
              <a:rPr lang="en-US" altLang="zh-CN" sz="2400" b="1">
                <a:solidFill>
                  <a:srgbClr val="FF0000"/>
                </a:solidFill>
                <a:latin typeface="Times New Roman" panose="02020603050405020304" charset="0"/>
                <a:ea typeface="黑体" panose="02010609060101010101" pitchFamily="2" charset="-122"/>
                <a:sym typeface="+mn-ea"/>
              </a:rPr>
              <a:t>14</a:t>
            </a:r>
          </a:p>
        </p:txBody>
      </p:sp>
      <p:sp>
        <p:nvSpPr>
          <p:cNvPr id="7" name="文本框 6"/>
          <p:cNvSpPr txBox="1"/>
          <p:nvPr/>
        </p:nvSpPr>
        <p:spPr>
          <a:xfrm>
            <a:off x="6186170" y="2833370"/>
            <a:ext cx="2359025" cy="566420"/>
          </a:xfrm>
          <a:prstGeom prst="rect">
            <a:avLst/>
          </a:prstGeom>
          <a:noFill/>
        </p:spPr>
        <p:txBody>
          <a:bodyPr wrap="square" rtlCol="0">
            <a:spAutoFit/>
          </a:bodyPr>
          <a:lstStyle/>
          <a:p>
            <a:pPr lvl="0" indent="0" algn="l">
              <a:lnSpc>
                <a:spcPct val="130000"/>
              </a:lnSpc>
              <a:spcBef>
                <a:spcPct val="55000"/>
              </a:spcBef>
            </a:pPr>
            <a:r>
              <a:rPr lang="zh-CN" altLang="en-US" sz="2400" b="1">
                <a:solidFill>
                  <a:srgbClr val="FF0000"/>
                </a:solidFill>
                <a:latin typeface="Times New Roman" panose="02020603050405020304" charset="0"/>
                <a:ea typeface="黑体" panose="02010609060101010101" pitchFamily="2" charset="-122"/>
                <a:sym typeface="+mn-ea"/>
              </a:rPr>
              <a:t>式</a:t>
            </a:r>
            <a:r>
              <a:rPr lang="en-US" altLang="zh-CN" sz="2400" b="1">
                <a:solidFill>
                  <a:srgbClr val="FF0000"/>
                </a:solidFill>
                <a:latin typeface="Times New Roman" panose="02020603050405020304" charset="0"/>
                <a:ea typeface="黑体" panose="02010609060101010101" pitchFamily="2" charset="-122"/>
                <a:sym typeface="+mn-ea"/>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组合 5"/>
          <p:cNvGrpSpPr/>
          <p:nvPr/>
        </p:nvGrpSpPr>
        <p:grpSpPr>
          <a:xfrm>
            <a:off x="-12065" y="-1205"/>
            <a:ext cx="4724400" cy="7560063"/>
            <a:chOff x="1220" y="556"/>
            <a:chExt cx="7440" cy="10806"/>
          </a:xfrm>
        </p:grpSpPr>
        <p:sp>
          <p:nvSpPr>
            <p:cNvPr id="2"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865505" y="1574165"/>
            <a:ext cx="7673340" cy="2305685"/>
          </a:xfrm>
          <a:prstGeom prst="rect">
            <a:avLst/>
          </a:prstGeom>
        </p:spPr>
        <p:txBody>
          <a:bodyPr vert="horz" wrap="square" lIns="0" tIns="0" rIns="0" bIns="0" rtlCol="0">
            <a:spAutoFit/>
          </a:bodyPr>
          <a:lstStyle/>
          <a:p>
            <a:pPr>
              <a:lnSpc>
                <a:spcPct val="100000"/>
              </a:lnSpc>
              <a:spcBef>
                <a:spcPts val="5"/>
              </a:spcBef>
            </a:pPr>
            <a:endParaRPr sz="800" b="1">
              <a:latin typeface="Times New Roman" panose="02020603050405020304" charset="0"/>
              <a:cs typeface="新宋体" panose="02010609030101010101" charset="-122"/>
            </a:endParaRPr>
          </a:p>
          <a:p>
            <a:pPr marL="469900" defTabSz="0">
              <a:lnSpc>
                <a:spcPct val="100000"/>
              </a:lnSpc>
              <a:spcBef>
                <a:spcPts val="1920"/>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solidFill>
                  <a:srgbClr val="EE2B0A"/>
                </a:solidFill>
                <a:latin typeface="Times New Roman" panose="02020603050405020304" charset="0"/>
                <a:cs typeface="新宋体" panose="02010609030101010101" charset="-122"/>
              </a:rPr>
              <a:t>傅里叶变换及其反变换</a:t>
            </a:r>
            <a:endParaRPr sz="3200" b="1">
              <a:latin typeface="Times New Roman" panose="02020603050405020304" charset="0"/>
              <a:cs typeface="新宋体" panose="02010609030101010101" charset="-122"/>
            </a:endParaRPr>
          </a:p>
          <a:p>
            <a:pPr marL="469900" defTabSz="0">
              <a:lnSpc>
                <a:spcPct val="100000"/>
              </a:lnSpc>
              <a:spcBef>
                <a:spcPts val="1920"/>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latin typeface="Times New Roman" panose="02020603050405020304" charset="0"/>
                <a:cs typeface="新宋体" panose="02010609030101010101" charset="-122"/>
              </a:rPr>
              <a:t>傅里叶变换的性质</a:t>
            </a:r>
            <a:endParaRPr sz="3200" b="1">
              <a:latin typeface="Times New Roman" panose="02020603050405020304" charset="0"/>
              <a:cs typeface="新宋体" panose="02010609030101010101" charset="-122"/>
            </a:endParaRPr>
          </a:p>
          <a:p>
            <a:pPr marL="469900" defTabSz="0">
              <a:lnSpc>
                <a:spcPts val="3750"/>
              </a:lnSpc>
              <a:spcBef>
                <a:spcPts val="1925"/>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latin typeface="Times New Roman" panose="02020603050405020304" charset="0"/>
                <a:cs typeface="新宋体" panose="02010609030101010101" charset="-122"/>
              </a:rPr>
              <a:t>快速傅里叶变换(FFT)</a:t>
            </a:r>
            <a:endParaRPr sz="3200" b="1">
              <a:latin typeface="Times New Roman" panose="02020603050405020304" charset="0"/>
              <a:cs typeface="新宋体" panose="02010609030101010101" charset="-122"/>
            </a:endParaRPr>
          </a:p>
        </p:txBody>
      </p:sp>
      <p:sp>
        <p:nvSpPr>
          <p:cNvPr id="4" name="文本框 3"/>
          <p:cNvSpPr txBox="1"/>
          <p:nvPr/>
        </p:nvSpPr>
        <p:spPr>
          <a:xfrm>
            <a:off x="993140" y="571500"/>
            <a:ext cx="7418070" cy="701040"/>
          </a:xfrm>
          <a:prstGeom prst="rect">
            <a:avLst/>
          </a:prstGeom>
          <a:noFill/>
        </p:spPr>
        <p:txBody>
          <a:bodyPr wrap="square" rtlCol="0">
            <a:spAutoFit/>
          </a:bodyPr>
          <a:lstStyle/>
          <a:p>
            <a:pPr algn="l"/>
            <a:r>
              <a:rPr sz="4000" b="1" spc="-15" dirty="0">
                <a:latin typeface="新宋体" panose="02010609030101010101" charset="-122"/>
                <a:cs typeface="新宋体" panose="02010609030101010101" charset="-122"/>
                <a:sym typeface="+mn-ea"/>
              </a:rPr>
              <a:t>频域增强技术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368643"/>
          <p:cNvSpPr txBox="1"/>
          <p:nvPr/>
        </p:nvSpPr>
        <p:spPr>
          <a:xfrm>
            <a:off x="882955" y="2044497"/>
            <a:ext cx="9371281" cy="1626870"/>
          </a:xfrm>
          <a:prstGeom prst="rect">
            <a:avLst/>
          </a:prstGeom>
          <a:noFill/>
          <a:ln w="9525">
            <a:noFill/>
          </a:ln>
        </p:spPr>
        <p:txBody>
          <a:bodyPr anchor="t">
            <a:spAutoFit/>
          </a:bodyPr>
          <a:lstStyle/>
          <a:p>
            <a:pPr lvl="0" indent="0">
              <a:lnSpc>
                <a:spcPct val="120000"/>
              </a:lnSpc>
            </a:pPr>
            <a:r>
              <a:rPr lang="zh-CN" altLang="en-US" sz="2800" dirty="0">
                <a:latin typeface="Times New Roman" panose="02020603050405020304" charset="0"/>
              </a:rPr>
              <a:t>    对于</a:t>
            </a:r>
            <a:r>
              <a:rPr lang="en-US" altLang="zh-CN" sz="2800" i="1">
                <a:latin typeface="Times New Roman" panose="02020603050405020304" charset="0"/>
              </a:rPr>
              <a:t>M</a:t>
            </a:r>
            <a:r>
              <a:rPr lang="en-US" altLang="zh-CN" sz="2800">
                <a:latin typeface="Times New Roman" panose="02020603050405020304" charset="0"/>
              </a:rPr>
              <a:t>×</a:t>
            </a:r>
            <a:r>
              <a:rPr lang="en-US" altLang="zh-CN" sz="2800" i="1">
                <a:latin typeface="Times New Roman" panose="02020603050405020304" charset="0"/>
              </a:rPr>
              <a:t>N</a:t>
            </a:r>
            <a:r>
              <a:rPr lang="zh-CN" altLang="en-US" sz="2800" dirty="0">
                <a:latin typeface="Times New Roman" panose="02020603050405020304" charset="0"/>
              </a:rPr>
              <a:t>的图像</a:t>
            </a:r>
            <a:r>
              <a:rPr lang="en-US" altLang="zh-CN" sz="2800" i="1" err="1">
                <a:latin typeface="Times New Roman" panose="02020603050405020304" charset="0"/>
              </a:rPr>
              <a:t>f </a:t>
            </a:r>
            <a:r>
              <a:rPr lang="en-US" altLang="zh-CN" sz="2800" err="1">
                <a:latin typeface="Times New Roman" panose="02020603050405020304" charset="0"/>
              </a:rPr>
              <a:t>(</a:t>
            </a:r>
            <a:r>
              <a:rPr lang="en-US" altLang="zh-CN" sz="2800" i="1" err="1">
                <a:latin typeface="Times New Roman" panose="02020603050405020304" charset="0"/>
              </a:rPr>
              <a:t>x</a:t>
            </a:r>
            <a:r>
              <a:rPr lang="en-US" altLang="zh-CN" sz="2800" err="1">
                <a:latin typeface="Times New Roman" panose="02020603050405020304" charset="0"/>
              </a:rPr>
              <a:t>,</a:t>
            </a:r>
            <a:r>
              <a:rPr lang="en-US" altLang="zh-CN" sz="2800" i="1" err="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和二维离散傅里叶变换对的一般定义式</a:t>
            </a:r>
            <a:r>
              <a:rPr lang="en-US" altLang="zh-CN" sz="2800">
                <a:latin typeface="Times New Roman" panose="02020603050405020304" charset="0"/>
              </a:rPr>
              <a:t>(1)</a:t>
            </a:r>
            <a:r>
              <a:rPr lang="zh-CN" altLang="en-US" sz="2800" dirty="0">
                <a:latin typeface="Times New Roman" panose="02020603050405020304" charset="0"/>
              </a:rPr>
              <a:t>和</a:t>
            </a:r>
            <a:r>
              <a:rPr lang="en-US" altLang="zh-CN" sz="2800">
                <a:latin typeface="Times New Roman" panose="02020603050405020304" charset="0"/>
              </a:rPr>
              <a:t>(2)</a:t>
            </a:r>
            <a:r>
              <a:rPr lang="zh-CN" altLang="en-US" sz="2800" dirty="0">
                <a:latin typeface="Times New Roman" panose="02020603050405020304" charset="0"/>
              </a:rPr>
              <a:t>，若设用符号       表示函数与其傅里叶变换的对应性，则傅里叶变换的平移性可表示为：</a:t>
            </a:r>
            <a:endParaRPr lang="en-US" altLang="zh-CN" sz="2800">
              <a:solidFill>
                <a:srgbClr val="FF0000"/>
              </a:solidFill>
              <a:latin typeface="Times New Roman" panose="02020603050405020304" charset="0"/>
            </a:endParaRPr>
          </a:p>
        </p:txBody>
      </p:sp>
      <p:graphicFrame>
        <p:nvGraphicFramePr>
          <p:cNvPr id="44035" name="对象 368644"/>
          <p:cNvGraphicFramePr/>
          <p:nvPr/>
        </p:nvGraphicFramePr>
        <p:xfrm>
          <a:off x="4975971" y="2677451"/>
          <a:ext cx="635489" cy="441166"/>
        </p:xfrm>
        <a:graphic>
          <a:graphicData uri="http://schemas.openxmlformats.org/presentationml/2006/ole">
            <mc:AlternateContent xmlns:mc="http://schemas.openxmlformats.org/markup-compatibility/2006">
              <mc:Choice xmlns:v="urn:schemas-microsoft-com:vml" Requires="v">
                <p:oleObj spid="_x0000_s15616" r:id="rId3" imgW="221615" imgH="156210" progId="Equation.3">
                  <p:embed/>
                </p:oleObj>
              </mc:Choice>
              <mc:Fallback>
                <p:oleObj r:id="rId3" imgW="221615" imgH="156210" progId="Equation.3">
                  <p:embed/>
                  <p:pic>
                    <p:nvPicPr>
                      <p:cNvPr id="0" name="图片 3125"/>
                      <p:cNvPicPr/>
                      <p:nvPr/>
                    </p:nvPicPr>
                    <p:blipFill>
                      <a:blip r:embed="rId4"/>
                      <a:stretch>
                        <a:fillRect/>
                      </a:stretch>
                    </p:blipFill>
                    <p:spPr>
                      <a:xfrm>
                        <a:off x="4975971" y="2677451"/>
                        <a:ext cx="635489" cy="441166"/>
                      </a:xfrm>
                      <a:prstGeom prst="rect">
                        <a:avLst/>
                      </a:prstGeom>
                      <a:noFill/>
                      <a:ln w="38100">
                        <a:noFill/>
                        <a:miter/>
                      </a:ln>
                    </p:spPr>
                  </p:pic>
                </p:oleObj>
              </mc:Fallback>
            </mc:AlternateContent>
          </a:graphicData>
        </a:graphic>
      </p:graphicFrame>
      <p:graphicFrame>
        <p:nvGraphicFramePr>
          <p:cNvPr id="44036" name="对象 368645"/>
          <p:cNvGraphicFramePr/>
          <p:nvPr/>
        </p:nvGraphicFramePr>
        <p:xfrm>
          <a:off x="1446530" y="3615055"/>
          <a:ext cx="6356985" cy="891540"/>
        </p:xfrm>
        <a:graphic>
          <a:graphicData uri="http://schemas.openxmlformats.org/presentationml/2006/ole">
            <mc:AlternateContent xmlns:mc="http://schemas.openxmlformats.org/markup-compatibility/2006">
              <mc:Choice xmlns:v="urn:schemas-microsoft-com:vml" Requires="v">
                <p:oleObj spid="_x0000_s15617" r:id="rId5" imgW="3022600" imgH="393700" progId="Equation.3">
                  <p:embed/>
                </p:oleObj>
              </mc:Choice>
              <mc:Fallback>
                <p:oleObj r:id="rId5" imgW="3022600" imgH="393700" progId="Equation.3">
                  <p:embed/>
                  <p:pic>
                    <p:nvPicPr>
                      <p:cNvPr id="0" name="图片 3126"/>
                      <p:cNvPicPr/>
                      <p:nvPr/>
                    </p:nvPicPr>
                    <p:blipFill>
                      <a:blip r:embed="rId6"/>
                      <a:stretch>
                        <a:fillRect/>
                      </a:stretch>
                    </p:blipFill>
                    <p:spPr>
                      <a:xfrm>
                        <a:off x="1446530" y="3615055"/>
                        <a:ext cx="6356985" cy="891540"/>
                      </a:xfrm>
                      <a:prstGeom prst="rect">
                        <a:avLst/>
                      </a:prstGeom>
                      <a:noFill/>
                      <a:ln w="38100">
                        <a:noFill/>
                        <a:miter/>
                      </a:ln>
                    </p:spPr>
                  </p:pic>
                </p:oleObj>
              </mc:Fallback>
            </mc:AlternateContent>
          </a:graphicData>
        </a:graphic>
      </p:graphicFrame>
      <p:graphicFrame>
        <p:nvGraphicFramePr>
          <p:cNvPr id="44037" name="对象 368646"/>
          <p:cNvGraphicFramePr/>
          <p:nvPr/>
        </p:nvGraphicFramePr>
        <p:xfrm>
          <a:off x="1446530" y="4417060"/>
          <a:ext cx="6221095" cy="841375"/>
        </p:xfrm>
        <a:graphic>
          <a:graphicData uri="http://schemas.openxmlformats.org/presentationml/2006/ole">
            <mc:AlternateContent xmlns:mc="http://schemas.openxmlformats.org/markup-compatibility/2006">
              <mc:Choice xmlns:v="urn:schemas-microsoft-com:vml" Requires="v">
                <p:oleObj spid="_x0000_s15618" r:id="rId7" imgW="3072130" imgH="393700" progId="Equation.3">
                  <p:embed/>
                </p:oleObj>
              </mc:Choice>
              <mc:Fallback>
                <p:oleObj r:id="rId7" imgW="3072130" imgH="393700" progId="Equation.3">
                  <p:embed/>
                  <p:pic>
                    <p:nvPicPr>
                      <p:cNvPr id="0" name="图片 3127"/>
                      <p:cNvPicPr/>
                      <p:nvPr/>
                    </p:nvPicPr>
                    <p:blipFill>
                      <a:blip r:embed="rId8"/>
                      <a:stretch>
                        <a:fillRect/>
                      </a:stretch>
                    </p:blipFill>
                    <p:spPr>
                      <a:xfrm>
                        <a:off x="1446530" y="4417060"/>
                        <a:ext cx="6221095" cy="841375"/>
                      </a:xfrm>
                      <a:prstGeom prst="rect">
                        <a:avLst/>
                      </a:prstGeom>
                      <a:noFill/>
                      <a:ln w="38100">
                        <a:noFill/>
                        <a:miter/>
                      </a:ln>
                    </p:spPr>
                  </p:pic>
                </p:oleObj>
              </mc:Fallback>
            </mc:AlternateContent>
          </a:graphicData>
        </a:graphic>
      </p:graphicFrame>
      <p:sp>
        <p:nvSpPr>
          <p:cNvPr id="44038" name="文本框 368647"/>
          <p:cNvSpPr txBox="1"/>
          <p:nvPr/>
        </p:nvSpPr>
        <p:spPr>
          <a:xfrm>
            <a:off x="1060755" y="5258179"/>
            <a:ext cx="9371281" cy="1966949"/>
          </a:xfrm>
          <a:prstGeom prst="rect">
            <a:avLst/>
          </a:prstGeom>
          <a:noFill/>
          <a:ln w="9525">
            <a:noFill/>
          </a:ln>
        </p:spPr>
        <p:txBody>
          <a:bodyPr anchor="t">
            <a:spAutoFit/>
          </a:bodyPr>
          <a:lstStyle/>
          <a:p>
            <a:pPr lvl="0" indent="0">
              <a:lnSpc>
                <a:spcPct val="120000"/>
              </a:lnSpc>
            </a:pPr>
            <a:r>
              <a:rPr lang="zh-CN" altLang="en-US" sz="2600" dirty="0">
                <a:latin typeface="Times New Roman" panose="02020603050405020304" charset="0"/>
              </a:rPr>
              <a:t>其中，式</a:t>
            </a:r>
            <a:r>
              <a:rPr lang="en-US" altLang="zh-CN" sz="2600">
                <a:latin typeface="Times New Roman" panose="02020603050405020304" charset="0"/>
              </a:rPr>
              <a:t>(15)</a:t>
            </a:r>
            <a:r>
              <a:rPr lang="zh-CN" altLang="en-US" sz="2600" dirty="0">
                <a:latin typeface="Times New Roman" panose="02020603050405020304" charset="0"/>
              </a:rPr>
              <a:t>说明，给函数乘以一个指数项，就相当于把其变换后的傅里叶频谱在频率域进行平移。</a:t>
            </a:r>
          </a:p>
          <a:p>
            <a:pPr lvl="0" indent="0">
              <a:lnSpc>
                <a:spcPct val="120000"/>
              </a:lnSpc>
            </a:pPr>
            <a:r>
              <a:rPr lang="zh-CN" altLang="en-US" sz="2600" dirty="0">
                <a:latin typeface="Times New Roman" panose="02020603050405020304" charset="0"/>
              </a:rPr>
              <a:t>      式</a:t>
            </a:r>
            <a:r>
              <a:rPr lang="en-US" altLang="zh-CN" sz="2600">
                <a:latin typeface="Times New Roman" panose="02020603050405020304" charset="0"/>
              </a:rPr>
              <a:t>(16)</a:t>
            </a:r>
            <a:r>
              <a:rPr lang="zh-CN" altLang="en-US" sz="2600" dirty="0">
                <a:latin typeface="Times New Roman" panose="02020603050405020304" charset="0"/>
              </a:rPr>
              <a:t>说明，给傅里叶频谱乘以一个指数项，就相当于把其反变换后得到的函数在空间域进行平移。 </a:t>
            </a:r>
          </a:p>
        </p:txBody>
      </p:sp>
      <p:grpSp>
        <p:nvGrpSpPr>
          <p:cNvPr id="4" name="组合 3"/>
          <p:cNvGrpSpPr/>
          <p:nvPr/>
        </p:nvGrpSpPr>
        <p:grpSpPr>
          <a:xfrm>
            <a:off x="-19685" y="1270"/>
            <a:ext cx="9562465" cy="7560310"/>
            <a:chOff x="-19" y="-2"/>
            <a:chExt cx="15059" cy="11906"/>
          </a:xfrm>
        </p:grpSpPr>
        <p:sp>
          <p:nvSpPr>
            <p:cNvPr id="10"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9"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10" cstate="print"/>
                <a:stretch>
                  <a:fillRect/>
                </a:stretch>
              </a:blipFill>
            </p:spPr>
            <p:txBody>
              <a:bodyPr wrap="square" lIns="0" tIns="0" rIns="0" bIns="0" rtlCol="0"/>
              <a:lstStyle/>
              <a:p>
                <a:endParaRPr/>
              </a:p>
            </p:txBody>
          </p:sp>
        </p:grpSp>
      </p:grpSp>
      <p:sp>
        <p:nvSpPr>
          <p:cNvPr id="3" name="文本框 2"/>
          <p:cNvSpPr txBox="1"/>
          <p:nvPr/>
        </p:nvSpPr>
        <p:spPr>
          <a:xfrm>
            <a:off x="8420100" y="3801745"/>
            <a:ext cx="792480" cy="457200"/>
          </a:xfrm>
          <a:prstGeom prst="rect">
            <a:avLst/>
          </a:prstGeom>
          <a:noFill/>
        </p:spPr>
        <p:txBody>
          <a:bodyPr wrap="none" rtlCol="0">
            <a:spAutoFit/>
          </a:bodyPr>
          <a:lstStyle/>
          <a:p>
            <a:pPr algn="l"/>
            <a:r>
              <a:rPr lang="zh-CN" altLang="en-US" sz="2400" dirty="0">
                <a:latin typeface="Times New Roman" panose="02020603050405020304" charset="0"/>
                <a:ea typeface="黑体" panose="02010609060101010101" pitchFamily="2" charset="-122"/>
                <a:sym typeface="+mn-ea"/>
              </a:rPr>
              <a:t>式</a:t>
            </a:r>
            <a:r>
              <a:rPr lang="en-US" altLang="zh-CN" sz="2400">
                <a:latin typeface="Times New Roman" panose="02020603050405020304" charset="0"/>
                <a:ea typeface="黑体" panose="02010609060101010101" pitchFamily="2" charset="-122"/>
                <a:sym typeface="+mn-ea"/>
              </a:rPr>
              <a:t>15</a:t>
            </a:r>
            <a:endParaRPr lang="en-US" altLang="zh-CN" sz="2400" dirty="0">
              <a:latin typeface="Times New Roman" panose="02020603050405020304" charset="0"/>
              <a:ea typeface="黑体" panose="02010609060101010101" pitchFamily="2" charset="-122"/>
              <a:sym typeface="+mn-ea"/>
            </a:endParaRPr>
          </a:p>
        </p:txBody>
      </p:sp>
      <p:sp>
        <p:nvSpPr>
          <p:cNvPr id="5" name="文本框 4"/>
          <p:cNvSpPr txBox="1"/>
          <p:nvPr/>
        </p:nvSpPr>
        <p:spPr>
          <a:xfrm>
            <a:off x="8420100" y="4608830"/>
            <a:ext cx="792480" cy="457200"/>
          </a:xfrm>
          <a:prstGeom prst="rect">
            <a:avLst/>
          </a:prstGeom>
          <a:noFill/>
        </p:spPr>
        <p:txBody>
          <a:bodyPr wrap="none" rtlCol="0">
            <a:spAutoFit/>
          </a:bodyPr>
          <a:lstStyle/>
          <a:p>
            <a:pPr algn="l"/>
            <a:r>
              <a:rPr lang="zh-CN" altLang="en-US" sz="2400" dirty="0">
                <a:latin typeface="Times New Roman" panose="02020603050405020304" charset="0"/>
                <a:ea typeface="黑体" panose="02010609060101010101" pitchFamily="2" charset="-122"/>
                <a:sym typeface="+mn-ea"/>
              </a:rPr>
              <a:t>式</a:t>
            </a:r>
            <a:r>
              <a:rPr lang="en-US" altLang="zh-CN" sz="2400">
                <a:latin typeface="Times New Roman" panose="02020603050405020304" charset="0"/>
                <a:ea typeface="黑体" panose="02010609060101010101" pitchFamily="2" charset="-122"/>
                <a:sym typeface="+mn-ea"/>
              </a:rPr>
              <a:t>16</a:t>
            </a:r>
            <a:endParaRPr lang="en-US" altLang="zh-CN" sz="2400" dirty="0">
              <a:latin typeface="Times New Roman" panose="02020603050405020304" charset="0"/>
              <a:ea typeface="黑体" panose="02010609060101010101" pitchFamily="2" charset="-122"/>
              <a:sym typeface="+mn-ea"/>
            </a:endParaRPr>
          </a:p>
        </p:txBody>
      </p:sp>
      <p:sp>
        <p:nvSpPr>
          <p:cNvPr id="6"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zh-CN" altLang="en-US" sz="2800" b="1">
                <a:solidFill>
                  <a:srgbClr val="FF0000"/>
                </a:solidFill>
                <a:latin typeface="Times New Roman" panose="02020603050405020304" charset="0"/>
                <a:ea typeface="黑体" panose="02010609060101010101" pitchFamily="2" charset="-122"/>
                <a:sym typeface="+mn-ea"/>
              </a:rPr>
              <a:t>平移不变</a:t>
            </a:r>
            <a:r>
              <a:rPr lang="en-US" altLang="zh-CN" sz="2800" b="1">
                <a:solidFill>
                  <a:srgbClr val="FF0000"/>
                </a:solidFill>
                <a:latin typeface="Times New Roman" panose="02020603050405020304" charset="0"/>
                <a:ea typeface="黑体" panose="02010609060101010101" pitchFamily="2" charset="-122"/>
                <a:sym typeface="+mn-ea"/>
              </a:rPr>
              <a:t>性</a:t>
            </a:r>
            <a:r>
              <a:rPr lang="en-US" altLang="zh-CN" sz="2800" b="1">
                <a:solidFill>
                  <a:srgbClr val="FF0000"/>
                </a:solidFill>
                <a:latin typeface="Times New Roman" panose="02020603050405020304" charset="0"/>
                <a:ea typeface="黑体" panose="02010609060101010101" pitchFamily="2" charset="-122"/>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69667"/>
          <p:cNvGrpSpPr/>
          <p:nvPr/>
        </p:nvGrpSpPr>
        <p:grpSpPr>
          <a:xfrm>
            <a:off x="1277431" y="2174598"/>
            <a:ext cx="8823325" cy="2016760"/>
            <a:chOff x="480" y="2784"/>
            <a:chExt cx="5040" cy="1152"/>
          </a:xfrm>
        </p:grpSpPr>
        <p:pic>
          <p:nvPicPr>
            <p:cNvPr id="45059" name="图片 369668" descr="original"/>
            <p:cNvPicPr>
              <a:picLocks noChangeAspect="1"/>
            </p:cNvPicPr>
            <p:nvPr/>
          </p:nvPicPr>
          <p:blipFill>
            <a:blip r:embed="rId3"/>
            <a:stretch>
              <a:fillRect/>
            </a:stretch>
          </p:blipFill>
          <p:spPr>
            <a:xfrm>
              <a:off x="480" y="2784"/>
              <a:ext cx="1152" cy="1152"/>
            </a:xfrm>
            <a:prstGeom prst="rect">
              <a:avLst/>
            </a:prstGeom>
            <a:noFill/>
            <a:ln w="9525">
              <a:noFill/>
            </a:ln>
          </p:spPr>
        </p:pic>
        <p:pic>
          <p:nvPicPr>
            <p:cNvPr id="45060" name="图片 369669" descr="original-spectrum"/>
            <p:cNvPicPr>
              <a:picLocks noChangeAspect="1"/>
            </p:cNvPicPr>
            <p:nvPr/>
          </p:nvPicPr>
          <p:blipFill>
            <a:blip r:embed="rId4"/>
            <a:stretch>
              <a:fillRect/>
            </a:stretch>
          </p:blipFill>
          <p:spPr>
            <a:xfrm>
              <a:off x="1776" y="2784"/>
              <a:ext cx="1152" cy="1152"/>
            </a:xfrm>
            <a:prstGeom prst="rect">
              <a:avLst/>
            </a:prstGeom>
            <a:noFill/>
            <a:ln w="9525">
              <a:noFill/>
            </a:ln>
          </p:spPr>
        </p:pic>
        <p:pic>
          <p:nvPicPr>
            <p:cNvPr id="45061" name="图片 369670" descr="translated"/>
            <p:cNvPicPr>
              <a:picLocks noChangeAspect="1"/>
            </p:cNvPicPr>
            <p:nvPr/>
          </p:nvPicPr>
          <p:blipFill>
            <a:blip r:embed="rId5"/>
            <a:stretch>
              <a:fillRect/>
            </a:stretch>
          </p:blipFill>
          <p:spPr>
            <a:xfrm>
              <a:off x="3072" y="2784"/>
              <a:ext cx="1152" cy="1152"/>
            </a:xfrm>
            <a:prstGeom prst="rect">
              <a:avLst/>
            </a:prstGeom>
            <a:noFill/>
            <a:ln w="9525">
              <a:noFill/>
            </a:ln>
          </p:spPr>
        </p:pic>
        <p:pic>
          <p:nvPicPr>
            <p:cNvPr id="45062" name="图片 369671" descr="original-spectrum"/>
            <p:cNvPicPr>
              <a:picLocks noChangeAspect="1"/>
            </p:cNvPicPr>
            <p:nvPr/>
          </p:nvPicPr>
          <p:blipFill>
            <a:blip r:embed="rId4"/>
            <a:stretch>
              <a:fillRect/>
            </a:stretch>
          </p:blipFill>
          <p:spPr>
            <a:xfrm>
              <a:off x="4368" y="2784"/>
              <a:ext cx="1152" cy="1152"/>
            </a:xfrm>
            <a:prstGeom prst="rect">
              <a:avLst/>
            </a:prstGeom>
            <a:noFill/>
            <a:ln w="9525">
              <a:noFill/>
            </a:ln>
          </p:spPr>
        </p:pic>
      </p:grpSp>
      <p:sp>
        <p:nvSpPr>
          <p:cNvPr id="45063" name="文本框 369672"/>
          <p:cNvSpPr txBox="1"/>
          <p:nvPr/>
        </p:nvSpPr>
        <p:spPr>
          <a:xfrm>
            <a:off x="1202245" y="4238625"/>
            <a:ext cx="9210220" cy="1115060"/>
          </a:xfrm>
          <a:prstGeom prst="rect">
            <a:avLst/>
          </a:prstGeom>
          <a:noFill/>
          <a:ln w="9525">
            <a:noFill/>
          </a:ln>
        </p:spPr>
        <p:txBody>
          <a:bodyPr anchor="t">
            <a:spAutoFit/>
          </a:bodyPr>
          <a:lstStyle/>
          <a:p>
            <a:pPr lvl="0" indent="0">
              <a:lnSpc>
                <a:spcPct val="120000"/>
              </a:lnSpc>
            </a:pPr>
            <a:r>
              <a:rPr lang="zh-CN" altLang="en-US" sz="2800" dirty="0">
                <a:latin typeface="Times New Roman" panose="02020603050405020304" charset="0"/>
              </a:rPr>
              <a:t>当空域中</a:t>
            </a:r>
            <a:r>
              <a:rPr lang="en-US" altLang="zh-CN" sz="2800" i="1">
                <a:latin typeface="Times New Roman" panose="02020603050405020304" charset="0"/>
              </a:rPr>
              <a:t>f(x</a:t>
            </a:r>
            <a:r>
              <a:rPr lang="en-US" altLang="zh-CN" sz="2800">
                <a:latin typeface="Times New Roman" panose="02020603050405020304" charset="0"/>
              </a:rPr>
              <a:t>,</a:t>
            </a:r>
            <a:r>
              <a:rPr lang="en-US" altLang="zh-CN" sz="2800" i="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产生移动时，在频域中只发生相移，而傅里叶变换的幅值不变，即：</a:t>
            </a:r>
          </a:p>
        </p:txBody>
      </p:sp>
      <p:graphicFrame>
        <p:nvGraphicFramePr>
          <p:cNvPr id="45064" name="对象 369673"/>
          <p:cNvGraphicFramePr/>
          <p:nvPr/>
        </p:nvGraphicFramePr>
        <p:xfrm>
          <a:off x="2572385" y="5487035"/>
          <a:ext cx="3979545" cy="499110"/>
        </p:xfrm>
        <a:graphic>
          <a:graphicData uri="http://schemas.openxmlformats.org/presentationml/2006/ole">
            <mc:AlternateContent xmlns:mc="http://schemas.openxmlformats.org/markup-compatibility/2006">
              <mc:Choice xmlns:v="urn:schemas-microsoft-com:vml" Requires="v">
                <p:oleObj spid="_x0000_s16470" r:id="rId6" imgW="1892300" imgH="228600" progId="Equation.3">
                  <p:embed/>
                </p:oleObj>
              </mc:Choice>
              <mc:Fallback>
                <p:oleObj r:id="rId6" imgW="1892300" imgH="228600" progId="Equation.3">
                  <p:embed/>
                  <p:pic>
                    <p:nvPicPr>
                      <p:cNvPr id="0" name="图片 3128"/>
                      <p:cNvPicPr/>
                      <p:nvPr/>
                    </p:nvPicPr>
                    <p:blipFill>
                      <a:blip r:embed="rId7"/>
                      <a:stretch>
                        <a:fillRect/>
                      </a:stretch>
                    </p:blipFill>
                    <p:spPr>
                      <a:xfrm>
                        <a:off x="2572385" y="5487035"/>
                        <a:ext cx="3979545" cy="499110"/>
                      </a:xfrm>
                      <a:prstGeom prst="rect">
                        <a:avLst/>
                      </a:prstGeom>
                      <a:noFill/>
                      <a:ln w="38100">
                        <a:noFill/>
                        <a:miter/>
                      </a:ln>
                    </p:spPr>
                  </p:pic>
                </p:oleObj>
              </mc:Fallback>
            </mc:AlternateContent>
          </a:graphicData>
        </a:graphic>
      </p:graphicFrame>
      <p:sp>
        <p:nvSpPr>
          <p:cNvPr id="45065" name="文本框 369674"/>
          <p:cNvSpPr txBox="1"/>
          <p:nvPr/>
        </p:nvSpPr>
        <p:spPr>
          <a:xfrm>
            <a:off x="1162050" y="6173470"/>
            <a:ext cx="9403080" cy="1115060"/>
          </a:xfrm>
          <a:prstGeom prst="rect">
            <a:avLst/>
          </a:prstGeom>
          <a:noFill/>
          <a:ln w="9525">
            <a:noFill/>
          </a:ln>
        </p:spPr>
        <p:txBody>
          <a:bodyPr wrap="square" anchor="t">
            <a:spAutoFit/>
          </a:bodyPr>
          <a:lstStyle/>
          <a:p>
            <a:pPr lvl="0" indent="0">
              <a:lnSpc>
                <a:spcPct val="120000"/>
              </a:lnSpc>
            </a:pPr>
            <a:r>
              <a:rPr lang="zh-CN" altLang="en-US" sz="2800" dirty="0">
                <a:latin typeface="Times New Roman" panose="02020603050405020304" charset="0"/>
              </a:rPr>
              <a:t>当频域中</a:t>
            </a:r>
            <a:r>
              <a:rPr lang="en-US" altLang="zh-CN" sz="2800" i="1">
                <a:latin typeface="Times New Roman" panose="02020603050405020304" charset="0"/>
              </a:rPr>
              <a:t>F</a:t>
            </a:r>
            <a:r>
              <a:rPr lang="en-US" altLang="zh-CN" sz="2800">
                <a:latin typeface="Times New Roman" panose="02020603050405020304" charset="0"/>
              </a:rPr>
              <a:t>(</a:t>
            </a:r>
            <a:r>
              <a:rPr lang="en-US" altLang="zh-CN" sz="2800" i="1">
                <a:latin typeface="Times New Roman" panose="02020603050405020304" charset="0"/>
              </a:rPr>
              <a:t>u</a:t>
            </a:r>
            <a:r>
              <a:rPr lang="en-US" altLang="zh-CN" sz="2800">
                <a:latin typeface="Times New Roman" panose="02020603050405020304" charset="0"/>
              </a:rPr>
              <a:t>,</a:t>
            </a:r>
            <a:r>
              <a:rPr lang="en-US" altLang="zh-CN" sz="2800" i="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产生移动时，相应的</a:t>
            </a:r>
            <a:r>
              <a:rPr lang="en-US" altLang="zh-CN" sz="2800" i="1">
                <a:latin typeface="Times New Roman" panose="02020603050405020304" charset="0"/>
              </a:rPr>
              <a:t>f(x</a:t>
            </a:r>
            <a:r>
              <a:rPr lang="en-US" altLang="zh-CN" sz="2800">
                <a:latin typeface="Times New Roman" panose="02020603050405020304" charset="0"/>
              </a:rPr>
              <a:t>,</a:t>
            </a:r>
            <a:r>
              <a:rPr lang="en-US" altLang="zh-CN" sz="2800" i="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在空域中也只发生相移，而幅值不变。</a:t>
            </a:r>
          </a:p>
        </p:txBody>
      </p:sp>
      <p:sp>
        <p:nvSpPr>
          <p:cNvPr id="10" name="文本框 385028"/>
          <p:cNvSpPr txBox="1"/>
          <p:nvPr/>
        </p:nvSpPr>
        <p:spPr>
          <a:xfrm>
            <a:off x="882650" y="649605"/>
            <a:ext cx="8667750" cy="579120"/>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4" name="组合 3"/>
          <p:cNvGrpSpPr/>
          <p:nvPr/>
        </p:nvGrpSpPr>
        <p:grpSpPr>
          <a:xfrm>
            <a:off x="-19685" y="1270"/>
            <a:ext cx="9562465" cy="7560310"/>
            <a:chOff x="-19" y="-2"/>
            <a:chExt cx="15059" cy="11906"/>
          </a:xfrm>
        </p:grpSpPr>
        <p:sp>
          <p:nvSpPr>
            <p:cNvPr id="2" name="文本框 385028"/>
            <p:cNvSpPr txBox="1"/>
            <p:nvPr/>
          </p:nvSpPr>
          <p:spPr>
            <a:xfrm>
              <a:off x="1390" y="1023"/>
              <a:ext cx="13650" cy="912"/>
            </a:xfrm>
            <a:prstGeom prst="rect">
              <a:avLst/>
            </a:prstGeom>
            <a:noFill/>
            <a:ln w="9525">
              <a:noFill/>
            </a:ln>
          </p:spPr>
          <p:txBody>
            <a:bodyPr anchor="t">
              <a:spAutoFit/>
            </a:bodyPr>
            <a:lstStyle/>
            <a:p>
              <a:pPr lvl="0" indent="0">
                <a:spcBef>
                  <a:spcPct val="50000"/>
                </a:spcBef>
              </a:pPr>
              <a:r>
                <a:rPr lang="en-US" altLang="zh-CN" sz="3200" b="1">
                  <a:solidFill>
                    <a:schemeClr val="tx1"/>
                  </a:solidFill>
                  <a:latin typeface="+mn-ea"/>
                </a:rPr>
                <a:t>二维离散傅里叶变换的若干重要性质</a:t>
              </a:r>
            </a:p>
          </p:txBody>
        </p:sp>
        <p:grpSp>
          <p:nvGrpSpPr>
            <p:cNvPr id="11" name="组合 10"/>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grpSp>
      <p:sp>
        <p:nvSpPr>
          <p:cNvPr id="6" name="文本框 362497"/>
          <p:cNvSpPr txBox="1"/>
          <p:nvPr/>
        </p:nvSpPr>
        <p:spPr>
          <a:xfrm>
            <a:off x="893115" y="1532198"/>
            <a:ext cx="7147943" cy="603250"/>
          </a:xfrm>
          <a:prstGeom prst="rect">
            <a:avLst/>
          </a:prstGeom>
          <a:noFill/>
          <a:ln w="9525">
            <a:noFill/>
          </a:ln>
        </p:spPr>
        <p:txBody>
          <a:bodyPr anchor="t">
            <a:spAutoFit/>
          </a:bodyPr>
          <a:lstStyle/>
          <a:p>
            <a:pPr lvl="0" indent="0" eaLnBrk="0" hangingPunct="0">
              <a:lnSpc>
                <a:spcPct val="120000"/>
              </a:lnSpc>
            </a:pPr>
            <a:r>
              <a:rPr lang="zh-CN" altLang="en-US" sz="2800" b="1">
                <a:solidFill>
                  <a:srgbClr val="FF0000"/>
                </a:solidFill>
                <a:latin typeface="Times New Roman" panose="02020603050405020304" charset="0"/>
                <a:ea typeface="黑体" panose="02010609060101010101" pitchFamily="2" charset="-122"/>
                <a:sym typeface="+mn-ea"/>
              </a:rPr>
              <a:t>平移不变</a:t>
            </a:r>
            <a:r>
              <a:rPr lang="en-US" altLang="zh-CN" sz="2800" b="1">
                <a:solidFill>
                  <a:srgbClr val="FF0000"/>
                </a:solidFill>
                <a:latin typeface="Times New Roman" panose="02020603050405020304" charset="0"/>
                <a:ea typeface="黑体" panose="02010609060101010101" pitchFamily="2" charset="-122"/>
                <a:sym typeface="+mn-ea"/>
              </a:rPr>
              <a:t>性</a:t>
            </a:r>
            <a:r>
              <a:rPr lang="en-US" altLang="zh-CN" sz="2800" b="1">
                <a:solidFill>
                  <a:srgbClr val="FF0000"/>
                </a:solidFill>
                <a:latin typeface="Times New Roman" panose="02020603050405020304" charset="0"/>
                <a:ea typeface="黑体" panose="02010609060101010101" pitchFamily="2" charset="-122"/>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1.图像傅里叶频谱关于(M/2,N/2)的对称性 </a:t>
            </a:r>
          </a:p>
        </p:txBody>
      </p:sp>
      <p:grpSp>
        <p:nvGrpSpPr>
          <p:cNvPr id="372740" name="组合 372739"/>
          <p:cNvGrpSpPr/>
          <p:nvPr/>
        </p:nvGrpSpPr>
        <p:grpSpPr>
          <a:xfrm>
            <a:off x="874237" y="2181168"/>
            <a:ext cx="9371281" cy="2589226"/>
            <a:chOff x="108" y="815"/>
            <a:chExt cx="5353" cy="1479"/>
          </a:xfrm>
        </p:grpSpPr>
        <p:sp>
          <p:nvSpPr>
            <p:cNvPr id="46084" name="文本框 372740"/>
            <p:cNvSpPr txBox="1"/>
            <p:nvPr/>
          </p:nvSpPr>
          <p:spPr>
            <a:xfrm>
              <a:off x="108" y="815"/>
              <a:ext cx="5353" cy="1414"/>
            </a:xfrm>
            <a:prstGeom prst="rect">
              <a:avLst/>
            </a:prstGeom>
            <a:noFill/>
            <a:ln w="9525">
              <a:noFill/>
            </a:ln>
          </p:spPr>
          <p:txBody>
            <a:bodyPr anchor="t">
              <a:spAutoFit/>
            </a:bodyPr>
            <a:lstStyle/>
            <a:p>
              <a:pPr lvl="0" indent="0">
                <a:lnSpc>
                  <a:spcPct val="120000"/>
                </a:lnSpc>
              </a:pPr>
              <a:r>
                <a:rPr lang="zh-CN" altLang="en-US" sz="2800" dirty="0">
                  <a:latin typeface="Times New Roman" panose="02020603050405020304" charset="0"/>
                </a:rPr>
                <a:t>    设 </a:t>
              </a:r>
              <a:r>
                <a:rPr lang="en-US" altLang="zh-CN" sz="2800" i="1" err="1">
                  <a:latin typeface="Times New Roman" panose="02020603050405020304" charset="0"/>
                </a:rPr>
                <a:t>f(x</a:t>
              </a:r>
              <a:r>
                <a:rPr lang="en-US" altLang="zh-CN" sz="2800" err="1">
                  <a:latin typeface="Times New Roman" panose="02020603050405020304" charset="0"/>
                </a:rPr>
                <a:t>,</a:t>
              </a:r>
              <a:r>
                <a:rPr lang="en-US" altLang="zh-CN" sz="2800" i="1" err="1">
                  <a:latin typeface="Times New Roman" panose="02020603050405020304" charset="0"/>
                </a:rPr>
                <a:t>y</a:t>
              </a:r>
              <a:r>
                <a:rPr lang="en-US" altLang="zh-CN" sz="2800">
                  <a:latin typeface="Times New Roman" panose="02020603050405020304" charset="0"/>
                </a:rPr>
                <a:t>)</a:t>
              </a:r>
              <a:r>
                <a:rPr lang="zh-CN" altLang="en-US" sz="2800" dirty="0">
                  <a:latin typeface="Times New Roman" panose="02020603050405020304" charset="0"/>
                </a:rPr>
                <a:t>是一幅大小为</a:t>
              </a:r>
              <a:r>
                <a:rPr lang="en-US" altLang="zh-CN" sz="2800">
                  <a:latin typeface="Times New Roman" panose="02020603050405020304" charset="0"/>
                </a:rPr>
                <a:t>M×N</a:t>
              </a:r>
              <a:r>
                <a:rPr lang="zh-CN" altLang="en-US" sz="2800" dirty="0">
                  <a:latin typeface="Times New Roman" panose="02020603050405020304" charset="0"/>
                </a:rPr>
                <a:t>的图像，根据离散傅里叶变换的</a:t>
              </a:r>
              <a:r>
                <a:rPr lang="zh-CN" altLang="en-US" sz="2800" b="1" dirty="0">
                  <a:solidFill>
                    <a:srgbClr val="FF0000"/>
                  </a:solidFill>
                  <a:latin typeface="Times New Roman" panose="02020603050405020304" charset="0"/>
                </a:rPr>
                <a:t>周期性公式</a:t>
              </a:r>
              <a:r>
                <a:rPr lang="en-US" altLang="zh-CN" sz="2800">
                  <a:latin typeface="Times New Roman" panose="02020603050405020304" charset="0"/>
                </a:rPr>
                <a:t>(17)</a:t>
              </a:r>
              <a:r>
                <a:rPr lang="zh-CN" altLang="en-US" sz="2800" dirty="0">
                  <a:latin typeface="Times New Roman" panose="02020603050405020304" charset="0"/>
                </a:rPr>
                <a:t>： </a:t>
              </a:r>
            </a:p>
            <a:p>
              <a:pPr lvl="0" indent="0">
                <a:lnSpc>
                  <a:spcPct val="105000"/>
                </a:lnSpc>
              </a:pPr>
              <a:endParaRPr lang="zh-CN" altLang="en-US" sz="2975" dirty="0">
                <a:latin typeface="Times New Roman" panose="02020603050405020304" charset="0"/>
              </a:endParaRPr>
            </a:p>
            <a:p>
              <a:pPr lvl="0" indent="0">
                <a:lnSpc>
                  <a:spcPct val="105000"/>
                </a:lnSpc>
                <a:spcBef>
                  <a:spcPct val="90000"/>
                </a:spcBef>
              </a:pPr>
              <a:r>
                <a:rPr lang="zh-CN" altLang="en-US" sz="2975" dirty="0">
                  <a:latin typeface="Times New Roman" panose="02020603050405020304" charset="0"/>
                </a:rPr>
                <a:t>有：                                   </a:t>
              </a:r>
              <a:r>
                <a:rPr lang="en-US" altLang="zh-CN" sz="2975">
                  <a:latin typeface="Times New Roman" panose="02020603050405020304" charset="0"/>
                </a:rPr>
                <a:t>                                     </a:t>
              </a:r>
              <a:endParaRPr lang="en-US" altLang="zh-CN" sz="2975">
                <a:solidFill>
                  <a:schemeClr val="hlink"/>
                </a:solidFill>
                <a:latin typeface="Times New Roman" panose="02020603050405020304" charset="0"/>
              </a:endParaRPr>
            </a:p>
          </p:txBody>
        </p:sp>
        <p:graphicFrame>
          <p:nvGraphicFramePr>
            <p:cNvPr id="46085" name="对象 372741"/>
            <p:cNvGraphicFramePr/>
            <p:nvPr/>
          </p:nvGraphicFramePr>
          <p:xfrm>
            <a:off x="1464" y="1588"/>
            <a:ext cx="2197" cy="289"/>
          </p:xfrm>
          <a:graphic>
            <a:graphicData uri="http://schemas.openxmlformats.org/presentationml/2006/ole">
              <mc:AlternateContent xmlns:mc="http://schemas.openxmlformats.org/markup-compatibility/2006">
                <mc:Choice xmlns:v="urn:schemas-microsoft-com:vml" Requires="v">
                  <p:oleObj spid="_x0000_s17749" r:id="rId3" imgW="1765300" imgH="203200" progId="Equation.3">
                    <p:embed/>
                  </p:oleObj>
                </mc:Choice>
                <mc:Fallback>
                  <p:oleObj r:id="rId3" imgW="1765300" imgH="203200" progId="Equation.3">
                    <p:embed/>
                    <p:pic>
                      <p:nvPicPr>
                        <p:cNvPr id="0" name="图片 3129"/>
                        <p:cNvPicPr/>
                        <p:nvPr/>
                      </p:nvPicPr>
                      <p:blipFill>
                        <a:blip r:embed="rId4"/>
                        <a:stretch>
                          <a:fillRect/>
                        </a:stretch>
                      </p:blipFill>
                      <p:spPr>
                        <a:xfrm>
                          <a:off x="1464" y="1588"/>
                          <a:ext cx="2197" cy="289"/>
                        </a:xfrm>
                        <a:prstGeom prst="rect">
                          <a:avLst/>
                        </a:prstGeom>
                        <a:noFill/>
                        <a:ln w="38100">
                          <a:noFill/>
                          <a:miter/>
                        </a:ln>
                      </p:spPr>
                    </p:pic>
                  </p:oleObj>
                </mc:Fallback>
              </mc:AlternateContent>
            </a:graphicData>
          </a:graphic>
        </p:graphicFrame>
        <p:graphicFrame>
          <p:nvGraphicFramePr>
            <p:cNvPr id="46086" name="对象 372742"/>
            <p:cNvGraphicFramePr/>
            <p:nvPr/>
          </p:nvGraphicFramePr>
          <p:xfrm>
            <a:off x="1418" y="1951"/>
            <a:ext cx="2406" cy="343"/>
          </p:xfrm>
          <a:graphic>
            <a:graphicData uri="http://schemas.openxmlformats.org/presentationml/2006/ole">
              <mc:AlternateContent xmlns:mc="http://schemas.openxmlformats.org/markup-compatibility/2006">
                <mc:Choice xmlns:v="urn:schemas-microsoft-com:vml" Requires="v">
                  <p:oleObj spid="_x0000_s17750" r:id="rId5" imgW="1701800" imgH="254000" progId="Equation.3">
                    <p:embed/>
                  </p:oleObj>
                </mc:Choice>
                <mc:Fallback>
                  <p:oleObj r:id="rId5" imgW="1701800" imgH="254000" progId="Equation.3">
                    <p:embed/>
                    <p:pic>
                      <p:nvPicPr>
                        <p:cNvPr id="0" name="图片 3130"/>
                        <p:cNvPicPr/>
                        <p:nvPr/>
                      </p:nvPicPr>
                      <p:blipFill>
                        <a:blip r:embed="rId6"/>
                        <a:stretch>
                          <a:fillRect/>
                        </a:stretch>
                      </p:blipFill>
                      <p:spPr>
                        <a:xfrm>
                          <a:off x="1418" y="1951"/>
                          <a:ext cx="2406" cy="343"/>
                        </a:xfrm>
                        <a:prstGeom prst="rect">
                          <a:avLst/>
                        </a:prstGeom>
                        <a:noFill/>
                        <a:ln w="38100">
                          <a:noFill/>
                          <a:miter/>
                        </a:ln>
                      </p:spPr>
                    </p:pic>
                  </p:oleObj>
                </mc:Fallback>
              </mc:AlternateContent>
            </a:graphicData>
          </a:graphic>
        </p:graphicFrame>
      </p:grpSp>
      <p:grpSp>
        <p:nvGrpSpPr>
          <p:cNvPr id="372744" name="组合 372743"/>
          <p:cNvGrpSpPr/>
          <p:nvPr/>
        </p:nvGrpSpPr>
        <p:grpSpPr>
          <a:xfrm>
            <a:off x="853053" y="4665346"/>
            <a:ext cx="9371281" cy="2016760"/>
            <a:chOff x="200" y="1259"/>
            <a:chExt cx="5353" cy="1152"/>
          </a:xfrm>
        </p:grpSpPr>
        <p:graphicFrame>
          <p:nvGraphicFramePr>
            <p:cNvPr id="46088" name="对象 372744"/>
            <p:cNvGraphicFramePr/>
            <p:nvPr/>
          </p:nvGraphicFramePr>
          <p:xfrm>
            <a:off x="1512" y="1638"/>
            <a:ext cx="2352" cy="326"/>
          </p:xfrm>
          <a:graphic>
            <a:graphicData uri="http://schemas.openxmlformats.org/presentationml/2006/ole">
              <mc:AlternateContent xmlns:mc="http://schemas.openxmlformats.org/markup-compatibility/2006">
                <mc:Choice xmlns:v="urn:schemas-microsoft-com:vml" Requires="v">
                  <p:oleObj spid="_x0000_s17751" r:id="rId7" imgW="1346200" imgH="203200" progId="Equation.3">
                    <p:embed/>
                  </p:oleObj>
                </mc:Choice>
                <mc:Fallback>
                  <p:oleObj r:id="rId7" imgW="1346200" imgH="203200" progId="Equation.3">
                    <p:embed/>
                    <p:pic>
                      <p:nvPicPr>
                        <p:cNvPr id="0" name="图片 3131"/>
                        <p:cNvPicPr/>
                        <p:nvPr/>
                      </p:nvPicPr>
                      <p:blipFill>
                        <a:blip r:embed="rId8"/>
                        <a:stretch>
                          <a:fillRect/>
                        </a:stretch>
                      </p:blipFill>
                      <p:spPr>
                        <a:xfrm>
                          <a:off x="1512" y="1638"/>
                          <a:ext cx="2352" cy="326"/>
                        </a:xfrm>
                        <a:prstGeom prst="rect">
                          <a:avLst/>
                        </a:prstGeom>
                        <a:noFill/>
                        <a:ln w="38100">
                          <a:noFill/>
                          <a:miter/>
                        </a:ln>
                      </p:spPr>
                    </p:pic>
                  </p:oleObj>
                </mc:Fallback>
              </mc:AlternateContent>
            </a:graphicData>
          </a:graphic>
        </p:graphicFrame>
        <p:graphicFrame>
          <p:nvGraphicFramePr>
            <p:cNvPr id="46089" name="对象 372745"/>
            <p:cNvGraphicFramePr/>
            <p:nvPr/>
          </p:nvGraphicFramePr>
          <p:xfrm>
            <a:off x="1522" y="2054"/>
            <a:ext cx="2304" cy="357"/>
          </p:xfrm>
          <a:graphic>
            <a:graphicData uri="http://schemas.openxmlformats.org/presentationml/2006/ole">
              <mc:AlternateContent xmlns:mc="http://schemas.openxmlformats.org/markup-compatibility/2006">
                <mc:Choice xmlns:v="urn:schemas-microsoft-com:vml" Requires="v">
                  <p:oleObj spid="_x0000_s17752" r:id="rId9" imgW="1688465" imgH="254000" progId="Equation.3">
                    <p:embed/>
                  </p:oleObj>
                </mc:Choice>
                <mc:Fallback>
                  <p:oleObj r:id="rId9" imgW="1688465" imgH="254000" progId="Equation.3">
                    <p:embed/>
                    <p:pic>
                      <p:nvPicPr>
                        <p:cNvPr id="0" name="图片 3132"/>
                        <p:cNvPicPr/>
                        <p:nvPr/>
                      </p:nvPicPr>
                      <p:blipFill>
                        <a:blip r:embed="rId10"/>
                        <a:stretch>
                          <a:fillRect/>
                        </a:stretch>
                      </p:blipFill>
                      <p:spPr>
                        <a:xfrm>
                          <a:off x="1522" y="2054"/>
                          <a:ext cx="2304" cy="357"/>
                        </a:xfrm>
                        <a:prstGeom prst="rect">
                          <a:avLst/>
                        </a:prstGeom>
                        <a:noFill/>
                        <a:ln w="38100">
                          <a:noFill/>
                          <a:miter/>
                        </a:ln>
                      </p:spPr>
                    </p:pic>
                  </p:oleObj>
                </mc:Fallback>
              </mc:AlternateContent>
            </a:graphicData>
          </a:graphic>
        </p:graphicFrame>
        <p:sp>
          <p:nvSpPr>
            <p:cNvPr id="46090" name="文本框 372746"/>
            <p:cNvSpPr txBox="1"/>
            <p:nvPr/>
          </p:nvSpPr>
          <p:spPr>
            <a:xfrm>
              <a:off x="200" y="1259"/>
              <a:ext cx="5353" cy="1084"/>
            </a:xfrm>
            <a:prstGeom prst="rect">
              <a:avLst/>
            </a:prstGeom>
            <a:noFill/>
            <a:ln w="9525">
              <a:noFill/>
            </a:ln>
          </p:spPr>
          <p:txBody>
            <a:bodyPr anchor="t">
              <a:spAutoFit/>
            </a:bodyPr>
            <a:lstStyle/>
            <a:p>
              <a:pPr lvl="0" indent="0">
                <a:lnSpc>
                  <a:spcPct val="125000"/>
                </a:lnSpc>
              </a:pPr>
              <a:r>
                <a:rPr lang="zh-CN" altLang="en-US" sz="2800" dirty="0">
                  <a:latin typeface="Times New Roman" panose="02020603050405020304" charset="0"/>
                </a:rPr>
                <a:t>再根据离散傅里叶变换的</a:t>
              </a:r>
              <a:r>
                <a:rPr lang="zh-CN" altLang="en-US" sz="2800" b="1" dirty="0">
                  <a:solidFill>
                    <a:srgbClr val="FF0000"/>
                  </a:solidFill>
                  <a:latin typeface="Times New Roman" panose="02020603050405020304" charset="0"/>
                </a:rPr>
                <a:t>共轭对称性式</a:t>
              </a:r>
              <a:r>
                <a:rPr lang="en-US" altLang="zh-CN" sz="2800">
                  <a:latin typeface="Times New Roman" panose="02020603050405020304" charset="0"/>
                </a:rPr>
                <a:t>(18)</a:t>
              </a:r>
              <a:r>
                <a:rPr lang="zh-CN" altLang="en-US" sz="2800" dirty="0">
                  <a:latin typeface="Times New Roman" panose="02020603050405020304" charset="0"/>
                </a:rPr>
                <a:t>：</a:t>
              </a:r>
            </a:p>
            <a:p>
              <a:pPr lvl="0" indent="0">
                <a:lnSpc>
                  <a:spcPct val="130000"/>
                </a:lnSpc>
                <a:spcBef>
                  <a:spcPct val="20000"/>
                </a:spcBef>
              </a:pPr>
              <a:endParaRPr lang="zh-CN" altLang="en-US" sz="2400" dirty="0">
                <a:latin typeface="Times New Roman" panose="02020603050405020304" charset="0"/>
              </a:endParaRPr>
            </a:p>
            <a:p>
              <a:pPr lvl="0" indent="0">
                <a:lnSpc>
                  <a:spcPct val="130000"/>
                </a:lnSpc>
                <a:spcBef>
                  <a:spcPct val="40000"/>
                </a:spcBef>
              </a:pPr>
              <a:r>
                <a:rPr lang="zh-CN" altLang="en-US" sz="2800" dirty="0">
                  <a:latin typeface="Times New Roman" panose="02020603050405020304" charset="0"/>
                </a:rPr>
                <a:t>就可得：                                                               </a:t>
              </a:r>
              <a:r>
                <a:rPr lang="zh-CN" altLang="en-US" sz="2800" dirty="0">
                  <a:solidFill>
                    <a:srgbClr val="FF0000"/>
                  </a:solidFill>
                  <a:latin typeface="Times New Roman" panose="02020603050405020304" charset="0"/>
                </a:rPr>
                <a:t> </a:t>
              </a:r>
            </a:p>
          </p:txBody>
        </p:sp>
      </p:gr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11"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12" cstate="print"/>
              <a:stretch>
                <a:fillRect/>
              </a:stretch>
            </a:blipFill>
          </p:spPr>
          <p:txBody>
            <a:bodyPr wrap="square" lIns="0" tIns="0" rIns="0" bIns="0" rtlCol="0"/>
            <a:lstStyle/>
            <a:p>
              <a:endParaRPr/>
            </a:p>
          </p:txBody>
        </p:sp>
      </p:grpSp>
      <p:sp>
        <p:nvSpPr>
          <p:cNvPr id="9" name="文本框 8"/>
          <p:cNvSpPr txBox="1"/>
          <p:nvPr/>
        </p:nvSpPr>
        <p:spPr>
          <a:xfrm>
            <a:off x="8473440" y="4208145"/>
            <a:ext cx="792480" cy="457200"/>
          </a:xfrm>
          <a:prstGeom prst="rect">
            <a:avLst/>
          </a:prstGeom>
          <a:noFill/>
        </p:spPr>
        <p:txBody>
          <a:bodyPr wrap="none" rtlCol="0">
            <a:spAutoFit/>
          </a:bodyPr>
          <a:lstStyle/>
          <a:p>
            <a:pPr algn="l"/>
            <a:r>
              <a:rPr lang="zh-CN" altLang="en-US" sz="2400" dirty="0">
                <a:latin typeface="Times New Roman" panose="02020603050405020304" charset="0"/>
                <a:ea typeface="黑体" panose="02010609060101010101" pitchFamily="2" charset="-122"/>
                <a:sym typeface="+mn-ea"/>
              </a:rPr>
              <a:t>式</a:t>
            </a:r>
            <a:r>
              <a:rPr lang="en-US" altLang="zh-CN" sz="2400">
                <a:latin typeface="Times New Roman" panose="02020603050405020304" charset="0"/>
                <a:ea typeface="黑体" panose="02010609060101010101" pitchFamily="2" charset="-122"/>
                <a:sym typeface="+mn-ea"/>
              </a:rPr>
              <a:t>17</a:t>
            </a:r>
            <a:endParaRPr lang="en-US" altLang="zh-CN" sz="2400" dirty="0">
              <a:latin typeface="Times New Roman" panose="02020603050405020304" charset="0"/>
              <a:ea typeface="黑体" panose="02010609060101010101" pitchFamily="2" charset="-122"/>
              <a:sym typeface="+mn-ea"/>
            </a:endParaRPr>
          </a:p>
        </p:txBody>
      </p:sp>
      <p:sp>
        <p:nvSpPr>
          <p:cNvPr id="10" name="文本框 9"/>
          <p:cNvSpPr txBox="1"/>
          <p:nvPr/>
        </p:nvSpPr>
        <p:spPr>
          <a:xfrm>
            <a:off x="8465820" y="6106160"/>
            <a:ext cx="792480" cy="457200"/>
          </a:xfrm>
          <a:prstGeom prst="rect">
            <a:avLst/>
          </a:prstGeom>
          <a:noFill/>
        </p:spPr>
        <p:txBody>
          <a:bodyPr wrap="none" rtlCol="0">
            <a:spAutoFit/>
          </a:bodyPr>
          <a:lstStyle/>
          <a:p>
            <a:pPr algn="l"/>
            <a:r>
              <a:rPr lang="zh-CN" altLang="en-US" sz="2400" dirty="0">
                <a:latin typeface="Times New Roman" panose="02020603050405020304" charset="0"/>
                <a:ea typeface="黑体" panose="02010609060101010101" pitchFamily="2" charset="-122"/>
                <a:sym typeface="+mn-ea"/>
              </a:rPr>
              <a:t>式</a:t>
            </a:r>
            <a:r>
              <a:rPr lang="en-US" altLang="zh-CN" sz="2400">
                <a:latin typeface="Times New Roman" panose="02020603050405020304" charset="0"/>
                <a:ea typeface="黑体" panose="02010609060101010101" pitchFamily="2" charset="-122"/>
                <a:sym typeface="+mn-ea"/>
              </a:rPr>
              <a:t>18</a:t>
            </a:r>
            <a:endParaRPr lang="en-US" altLang="zh-CN" sz="2400" dirty="0">
              <a:latin typeface="Times New Roman" panose="02020603050405020304" charset="0"/>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2740"/>
                                        </p:tgtEl>
                                        <p:attrNameLst>
                                          <p:attrName>style.visibility</p:attrName>
                                        </p:attrNameLst>
                                      </p:cBhvr>
                                      <p:to>
                                        <p:strVal val="visible"/>
                                      </p:to>
                                    </p:set>
                                    <p:animEffect transition="in" filter="wipe(up)">
                                      <p:cBhvr>
                                        <p:cTn id="7" dur="2000"/>
                                        <p:tgtEl>
                                          <p:spTgt spid="3727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2744"/>
                                        </p:tgtEl>
                                        <p:attrNameLst>
                                          <p:attrName>style.visibility</p:attrName>
                                        </p:attrNameLst>
                                      </p:cBhvr>
                                      <p:to>
                                        <p:strVal val="visible"/>
                                      </p:to>
                                    </p:set>
                                    <p:anim calcmode="lin" valueType="num">
                                      <p:cBhvr additive="base">
                                        <p:cTn id="12" dur="1000" fill="hold"/>
                                        <p:tgtEl>
                                          <p:spTgt spid="372744"/>
                                        </p:tgtEl>
                                        <p:attrNameLst>
                                          <p:attrName>ppt_x</p:attrName>
                                        </p:attrNameLst>
                                      </p:cBhvr>
                                      <p:tavLst>
                                        <p:tav tm="0">
                                          <p:val>
                                            <p:strVal val="#ppt_x"/>
                                          </p:val>
                                        </p:tav>
                                        <p:tav tm="100000">
                                          <p:val>
                                            <p:strVal val="#ppt_x"/>
                                          </p:val>
                                        </p:tav>
                                      </p:tavLst>
                                    </p:anim>
                                    <p:anim calcmode="lin" valueType="num">
                                      <p:cBhvr additive="base">
                                        <p:cTn id="13" dur="1000" fill="hold"/>
                                        <p:tgtEl>
                                          <p:spTgt spid="3727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矩形 373761"/>
          <p:cNvSpPr/>
          <p:nvPr/>
        </p:nvSpPr>
        <p:spPr>
          <a:xfrm>
            <a:off x="685800" y="5205911"/>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sp>
        <p:nvSpPr>
          <p:cNvPr id="47106" name="矩形 373762"/>
          <p:cNvSpPr/>
          <p:nvPr/>
        </p:nvSpPr>
        <p:spPr>
          <a:xfrm>
            <a:off x="685800" y="5205911"/>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grpSp>
        <p:nvGrpSpPr>
          <p:cNvPr id="373765" name="组合 373764"/>
          <p:cNvGrpSpPr/>
          <p:nvPr/>
        </p:nvGrpSpPr>
        <p:grpSpPr>
          <a:xfrm>
            <a:off x="1189025" y="3264429"/>
            <a:ext cx="5955744" cy="3377023"/>
            <a:chOff x="249" y="1480"/>
            <a:chExt cx="3402" cy="1929"/>
          </a:xfrm>
        </p:grpSpPr>
        <p:sp>
          <p:nvSpPr>
            <p:cNvPr id="373766" name="文本框 373765"/>
            <p:cNvSpPr txBox="1"/>
            <p:nvPr/>
          </p:nvSpPr>
          <p:spPr>
            <a:xfrm>
              <a:off x="249" y="1480"/>
              <a:ext cx="3402" cy="1929"/>
            </a:xfrm>
            <a:prstGeom prst="rect">
              <a:avLst/>
            </a:prstGeom>
            <a:noFill/>
            <a:ln w="9525">
              <a:noFill/>
            </a:ln>
          </p:spPr>
          <p:txBody>
            <a:bodyPr>
              <a:spAutoFit/>
            </a:bodyPr>
            <a:lstStyle/>
            <a:p>
              <a:pPr lvl="0" fontAlgn="base">
                <a:lnSpc>
                  <a:spcPct val="125000"/>
                </a:lnSpc>
              </a:pPr>
              <a:r>
                <a:rPr lang="zh-CN" altLang="en-US" sz="2800" strike="noStrike" noProof="1">
                  <a:effectLst/>
                  <a:latin typeface="Times New Roman" panose="02020603050405020304" charset="0"/>
                  <a:cs typeface="+mn-ea"/>
                </a:rPr>
                <a:t>根据上式，对于</a:t>
              </a:r>
              <a:r>
                <a:rPr lang="en-US" altLang="zh-CN" sz="2800" i="1" strike="noStrike" noProof="1">
                  <a:effectLst/>
                  <a:latin typeface="Times New Roman" panose="02020603050405020304" charset="0"/>
                  <a:cs typeface="+mn-ea"/>
                </a:rPr>
                <a:t>u</a:t>
              </a:r>
              <a:r>
                <a:rPr lang="en-US" altLang="zh-CN" sz="2800" strike="noStrike" noProof="1">
                  <a:effectLst/>
                  <a:latin typeface="Times New Roman" panose="02020603050405020304" charset="0"/>
                  <a:cs typeface="+mn-ea"/>
                </a:rPr>
                <a:t>=0</a:t>
              </a:r>
              <a:r>
                <a:rPr lang="zh-CN" altLang="en-US" sz="2800" strike="noStrike" noProof="1">
                  <a:effectLst/>
                  <a:latin typeface="Times New Roman" panose="02020603050405020304" charset="0"/>
                  <a:cs typeface="+mn-ea"/>
                </a:rPr>
                <a:t>，</a:t>
              </a:r>
              <a:r>
                <a:rPr lang="en-US" altLang="zh-CN" sz="2800" strike="noStrike" noProof="1">
                  <a:effectLst/>
                  <a:latin typeface="Times New Roman" panose="02020603050405020304" charset="0"/>
                  <a:cs typeface="+mn-ea"/>
                </a:rPr>
                <a:t>M - </a:t>
              </a:r>
              <a:r>
                <a:rPr lang="en-US" altLang="zh-CN" sz="2800" i="1" strike="noStrike" noProof="1">
                  <a:effectLst/>
                  <a:latin typeface="Times New Roman" panose="02020603050405020304" charset="0"/>
                  <a:cs typeface="+mn-ea"/>
                </a:rPr>
                <a:t>u</a:t>
              </a:r>
              <a:r>
                <a:rPr lang="en-US" altLang="zh-CN" sz="2800" strike="noStrike" noProof="1">
                  <a:effectLst/>
                  <a:latin typeface="Times New Roman" panose="02020603050405020304" charset="0"/>
                  <a:cs typeface="+mn-ea"/>
                </a:rPr>
                <a:t> = M</a:t>
              </a:r>
              <a:endParaRPr lang="en-US" altLang="zh-CN" sz="2800" strike="noStrike" noProof="1">
                <a:effectLst/>
                <a:latin typeface="Times New Roman" panose="02020603050405020304" charset="0"/>
              </a:endParaRPr>
            </a:p>
            <a:p>
              <a:pPr lvl="0" fontAlgn="base">
                <a:lnSpc>
                  <a:spcPct val="125000"/>
                </a:lnSpc>
              </a:pPr>
              <a:r>
                <a:rPr lang="zh-CN" altLang="en-US" sz="2800" strike="noStrike" noProof="1">
                  <a:effectLst/>
                  <a:latin typeface="Times New Roman" panose="02020603050405020304" charset="0"/>
                  <a:cs typeface="+mn-ea"/>
                </a:rPr>
                <a:t>当</a:t>
              </a:r>
              <a:r>
                <a:rPr lang="en-US" altLang="zh-CN" sz="2800" strike="noStrike" noProof="1">
                  <a:effectLst/>
                  <a:latin typeface="Times New Roman" panose="02020603050405020304" charset="0"/>
                  <a:cs typeface="+mn-ea"/>
                </a:rPr>
                <a:t>v=0</a:t>
              </a:r>
              <a:r>
                <a:rPr lang="zh-CN" altLang="en-US" sz="2800" strike="noStrike" noProof="1">
                  <a:effectLst/>
                  <a:latin typeface="Times New Roman" panose="02020603050405020304" charset="0"/>
                  <a:cs typeface="+mn-ea"/>
                </a:rPr>
                <a:t>时：</a:t>
              </a:r>
              <a:endParaRPr lang="zh-CN" altLang="en-US" sz="2800" strike="noStrike" noProof="1">
                <a:effectLst/>
                <a:latin typeface="Times New Roman" panose="02020603050405020304" charset="0"/>
              </a:endParaRPr>
            </a:p>
            <a:p>
              <a:pPr lvl="0" fontAlgn="base">
                <a:lnSpc>
                  <a:spcPct val="150000"/>
                </a:lnSpc>
                <a:spcBef>
                  <a:spcPct val="10000"/>
                </a:spcBef>
              </a:pPr>
              <a:r>
                <a:rPr lang="zh-CN" altLang="en-US" sz="2800" strike="noStrike" noProof="1">
                  <a:effectLst/>
                  <a:latin typeface="Times New Roman" panose="02020603050405020304" charset="0"/>
                  <a:cs typeface="+mn-ea"/>
                </a:rPr>
                <a:t>当</a:t>
              </a:r>
              <a:r>
                <a:rPr lang="en-US" altLang="zh-CN" sz="2800" strike="noStrike" noProof="1">
                  <a:effectLst/>
                  <a:latin typeface="Times New Roman" panose="02020603050405020304" charset="0"/>
                  <a:cs typeface="+mn-ea"/>
                </a:rPr>
                <a:t>v=1</a:t>
              </a:r>
              <a:r>
                <a:rPr lang="zh-CN" altLang="en-US" sz="2800" strike="noStrike" noProof="1">
                  <a:effectLst/>
                  <a:latin typeface="Times New Roman" panose="02020603050405020304" charset="0"/>
                  <a:cs typeface="+mn-ea"/>
                </a:rPr>
                <a:t>时：</a:t>
              </a:r>
              <a:endParaRPr lang="zh-CN" altLang="en-US" sz="2800" strike="noStrike" noProof="1">
                <a:effectLst/>
                <a:latin typeface="Times New Roman" panose="02020603050405020304" charset="0"/>
              </a:endParaRPr>
            </a:p>
            <a:p>
              <a:pPr lvl="0" fontAlgn="base">
                <a:lnSpc>
                  <a:spcPct val="150000"/>
                </a:lnSpc>
                <a:spcBef>
                  <a:spcPct val="10000"/>
                </a:spcBef>
              </a:pPr>
              <a:r>
                <a:rPr lang="zh-CN" altLang="en-US" sz="2800" strike="noStrike" noProof="1">
                  <a:effectLst/>
                  <a:latin typeface="Times New Roman" panose="02020603050405020304" charset="0"/>
                  <a:cs typeface="+mn-ea"/>
                </a:rPr>
                <a:t>当</a:t>
              </a:r>
              <a:r>
                <a:rPr lang="en-US" altLang="zh-CN" sz="2800" strike="noStrike" noProof="1">
                  <a:effectLst/>
                  <a:latin typeface="Times New Roman" panose="02020603050405020304" charset="0"/>
                  <a:cs typeface="+mn-ea"/>
                </a:rPr>
                <a:t>v=2</a:t>
              </a:r>
              <a:r>
                <a:rPr lang="zh-CN" altLang="en-US" sz="2800" strike="noStrike" noProof="1">
                  <a:effectLst/>
                  <a:latin typeface="Times New Roman" panose="02020603050405020304" charset="0"/>
                  <a:cs typeface="+mn-ea"/>
                </a:rPr>
                <a:t>时：</a:t>
              </a:r>
              <a:endParaRPr lang="zh-CN" altLang="en-US" sz="2800" strike="noStrike" noProof="1">
                <a:effectLst/>
                <a:latin typeface="Times New Roman" panose="02020603050405020304" charset="0"/>
              </a:endParaRPr>
            </a:p>
            <a:p>
              <a:pPr lvl="0" fontAlgn="base"/>
              <a:r>
                <a:rPr lang="zh-CN" altLang="en-US" sz="2800" strike="noStrike" noProof="1">
                  <a:effectLst/>
                  <a:latin typeface="Times New Roman" panose="02020603050405020304" charset="0"/>
                  <a:cs typeface="+mn-ea"/>
                </a:rPr>
                <a:t>   ┆      ┆</a:t>
              </a:r>
              <a:endParaRPr lang="zh-CN" altLang="en-US" sz="2800" strike="noStrike" noProof="1">
                <a:effectLst/>
                <a:latin typeface="Times New Roman" panose="02020603050405020304" charset="0"/>
              </a:endParaRPr>
            </a:p>
            <a:p>
              <a:pPr lvl="0" fontAlgn="base"/>
              <a:r>
                <a:rPr lang="zh-CN" altLang="en-US" sz="2800" strike="noStrike" noProof="1">
                  <a:effectLst/>
                  <a:latin typeface="Times New Roman" panose="02020603050405020304" charset="0"/>
                  <a:cs typeface="+mn-ea"/>
                </a:rPr>
                <a:t>当</a:t>
              </a:r>
              <a:r>
                <a:rPr lang="en-US" altLang="zh-CN" sz="2800" strike="noStrike" noProof="1">
                  <a:effectLst/>
                  <a:latin typeface="Times New Roman" panose="02020603050405020304" charset="0"/>
                  <a:cs typeface="+mn-ea"/>
                </a:rPr>
                <a:t>v=N/2</a:t>
              </a:r>
              <a:r>
                <a:rPr lang="zh-CN" altLang="en-US" sz="2800" strike="noStrike" noProof="1">
                  <a:effectLst/>
                  <a:latin typeface="Times New Roman" panose="02020603050405020304" charset="0"/>
                  <a:cs typeface="+mn-ea"/>
                </a:rPr>
                <a:t>时：</a:t>
              </a:r>
              <a:endParaRPr lang="zh-CN" altLang="en-US" sz="2800" strike="noStrike" noProof="1">
                <a:effectLst/>
                <a:latin typeface="Times New Roman" panose="02020603050405020304" charset="0"/>
              </a:endParaRPr>
            </a:p>
          </p:txBody>
        </p:sp>
        <p:graphicFrame>
          <p:nvGraphicFramePr>
            <p:cNvPr id="47110" name="对象 373766"/>
            <p:cNvGraphicFramePr/>
            <p:nvPr/>
          </p:nvGraphicFramePr>
          <p:xfrm>
            <a:off x="1226" y="1855"/>
            <a:ext cx="1392" cy="296"/>
          </p:xfrm>
          <a:graphic>
            <a:graphicData uri="http://schemas.openxmlformats.org/presentationml/2006/ole">
              <mc:AlternateContent xmlns:mc="http://schemas.openxmlformats.org/markup-compatibility/2006">
                <mc:Choice xmlns:v="urn:schemas-microsoft-com:vml" Requires="v">
                  <p:oleObj spid="_x0000_s18858" r:id="rId3" imgW="1294130" imgH="256540" progId="Equation.3">
                    <p:embed/>
                  </p:oleObj>
                </mc:Choice>
                <mc:Fallback>
                  <p:oleObj r:id="rId3" imgW="1294130" imgH="256540" progId="Equation.3">
                    <p:embed/>
                    <p:pic>
                      <p:nvPicPr>
                        <p:cNvPr id="0" name="图片 3133"/>
                        <p:cNvPicPr/>
                        <p:nvPr/>
                      </p:nvPicPr>
                      <p:blipFill>
                        <a:blip r:embed="rId4"/>
                        <a:stretch>
                          <a:fillRect/>
                        </a:stretch>
                      </p:blipFill>
                      <p:spPr>
                        <a:xfrm>
                          <a:off x="1226" y="1855"/>
                          <a:ext cx="1392" cy="296"/>
                        </a:xfrm>
                        <a:prstGeom prst="rect">
                          <a:avLst/>
                        </a:prstGeom>
                        <a:noFill/>
                        <a:ln w="38100">
                          <a:noFill/>
                          <a:miter/>
                        </a:ln>
                      </p:spPr>
                    </p:pic>
                  </p:oleObj>
                </mc:Fallback>
              </mc:AlternateContent>
            </a:graphicData>
          </a:graphic>
        </p:graphicFrame>
        <p:graphicFrame>
          <p:nvGraphicFramePr>
            <p:cNvPr id="47111" name="对象 373767"/>
            <p:cNvGraphicFramePr/>
            <p:nvPr/>
          </p:nvGraphicFramePr>
          <p:xfrm>
            <a:off x="1226" y="2252"/>
            <a:ext cx="1526" cy="297"/>
          </p:xfrm>
          <a:graphic>
            <a:graphicData uri="http://schemas.openxmlformats.org/presentationml/2006/ole">
              <mc:AlternateContent xmlns:mc="http://schemas.openxmlformats.org/markup-compatibility/2006">
                <mc:Choice xmlns:v="urn:schemas-microsoft-com:vml" Requires="v">
                  <p:oleObj spid="_x0000_s18859" r:id="rId5" imgW="1435100" imgH="256540" progId="Equation.3">
                    <p:embed/>
                  </p:oleObj>
                </mc:Choice>
                <mc:Fallback>
                  <p:oleObj r:id="rId5" imgW="1435100" imgH="256540" progId="Equation.3">
                    <p:embed/>
                    <p:pic>
                      <p:nvPicPr>
                        <p:cNvPr id="0" name="图片 3134"/>
                        <p:cNvPicPr/>
                        <p:nvPr/>
                      </p:nvPicPr>
                      <p:blipFill>
                        <a:blip r:embed="rId6"/>
                        <a:stretch>
                          <a:fillRect/>
                        </a:stretch>
                      </p:blipFill>
                      <p:spPr>
                        <a:xfrm>
                          <a:off x="1226" y="2252"/>
                          <a:ext cx="1526" cy="297"/>
                        </a:xfrm>
                        <a:prstGeom prst="rect">
                          <a:avLst/>
                        </a:prstGeom>
                        <a:noFill/>
                        <a:ln w="38100">
                          <a:noFill/>
                          <a:miter/>
                        </a:ln>
                      </p:spPr>
                    </p:pic>
                  </p:oleObj>
                </mc:Fallback>
              </mc:AlternateContent>
            </a:graphicData>
          </a:graphic>
        </p:graphicFrame>
        <p:graphicFrame>
          <p:nvGraphicFramePr>
            <p:cNvPr id="47112" name="对象 373768"/>
            <p:cNvGraphicFramePr/>
            <p:nvPr/>
          </p:nvGraphicFramePr>
          <p:xfrm>
            <a:off x="1226" y="2603"/>
            <a:ext cx="1680" cy="306"/>
          </p:xfrm>
          <a:graphic>
            <a:graphicData uri="http://schemas.openxmlformats.org/presentationml/2006/ole">
              <mc:AlternateContent xmlns:mc="http://schemas.openxmlformats.org/markup-compatibility/2006">
                <mc:Choice xmlns:v="urn:schemas-microsoft-com:vml" Requires="v">
                  <p:oleObj spid="_x0000_s18860" r:id="rId7" imgW="1511300" imgH="254000" progId="Equation.3">
                    <p:embed/>
                  </p:oleObj>
                </mc:Choice>
                <mc:Fallback>
                  <p:oleObj r:id="rId7" imgW="1511300" imgH="254000" progId="Equation.3">
                    <p:embed/>
                    <p:pic>
                      <p:nvPicPr>
                        <p:cNvPr id="0" name="图片 3135"/>
                        <p:cNvPicPr/>
                        <p:nvPr/>
                      </p:nvPicPr>
                      <p:blipFill>
                        <a:blip r:embed="rId8"/>
                        <a:stretch>
                          <a:fillRect/>
                        </a:stretch>
                      </p:blipFill>
                      <p:spPr>
                        <a:xfrm>
                          <a:off x="1226" y="2603"/>
                          <a:ext cx="1680" cy="306"/>
                        </a:xfrm>
                        <a:prstGeom prst="rect">
                          <a:avLst/>
                        </a:prstGeom>
                        <a:noFill/>
                        <a:ln w="38100">
                          <a:noFill/>
                          <a:miter/>
                        </a:ln>
                      </p:spPr>
                    </p:pic>
                  </p:oleObj>
                </mc:Fallback>
              </mc:AlternateContent>
            </a:graphicData>
          </a:graphic>
        </p:graphicFrame>
        <p:graphicFrame>
          <p:nvGraphicFramePr>
            <p:cNvPr id="47113" name="对象 373769"/>
            <p:cNvGraphicFramePr/>
            <p:nvPr/>
          </p:nvGraphicFramePr>
          <p:xfrm>
            <a:off x="1328" y="3101"/>
            <a:ext cx="1847" cy="308"/>
          </p:xfrm>
          <a:graphic>
            <a:graphicData uri="http://schemas.openxmlformats.org/presentationml/2006/ole">
              <mc:AlternateContent xmlns:mc="http://schemas.openxmlformats.org/markup-compatibility/2006">
                <mc:Choice xmlns:v="urn:schemas-microsoft-com:vml" Requires="v">
                  <p:oleObj spid="_x0000_s18861" r:id="rId9" imgW="1649730" imgH="254000" progId="Equation.3">
                    <p:embed/>
                  </p:oleObj>
                </mc:Choice>
                <mc:Fallback>
                  <p:oleObj r:id="rId9" imgW="1649730" imgH="254000" progId="Equation.3">
                    <p:embed/>
                    <p:pic>
                      <p:nvPicPr>
                        <p:cNvPr id="0" name="图片 3136"/>
                        <p:cNvPicPr/>
                        <p:nvPr/>
                      </p:nvPicPr>
                      <p:blipFill>
                        <a:blip r:embed="rId10"/>
                        <a:stretch>
                          <a:fillRect/>
                        </a:stretch>
                      </p:blipFill>
                      <p:spPr>
                        <a:xfrm>
                          <a:off x="1328" y="3101"/>
                          <a:ext cx="1847" cy="308"/>
                        </a:xfrm>
                        <a:prstGeom prst="rect">
                          <a:avLst/>
                        </a:prstGeom>
                        <a:noFill/>
                        <a:ln w="38100">
                          <a:noFill/>
                          <a:miter/>
                        </a:ln>
                      </p:spPr>
                    </p:pic>
                  </p:oleObj>
                </mc:Fallback>
              </mc:AlternateContent>
            </a:graphicData>
          </a:graphic>
        </p:graphicFrame>
      </p:grpSp>
      <p:grpSp>
        <p:nvGrpSpPr>
          <p:cNvPr id="47114" name="组合 373770"/>
          <p:cNvGrpSpPr/>
          <p:nvPr/>
        </p:nvGrpSpPr>
        <p:grpSpPr>
          <a:xfrm>
            <a:off x="6610059" y="3358771"/>
            <a:ext cx="3653627" cy="3018137"/>
            <a:chOff x="3606" y="1570"/>
            <a:chExt cx="2087" cy="1724"/>
          </a:xfrm>
        </p:grpSpPr>
        <p:sp>
          <p:nvSpPr>
            <p:cNvPr id="47115" name="文本框 373771"/>
            <p:cNvSpPr txBox="1"/>
            <p:nvPr/>
          </p:nvSpPr>
          <p:spPr>
            <a:xfrm>
              <a:off x="3729" y="1638"/>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0</a:t>
              </a:r>
            </a:p>
          </p:txBody>
        </p:sp>
        <p:sp>
          <p:nvSpPr>
            <p:cNvPr id="47116" name="文本框 373772"/>
            <p:cNvSpPr txBox="1"/>
            <p:nvPr/>
          </p:nvSpPr>
          <p:spPr>
            <a:xfrm>
              <a:off x="4194" y="1570"/>
              <a:ext cx="394"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N/2</a:t>
              </a:r>
            </a:p>
          </p:txBody>
        </p:sp>
        <p:sp>
          <p:nvSpPr>
            <p:cNvPr id="47117" name="文本框 373773"/>
            <p:cNvSpPr txBox="1"/>
            <p:nvPr/>
          </p:nvSpPr>
          <p:spPr>
            <a:xfrm>
              <a:off x="4770" y="1570"/>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N</a:t>
              </a:r>
            </a:p>
          </p:txBody>
        </p:sp>
        <p:sp>
          <p:nvSpPr>
            <p:cNvPr id="47118" name="文本框 373774"/>
            <p:cNvSpPr txBox="1"/>
            <p:nvPr/>
          </p:nvSpPr>
          <p:spPr>
            <a:xfrm>
              <a:off x="3665" y="2534"/>
              <a:ext cx="309"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a:t>
              </a:r>
            </a:p>
          </p:txBody>
        </p:sp>
        <p:sp>
          <p:nvSpPr>
            <p:cNvPr id="47119" name="文本框 373775"/>
            <p:cNvSpPr txBox="1"/>
            <p:nvPr/>
          </p:nvSpPr>
          <p:spPr>
            <a:xfrm>
              <a:off x="3606" y="2106"/>
              <a:ext cx="394"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M/2</a:t>
              </a:r>
            </a:p>
          </p:txBody>
        </p:sp>
        <p:sp>
          <p:nvSpPr>
            <p:cNvPr id="47120" name="文本框 373776"/>
            <p:cNvSpPr txBox="1"/>
            <p:nvPr/>
          </p:nvSpPr>
          <p:spPr>
            <a:xfrm>
              <a:off x="4808" y="2791"/>
              <a:ext cx="522" cy="212"/>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(M,N)</a:t>
              </a:r>
            </a:p>
          </p:txBody>
        </p:sp>
        <p:sp>
          <p:nvSpPr>
            <p:cNvPr id="47121" name="文本框 373777"/>
            <p:cNvSpPr txBox="1"/>
            <p:nvPr/>
          </p:nvSpPr>
          <p:spPr>
            <a:xfrm>
              <a:off x="4100" y="2086"/>
              <a:ext cx="758" cy="215"/>
            </a:xfrm>
            <a:prstGeom prst="rect">
              <a:avLst/>
            </a:prstGeom>
            <a:solidFill>
              <a:srgbClr val="FFFFFF"/>
            </a:solidFill>
            <a:ln w="9525">
              <a:noFill/>
            </a:ln>
          </p:spPr>
          <p:txBody>
            <a:bodyPr anchor="t"/>
            <a:lstStyle/>
            <a:p>
              <a:pPr lvl="0" indent="0" algn="just">
                <a:lnSpc>
                  <a:spcPct val="72000"/>
                </a:lnSpc>
              </a:pPr>
              <a:r>
                <a:rPr lang="en-US" altLang="zh-CN" sz="1985">
                  <a:latin typeface="Times New Roman" panose="02020603050405020304" charset="0"/>
                  <a:ea typeface="黑体" panose="02010609060101010101" pitchFamily="2" charset="-122"/>
                </a:rPr>
                <a:t>(M/2,N/2</a:t>
              </a:r>
              <a:r>
                <a:rPr lang="en-US" altLang="zh-CN" sz="990">
                  <a:latin typeface="Times New Roman" panose="02020603050405020304" charset="0"/>
                  <a:ea typeface="宋体" panose="02010600030101010101" pitchFamily="2" charset="-122"/>
                </a:rPr>
                <a:t>)</a:t>
              </a:r>
              <a:endParaRPr lang="en-US" altLang="zh-CN" sz="1985">
                <a:latin typeface="Times New Roman" panose="02020603050405020304" charset="0"/>
                <a:ea typeface="宋体" panose="02010600030101010101" pitchFamily="2" charset="-122"/>
              </a:endParaRPr>
            </a:p>
          </p:txBody>
        </p:sp>
        <p:sp>
          <p:nvSpPr>
            <p:cNvPr id="47122" name="直接连接符 373778"/>
            <p:cNvSpPr/>
            <p:nvPr/>
          </p:nvSpPr>
          <p:spPr>
            <a:xfrm>
              <a:off x="3974" y="1784"/>
              <a:ext cx="0" cy="1285"/>
            </a:xfrm>
            <a:prstGeom prst="line">
              <a:avLst/>
            </a:prstGeom>
            <a:ln w="28575" cap="flat" cmpd="sng">
              <a:solidFill>
                <a:srgbClr val="000000"/>
              </a:solidFill>
              <a:prstDash val="solid"/>
              <a:round/>
              <a:headEnd type="none" w="med" len="med"/>
              <a:tailEnd type="triangle" w="med" len="med"/>
            </a:ln>
          </p:spPr>
        </p:sp>
        <p:sp>
          <p:nvSpPr>
            <p:cNvPr id="47123" name="直接连接符 373779"/>
            <p:cNvSpPr/>
            <p:nvPr/>
          </p:nvSpPr>
          <p:spPr>
            <a:xfrm>
              <a:off x="3974" y="1784"/>
              <a:ext cx="492" cy="0"/>
            </a:xfrm>
            <a:prstGeom prst="line">
              <a:avLst/>
            </a:prstGeom>
            <a:ln w="28575" cap="flat" cmpd="sng">
              <a:solidFill>
                <a:schemeClr val="hlink"/>
              </a:solidFill>
              <a:prstDash val="solid"/>
              <a:round/>
              <a:headEnd type="none" w="med" len="med"/>
              <a:tailEnd type="none" w="med" len="med"/>
            </a:ln>
          </p:spPr>
        </p:sp>
        <p:sp>
          <p:nvSpPr>
            <p:cNvPr id="47124" name="直接连接符 373780"/>
            <p:cNvSpPr/>
            <p:nvPr/>
          </p:nvSpPr>
          <p:spPr>
            <a:xfrm>
              <a:off x="4466" y="1786"/>
              <a:ext cx="0" cy="989"/>
            </a:xfrm>
            <a:prstGeom prst="line">
              <a:avLst/>
            </a:prstGeom>
            <a:ln w="28575" cap="flat" cmpd="sng">
              <a:solidFill>
                <a:srgbClr val="000000"/>
              </a:solidFill>
              <a:prstDash val="sysDot"/>
              <a:round/>
              <a:headEnd type="none" w="med" len="med"/>
              <a:tailEnd type="none" w="med" len="med"/>
            </a:ln>
          </p:spPr>
        </p:sp>
        <p:sp>
          <p:nvSpPr>
            <p:cNvPr id="47125" name="直接连接符 373781"/>
            <p:cNvSpPr/>
            <p:nvPr/>
          </p:nvSpPr>
          <p:spPr>
            <a:xfrm>
              <a:off x="4957" y="1784"/>
              <a:ext cx="0" cy="989"/>
            </a:xfrm>
            <a:prstGeom prst="line">
              <a:avLst/>
            </a:prstGeom>
            <a:ln w="28575" cap="flat" cmpd="sng">
              <a:solidFill>
                <a:srgbClr val="000000"/>
              </a:solidFill>
              <a:prstDash val="solid"/>
              <a:round/>
              <a:headEnd type="none" w="med" len="med"/>
              <a:tailEnd type="none" w="med" len="med"/>
            </a:ln>
          </p:spPr>
        </p:sp>
        <p:sp>
          <p:nvSpPr>
            <p:cNvPr id="47126" name="直接连接符 373782"/>
            <p:cNvSpPr/>
            <p:nvPr/>
          </p:nvSpPr>
          <p:spPr>
            <a:xfrm>
              <a:off x="3976" y="2776"/>
              <a:ext cx="492" cy="0"/>
            </a:xfrm>
            <a:prstGeom prst="line">
              <a:avLst/>
            </a:prstGeom>
            <a:ln w="28575" cap="flat" cmpd="sng">
              <a:solidFill>
                <a:srgbClr val="000000"/>
              </a:solidFill>
              <a:prstDash val="solid"/>
              <a:round/>
              <a:headEnd type="none" w="med" len="med"/>
              <a:tailEnd type="none" w="med" len="med"/>
            </a:ln>
          </p:spPr>
        </p:sp>
        <p:sp>
          <p:nvSpPr>
            <p:cNvPr id="47127" name="直接连接符 373783"/>
            <p:cNvSpPr/>
            <p:nvPr/>
          </p:nvSpPr>
          <p:spPr>
            <a:xfrm>
              <a:off x="3974" y="2288"/>
              <a:ext cx="983" cy="0"/>
            </a:xfrm>
            <a:prstGeom prst="line">
              <a:avLst/>
            </a:prstGeom>
            <a:ln w="28575" cap="flat" cmpd="sng">
              <a:solidFill>
                <a:srgbClr val="000000"/>
              </a:solidFill>
              <a:prstDash val="sysDot"/>
              <a:round/>
              <a:headEnd type="none" w="med" len="med"/>
              <a:tailEnd type="none" w="med" len="med"/>
            </a:ln>
          </p:spPr>
        </p:sp>
        <p:sp>
          <p:nvSpPr>
            <p:cNvPr id="47128" name="文本框 373784"/>
            <p:cNvSpPr txBox="1"/>
            <p:nvPr/>
          </p:nvSpPr>
          <p:spPr>
            <a:xfrm>
              <a:off x="4097" y="1891"/>
              <a:ext cx="310" cy="215"/>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A</a:t>
              </a:r>
            </a:p>
          </p:txBody>
        </p:sp>
        <p:sp>
          <p:nvSpPr>
            <p:cNvPr id="47129" name="文本框 373785"/>
            <p:cNvSpPr txBox="1"/>
            <p:nvPr/>
          </p:nvSpPr>
          <p:spPr>
            <a:xfrm>
              <a:off x="4588" y="1900"/>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B</a:t>
              </a:r>
            </a:p>
          </p:txBody>
        </p:sp>
        <p:sp>
          <p:nvSpPr>
            <p:cNvPr id="47130" name="文本框 373786"/>
            <p:cNvSpPr txBox="1"/>
            <p:nvPr/>
          </p:nvSpPr>
          <p:spPr>
            <a:xfrm>
              <a:off x="4097" y="2427"/>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C</a:t>
              </a:r>
            </a:p>
          </p:txBody>
        </p:sp>
        <p:sp>
          <p:nvSpPr>
            <p:cNvPr id="47131" name="文本框 373787"/>
            <p:cNvSpPr txBox="1"/>
            <p:nvPr/>
          </p:nvSpPr>
          <p:spPr>
            <a:xfrm>
              <a:off x="4588" y="2427"/>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D</a:t>
              </a:r>
            </a:p>
          </p:txBody>
        </p:sp>
        <p:sp>
          <p:nvSpPr>
            <p:cNvPr id="47132" name="文本框 373788"/>
            <p:cNvSpPr txBox="1"/>
            <p:nvPr/>
          </p:nvSpPr>
          <p:spPr>
            <a:xfrm>
              <a:off x="5384" y="1677"/>
              <a:ext cx="309" cy="238"/>
            </a:xfrm>
            <a:prstGeom prst="rect">
              <a:avLst/>
            </a:prstGeom>
            <a:solidFill>
              <a:srgbClr val="FFFFFF"/>
            </a:solidFill>
            <a:ln w="9525">
              <a:noFill/>
            </a:ln>
          </p:spPr>
          <p:txBody>
            <a:bodyPr anchor="t"/>
            <a:lstStyle/>
            <a:p>
              <a:pPr lvl="0" indent="0"/>
              <a:r>
                <a:rPr lang="en-US" altLang="zh-CN" sz="1985">
                  <a:solidFill>
                    <a:srgbClr val="660033"/>
                  </a:solidFill>
                  <a:latin typeface="Times New Roman" panose="02020603050405020304" charset="0"/>
                  <a:ea typeface="宋体" panose="02010600030101010101" pitchFamily="2" charset="-122"/>
                </a:rPr>
                <a:t>v</a:t>
              </a:r>
            </a:p>
          </p:txBody>
        </p:sp>
        <p:sp>
          <p:nvSpPr>
            <p:cNvPr id="47133" name="文本框 373789"/>
            <p:cNvSpPr txBox="1"/>
            <p:nvPr/>
          </p:nvSpPr>
          <p:spPr>
            <a:xfrm>
              <a:off x="3852" y="3069"/>
              <a:ext cx="309" cy="225"/>
            </a:xfrm>
            <a:prstGeom prst="rect">
              <a:avLst/>
            </a:prstGeom>
            <a:solidFill>
              <a:srgbClr val="FFFFFF"/>
            </a:solidFill>
            <a:ln w="9525">
              <a:noFill/>
            </a:ln>
          </p:spPr>
          <p:txBody>
            <a:bodyPr anchor="t"/>
            <a:lstStyle/>
            <a:p>
              <a:pPr lvl="0" indent="0"/>
              <a:r>
                <a:rPr lang="en-US" altLang="zh-CN" sz="1985">
                  <a:solidFill>
                    <a:srgbClr val="660033"/>
                  </a:solidFill>
                  <a:latin typeface="Times New Roman" panose="02020603050405020304" charset="0"/>
                  <a:ea typeface="宋体" panose="02010600030101010101" pitchFamily="2" charset="-122"/>
                </a:rPr>
                <a:t>u</a:t>
              </a:r>
            </a:p>
          </p:txBody>
        </p:sp>
        <p:sp>
          <p:nvSpPr>
            <p:cNvPr id="47134" name="文本框 373790"/>
            <p:cNvSpPr txBox="1"/>
            <p:nvPr/>
          </p:nvSpPr>
          <p:spPr>
            <a:xfrm>
              <a:off x="4967" y="2164"/>
              <a:ext cx="658" cy="212"/>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(M/2,N)</a:t>
              </a:r>
            </a:p>
          </p:txBody>
        </p:sp>
        <p:sp>
          <p:nvSpPr>
            <p:cNvPr id="47135" name="文本框 373791"/>
            <p:cNvSpPr txBox="1"/>
            <p:nvPr/>
          </p:nvSpPr>
          <p:spPr>
            <a:xfrm>
              <a:off x="4176" y="2787"/>
              <a:ext cx="658" cy="23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(M,N/2)</a:t>
              </a:r>
            </a:p>
          </p:txBody>
        </p:sp>
        <p:sp>
          <p:nvSpPr>
            <p:cNvPr id="47136" name="直接连接符 373792"/>
            <p:cNvSpPr/>
            <p:nvPr/>
          </p:nvSpPr>
          <p:spPr>
            <a:xfrm>
              <a:off x="4468" y="2770"/>
              <a:ext cx="492" cy="0"/>
            </a:xfrm>
            <a:prstGeom prst="line">
              <a:avLst/>
            </a:prstGeom>
            <a:ln w="28575" cap="flat" cmpd="sng">
              <a:solidFill>
                <a:schemeClr val="hlink"/>
              </a:solidFill>
              <a:prstDash val="solid"/>
              <a:round/>
              <a:headEnd type="none" w="med" len="med"/>
              <a:tailEnd type="none" w="med" len="med"/>
            </a:ln>
          </p:spPr>
        </p:sp>
        <p:sp>
          <p:nvSpPr>
            <p:cNvPr id="47137" name="直接连接符 373793"/>
            <p:cNvSpPr/>
            <p:nvPr/>
          </p:nvSpPr>
          <p:spPr>
            <a:xfrm>
              <a:off x="4468" y="1783"/>
              <a:ext cx="852" cy="0"/>
            </a:xfrm>
            <a:prstGeom prst="line">
              <a:avLst/>
            </a:prstGeom>
            <a:ln w="28575" cap="flat" cmpd="sng">
              <a:solidFill>
                <a:srgbClr val="000000"/>
              </a:solidFill>
              <a:prstDash val="solid"/>
              <a:round/>
              <a:headEnd type="none" w="med" len="med"/>
              <a:tailEnd type="triangle" w="med" len="med"/>
            </a:ln>
          </p:spPr>
        </p:sp>
      </p:grpSp>
      <p:sp>
        <p:nvSpPr>
          <p:cNvPr id="47138" name="直接连接符 373794"/>
          <p:cNvSpPr/>
          <p:nvPr/>
        </p:nvSpPr>
        <p:spPr>
          <a:xfrm flipH="1">
            <a:off x="8586528" y="5823894"/>
            <a:ext cx="794800" cy="0"/>
          </a:xfrm>
          <a:prstGeom prst="line">
            <a:avLst/>
          </a:prstGeom>
          <a:ln w="28575" cap="flat" cmpd="sng">
            <a:solidFill>
              <a:schemeClr val="hlink"/>
            </a:solidFill>
            <a:prstDash val="solid"/>
            <a:miter/>
            <a:headEnd type="none" w="med" len="med"/>
            <a:tailEnd type="arrow" w="med" len="med"/>
          </a:ln>
        </p:spPr>
      </p:sp>
      <p:sp>
        <p:nvSpPr>
          <p:cNvPr id="47139" name="直接连接符 373795"/>
          <p:cNvSpPr/>
          <p:nvPr/>
        </p:nvSpPr>
        <p:spPr>
          <a:xfrm flipH="1">
            <a:off x="7634169" y="3203157"/>
            <a:ext cx="794800" cy="0"/>
          </a:xfrm>
          <a:prstGeom prst="line">
            <a:avLst/>
          </a:prstGeom>
          <a:ln w="28575" cap="flat" cmpd="sng">
            <a:solidFill>
              <a:schemeClr val="hlink"/>
            </a:solidFill>
            <a:prstDash val="solid"/>
            <a:miter/>
            <a:headEnd type="arrow" w="med" len="med"/>
            <a:tailEnd type="none" w="med" len="med"/>
          </a:ln>
        </p:spPr>
      </p:sp>
      <p:graphicFrame>
        <p:nvGraphicFramePr>
          <p:cNvPr id="47140" name="对象 373798"/>
          <p:cNvGraphicFramePr/>
          <p:nvPr/>
        </p:nvGraphicFramePr>
        <p:xfrm>
          <a:off x="1121410" y="2308225"/>
          <a:ext cx="3868420" cy="635635"/>
        </p:xfrm>
        <a:graphic>
          <a:graphicData uri="http://schemas.openxmlformats.org/presentationml/2006/ole">
            <mc:AlternateContent xmlns:mc="http://schemas.openxmlformats.org/markup-compatibility/2006">
              <mc:Choice xmlns:v="urn:schemas-microsoft-com:vml" Requires="v">
                <p:oleObj spid="_x0000_s18862" r:id="rId11" imgW="1688465" imgH="254000" progId="Equation.3">
                  <p:embed/>
                </p:oleObj>
              </mc:Choice>
              <mc:Fallback>
                <p:oleObj r:id="rId11" imgW="1688465" imgH="254000" progId="Equation.3">
                  <p:embed/>
                  <p:pic>
                    <p:nvPicPr>
                      <p:cNvPr id="0" name="图片 3137"/>
                      <p:cNvPicPr/>
                      <p:nvPr/>
                    </p:nvPicPr>
                    <p:blipFill>
                      <a:blip r:embed="rId12"/>
                      <a:stretch>
                        <a:fillRect/>
                      </a:stretch>
                    </p:blipFill>
                    <p:spPr>
                      <a:xfrm>
                        <a:off x="1121410" y="2308225"/>
                        <a:ext cx="3868420" cy="635635"/>
                      </a:xfrm>
                      <a:prstGeom prst="rect">
                        <a:avLst/>
                      </a:prstGeom>
                      <a:noFill/>
                      <a:ln w="38100">
                        <a:noFill/>
                        <a:miter/>
                      </a:ln>
                    </p:spPr>
                  </p:pic>
                </p:oleObj>
              </mc:Fallback>
            </mc:AlternateContent>
          </a:graphicData>
        </a:graphic>
      </p:graphicFrame>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1.图像傅里叶频谱关于(M/2,N/2)的对称性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13"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14"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3765"/>
                                        </p:tgtEl>
                                        <p:attrNameLst>
                                          <p:attrName>style.visibility</p:attrName>
                                        </p:attrNameLst>
                                      </p:cBhvr>
                                      <p:to>
                                        <p:strVal val="visible"/>
                                      </p:to>
                                    </p:set>
                                    <p:animEffect transition="in" filter="wipe(up)">
                                      <p:cBhvr>
                                        <p:cTn id="7" dur="2000"/>
                                        <p:tgtEl>
                                          <p:spTgt spid="37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文本框 374791"/>
          <p:cNvSpPr txBox="1"/>
          <p:nvPr/>
        </p:nvSpPr>
        <p:spPr>
          <a:xfrm>
            <a:off x="1044575" y="2431415"/>
            <a:ext cx="9371330" cy="3336925"/>
          </a:xfrm>
          <a:prstGeom prst="rect">
            <a:avLst/>
          </a:prstGeom>
          <a:noFill/>
          <a:ln w="9525">
            <a:noFill/>
          </a:ln>
        </p:spPr>
        <p:txBody>
          <a:bodyPr anchor="t">
            <a:spAutoFit/>
          </a:bodyPr>
          <a:lstStyle/>
          <a:p>
            <a:pPr lvl="0" indent="0">
              <a:lnSpc>
                <a:spcPct val="120000"/>
              </a:lnSpc>
            </a:pPr>
            <a:r>
              <a:rPr lang="zh-CN" altLang="en-US" sz="2975" dirty="0">
                <a:latin typeface="Times New Roman" panose="02020603050405020304" charset="0"/>
              </a:rPr>
              <a:t>同理，对于</a:t>
            </a:r>
            <a:r>
              <a:rPr lang="en-US" altLang="zh-CN" sz="2975" i="1">
                <a:latin typeface="Times New Roman" panose="02020603050405020304" charset="0"/>
              </a:rPr>
              <a:t>v</a:t>
            </a:r>
            <a:r>
              <a:rPr lang="en-US" altLang="zh-CN" sz="2975">
                <a:latin typeface="Times New Roman" panose="02020603050405020304" charset="0"/>
              </a:rPr>
              <a:t>=0</a:t>
            </a:r>
            <a:r>
              <a:rPr lang="zh-CN" altLang="en-US" sz="2975" dirty="0">
                <a:latin typeface="Times New Roman" panose="02020603050405020304" charset="0"/>
              </a:rPr>
              <a:t>，</a:t>
            </a:r>
            <a:r>
              <a:rPr lang="en-US" altLang="zh-CN" sz="2975">
                <a:latin typeface="Times New Roman" panose="02020603050405020304" charset="0"/>
              </a:rPr>
              <a:t>N</a:t>
            </a:r>
            <a:r>
              <a:rPr lang="en-US" altLang="zh-CN" sz="1105">
                <a:latin typeface="Times New Roman" panose="02020603050405020304" charset="0"/>
              </a:rPr>
              <a:t> </a:t>
            </a:r>
            <a:r>
              <a:rPr lang="en-US" altLang="zh-CN" sz="2975">
                <a:latin typeface="Times New Roman" panose="02020603050405020304" charset="0"/>
              </a:rPr>
              <a:t>–</a:t>
            </a:r>
            <a:r>
              <a:rPr lang="en-US" altLang="zh-CN" sz="1105" i="1">
                <a:latin typeface="Times New Roman" panose="02020603050405020304" charset="0"/>
              </a:rPr>
              <a:t> </a:t>
            </a:r>
            <a:r>
              <a:rPr lang="en-US" altLang="zh-CN" sz="2975" i="1">
                <a:latin typeface="Times New Roman" panose="02020603050405020304" charset="0"/>
              </a:rPr>
              <a:t>v</a:t>
            </a:r>
            <a:r>
              <a:rPr lang="en-US" altLang="zh-CN" sz="1545">
                <a:latin typeface="Times New Roman" panose="02020603050405020304" charset="0"/>
              </a:rPr>
              <a:t> </a:t>
            </a:r>
            <a:r>
              <a:rPr lang="en-US" altLang="zh-CN" sz="2975">
                <a:latin typeface="Times New Roman" panose="02020603050405020304" charset="0"/>
              </a:rPr>
              <a:t>=</a:t>
            </a:r>
            <a:r>
              <a:rPr lang="en-US" altLang="zh-CN" sz="1545">
                <a:latin typeface="Times New Roman" panose="02020603050405020304" charset="0"/>
              </a:rPr>
              <a:t> </a:t>
            </a:r>
            <a:r>
              <a:rPr lang="en-US" altLang="zh-CN" sz="2975">
                <a:latin typeface="Times New Roman" panose="02020603050405020304" charset="0"/>
              </a:rPr>
              <a:t>N</a:t>
            </a:r>
            <a:r>
              <a:rPr lang="zh-CN" altLang="en-US" sz="2975" dirty="0">
                <a:latin typeface="Times New Roman" panose="02020603050405020304" charset="0"/>
              </a:rPr>
              <a:t>：</a:t>
            </a:r>
          </a:p>
          <a:p>
            <a:pPr lvl="0" indent="0">
              <a:lnSpc>
                <a:spcPct val="120000"/>
              </a:lnSpc>
            </a:pPr>
            <a:r>
              <a:rPr lang="zh-CN" altLang="en-US" sz="2975" dirty="0">
                <a:latin typeface="Times New Roman" panose="02020603050405020304" charset="0"/>
              </a:rPr>
              <a:t>当</a:t>
            </a:r>
            <a:r>
              <a:rPr lang="en-US" altLang="zh-CN" sz="2975">
                <a:latin typeface="Times New Roman" panose="02020603050405020304" charset="0"/>
              </a:rPr>
              <a:t>u=0</a:t>
            </a:r>
            <a:r>
              <a:rPr lang="zh-CN" altLang="en-US" sz="2975" dirty="0">
                <a:latin typeface="Times New Roman" panose="02020603050405020304" charset="0"/>
              </a:rPr>
              <a:t>时：</a:t>
            </a:r>
          </a:p>
          <a:p>
            <a:pPr lvl="0" indent="0">
              <a:lnSpc>
                <a:spcPct val="130000"/>
              </a:lnSpc>
              <a:spcBef>
                <a:spcPct val="10000"/>
              </a:spcBef>
            </a:pPr>
            <a:r>
              <a:rPr lang="zh-CN" altLang="en-US" sz="2975" dirty="0">
                <a:latin typeface="Times New Roman" panose="02020603050405020304" charset="0"/>
              </a:rPr>
              <a:t>当</a:t>
            </a:r>
            <a:r>
              <a:rPr lang="en-US" altLang="zh-CN" sz="2975">
                <a:latin typeface="Times New Roman" panose="02020603050405020304" charset="0"/>
              </a:rPr>
              <a:t>u=1</a:t>
            </a:r>
            <a:r>
              <a:rPr lang="zh-CN" altLang="en-US" sz="2975" dirty="0">
                <a:latin typeface="Times New Roman" panose="02020603050405020304" charset="0"/>
              </a:rPr>
              <a:t>时：</a:t>
            </a:r>
          </a:p>
          <a:p>
            <a:pPr lvl="0" indent="0">
              <a:lnSpc>
                <a:spcPct val="125000"/>
              </a:lnSpc>
              <a:spcBef>
                <a:spcPct val="10000"/>
              </a:spcBef>
            </a:pPr>
            <a:r>
              <a:rPr lang="zh-CN" altLang="en-US" sz="2975" dirty="0">
                <a:latin typeface="Times New Roman" panose="02020603050405020304" charset="0"/>
              </a:rPr>
              <a:t>当</a:t>
            </a:r>
            <a:r>
              <a:rPr lang="en-US" altLang="zh-CN" sz="2975">
                <a:latin typeface="Times New Roman" panose="02020603050405020304" charset="0"/>
              </a:rPr>
              <a:t>u=2</a:t>
            </a:r>
            <a:r>
              <a:rPr lang="zh-CN" altLang="en-US" sz="2975" dirty="0">
                <a:latin typeface="Times New Roman" panose="02020603050405020304" charset="0"/>
              </a:rPr>
              <a:t>时：</a:t>
            </a:r>
          </a:p>
          <a:p>
            <a:pPr lvl="0" indent="0"/>
            <a:r>
              <a:rPr lang="zh-CN" altLang="en-US" sz="2975" dirty="0">
                <a:latin typeface="Times New Roman" panose="02020603050405020304" charset="0"/>
              </a:rPr>
              <a:t>   ┆      ┆</a:t>
            </a:r>
          </a:p>
          <a:p>
            <a:pPr lvl="0" indent="0"/>
            <a:r>
              <a:rPr lang="zh-CN" altLang="en-US" sz="2975" dirty="0">
                <a:latin typeface="Times New Roman" panose="02020603050405020304" charset="0"/>
              </a:rPr>
              <a:t>当</a:t>
            </a:r>
            <a:r>
              <a:rPr lang="en-US" altLang="zh-CN" sz="2975">
                <a:latin typeface="Times New Roman" panose="02020603050405020304" charset="0"/>
              </a:rPr>
              <a:t>u=M/2</a:t>
            </a:r>
            <a:r>
              <a:rPr lang="zh-CN" altLang="en-US" sz="2975" dirty="0">
                <a:latin typeface="Times New Roman" panose="02020603050405020304" charset="0"/>
              </a:rPr>
              <a:t>时：</a:t>
            </a:r>
          </a:p>
        </p:txBody>
      </p:sp>
      <p:sp>
        <p:nvSpPr>
          <p:cNvPr id="48132" name="矩形 374792"/>
          <p:cNvSpPr/>
          <p:nvPr/>
        </p:nvSpPr>
        <p:spPr>
          <a:xfrm>
            <a:off x="685800" y="4512945"/>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graphicFrame>
        <p:nvGraphicFramePr>
          <p:cNvPr id="48133" name="对象 374793"/>
          <p:cNvGraphicFramePr/>
          <p:nvPr/>
        </p:nvGraphicFramePr>
        <p:xfrm>
          <a:off x="3187700" y="2986405"/>
          <a:ext cx="2536825" cy="548005"/>
        </p:xfrm>
        <a:graphic>
          <a:graphicData uri="http://schemas.openxmlformats.org/presentationml/2006/ole">
            <mc:AlternateContent xmlns:mc="http://schemas.openxmlformats.org/markup-compatibility/2006">
              <mc:Choice xmlns:v="urn:schemas-microsoft-com:vml" Requires="v">
                <p:oleObj spid="_x0000_s19797" r:id="rId3" imgW="1294130" imgH="256540" progId="Equation.3">
                  <p:embed/>
                </p:oleObj>
              </mc:Choice>
              <mc:Fallback>
                <p:oleObj r:id="rId3" imgW="1294130" imgH="256540" progId="Equation.3">
                  <p:embed/>
                  <p:pic>
                    <p:nvPicPr>
                      <p:cNvPr id="0" name="图片 3138"/>
                      <p:cNvPicPr/>
                      <p:nvPr/>
                    </p:nvPicPr>
                    <p:blipFill>
                      <a:blip r:embed="rId4"/>
                      <a:stretch>
                        <a:fillRect/>
                      </a:stretch>
                    </p:blipFill>
                    <p:spPr>
                      <a:xfrm>
                        <a:off x="3187700" y="2986405"/>
                        <a:ext cx="2536825" cy="548005"/>
                      </a:xfrm>
                      <a:prstGeom prst="rect">
                        <a:avLst/>
                      </a:prstGeom>
                      <a:noFill/>
                      <a:ln w="38100">
                        <a:noFill/>
                        <a:miter/>
                      </a:ln>
                    </p:spPr>
                  </p:pic>
                </p:oleObj>
              </mc:Fallback>
            </mc:AlternateContent>
          </a:graphicData>
        </a:graphic>
      </p:graphicFrame>
      <p:sp>
        <p:nvSpPr>
          <p:cNvPr id="48134" name="矩形 374794"/>
          <p:cNvSpPr/>
          <p:nvPr/>
        </p:nvSpPr>
        <p:spPr>
          <a:xfrm>
            <a:off x="685800" y="4512945"/>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graphicFrame>
        <p:nvGraphicFramePr>
          <p:cNvPr id="48135" name="对象 374795"/>
          <p:cNvGraphicFramePr/>
          <p:nvPr/>
        </p:nvGraphicFramePr>
        <p:xfrm>
          <a:off x="3173730" y="3622040"/>
          <a:ext cx="2960370" cy="551180"/>
        </p:xfrm>
        <a:graphic>
          <a:graphicData uri="http://schemas.openxmlformats.org/presentationml/2006/ole">
            <mc:AlternateContent xmlns:mc="http://schemas.openxmlformats.org/markup-compatibility/2006">
              <mc:Choice xmlns:v="urn:schemas-microsoft-com:vml" Requires="v">
                <p:oleObj spid="_x0000_s19798" r:id="rId5" imgW="1446530" imgH="255905" progId="Equation.3">
                  <p:embed/>
                </p:oleObj>
              </mc:Choice>
              <mc:Fallback>
                <p:oleObj r:id="rId5" imgW="1446530" imgH="255905" progId="Equation.3">
                  <p:embed/>
                  <p:pic>
                    <p:nvPicPr>
                      <p:cNvPr id="0" name="图片 3139"/>
                      <p:cNvPicPr/>
                      <p:nvPr/>
                    </p:nvPicPr>
                    <p:blipFill>
                      <a:blip r:embed="rId6"/>
                      <a:stretch>
                        <a:fillRect/>
                      </a:stretch>
                    </p:blipFill>
                    <p:spPr>
                      <a:xfrm>
                        <a:off x="3173730" y="3622040"/>
                        <a:ext cx="2960370" cy="551180"/>
                      </a:xfrm>
                      <a:prstGeom prst="rect">
                        <a:avLst/>
                      </a:prstGeom>
                      <a:noFill/>
                      <a:ln w="38100">
                        <a:noFill/>
                        <a:miter/>
                      </a:ln>
                    </p:spPr>
                  </p:pic>
                </p:oleObj>
              </mc:Fallback>
            </mc:AlternateContent>
          </a:graphicData>
        </a:graphic>
      </p:graphicFrame>
      <p:graphicFrame>
        <p:nvGraphicFramePr>
          <p:cNvPr id="48137" name="对象 374797"/>
          <p:cNvGraphicFramePr/>
          <p:nvPr/>
        </p:nvGraphicFramePr>
        <p:xfrm>
          <a:off x="3217545" y="4260850"/>
          <a:ext cx="3096895" cy="588010"/>
        </p:xfrm>
        <a:graphic>
          <a:graphicData uri="http://schemas.openxmlformats.org/presentationml/2006/ole">
            <mc:AlternateContent xmlns:mc="http://schemas.openxmlformats.org/markup-compatibility/2006">
              <mc:Choice xmlns:v="urn:schemas-microsoft-com:vml" Requires="v">
                <p:oleObj spid="_x0000_s19799" r:id="rId7" imgW="1484630" imgH="254000" progId="Equation.3">
                  <p:embed/>
                </p:oleObj>
              </mc:Choice>
              <mc:Fallback>
                <p:oleObj r:id="rId7" imgW="1484630" imgH="254000" progId="Equation.3">
                  <p:embed/>
                  <p:pic>
                    <p:nvPicPr>
                      <p:cNvPr id="0" name="图片 3140"/>
                      <p:cNvPicPr/>
                      <p:nvPr/>
                    </p:nvPicPr>
                    <p:blipFill>
                      <a:blip r:embed="rId8"/>
                      <a:stretch>
                        <a:fillRect/>
                      </a:stretch>
                    </p:blipFill>
                    <p:spPr>
                      <a:xfrm>
                        <a:off x="3217545" y="4260850"/>
                        <a:ext cx="3096895" cy="588010"/>
                      </a:xfrm>
                      <a:prstGeom prst="rect">
                        <a:avLst/>
                      </a:prstGeom>
                      <a:noFill/>
                      <a:ln w="38100">
                        <a:noFill/>
                        <a:miter/>
                      </a:ln>
                    </p:spPr>
                  </p:pic>
                </p:oleObj>
              </mc:Fallback>
            </mc:AlternateContent>
          </a:graphicData>
        </a:graphic>
      </p:graphicFrame>
      <p:graphicFrame>
        <p:nvGraphicFramePr>
          <p:cNvPr id="48138" name="对象 374798"/>
          <p:cNvGraphicFramePr/>
          <p:nvPr/>
        </p:nvGraphicFramePr>
        <p:xfrm>
          <a:off x="3161030" y="5218430"/>
          <a:ext cx="3448685" cy="600710"/>
        </p:xfrm>
        <a:graphic>
          <a:graphicData uri="http://schemas.openxmlformats.org/presentationml/2006/ole">
            <mc:AlternateContent xmlns:mc="http://schemas.openxmlformats.org/markup-compatibility/2006">
              <mc:Choice xmlns:v="urn:schemas-microsoft-com:vml" Requires="v">
                <p:oleObj spid="_x0000_s19800" r:id="rId9" imgW="1662430" imgH="254000" progId="Equation.3">
                  <p:embed/>
                </p:oleObj>
              </mc:Choice>
              <mc:Fallback>
                <p:oleObj r:id="rId9" imgW="1662430" imgH="254000" progId="Equation.3">
                  <p:embed/>
                  <p:pic>
                    <p:nvPicPr>
                      <p:cNvPr id="0" name="图片 3141"/>
                      <p:cNvPicPr/>
                      <p:nvPr/>
                    </p:nvPicPr>
                    <p:blipFill>
                      <a:blip r:embed="rId10"/>
                      <a:stretch>
                        <a:fillRect/>
                      </a:stretch>
                    </p:blipFill>
                    <p:spPr>
                      <a:xfrm>
                        <a:off x="3161030" y="5218430"/>
                        <a:ext cx="3448685" cy="600710"/>
                      </a:xfrm>
                      <a:prstGeom prst="rect">
                        <a:avLst/>
                      </a:prstGeom>
                      <a:noFill/>
                      <a:ln w="38100">
                        <a:noFill/>
                        <a:miter/>
                      </a:ln>
                    </p:spPr>
                  </p:pic>
                </p:oleObj>
              </mc:Fallback>
            </mc:AlternateContent>
          </a:graphicData>
        </a:graphic>
      </p:graphicFrame>
      <p:grpSp>
        <p:nvGrpSpPr>
          <p:cNvPr id="48139" name="组合 374799"/>
          <p:cNvGrpSpPr/>
          <p:nvPr/>
        </p:nvGrpSpPr>
        <p:grpSpPr>
          <a:xfrm>
            <a:off x="6918325" y="3702685"/>
            <a:ext cx="3653790" cy="3018155"/>
            <a:chOff x="3515" y="2069"/>
            <a:chExt cx="2087" cy="1724"/>
          </a:xfrm>
        </p:grpSpPr>
        <p:grpSp>
          <p:nvGrpSpPr>
            <p:cNvPr id="48140" name="组合 374800"/>
            <p:cNvGrpSpPr/>
            <p:nvPr/>
          </p:nvGrpSpPr>
          <p:grpSpPr>
            <a:xfrm>
              <a:off x="3515" y="2069"/>
              <a:ext cx="2087" cy="1724"/>
              <a:chOff x="3515" y="2069"/>
              <a:chExt cx="2087" cy="1724"/>
            </a:xfrm>
          </p:grpSpPr>
          <p:sp>
            <p:nvSpPr>
              <p:cNvPr id="48141" name="文本框 374801"/>
              <p:cNvSpPr txBox="1"/>
              <p:nvPr/>
            </p:nvSpPr>
            <p:spPr>
              <a:xfrm>
                <a:off x="3638" y="2137"/>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0</a:t>
                </a:r>
              </a:p>
            </p:txBody>
          </p:sp>
          <p:sp>
            <p:nvSpPr>
              <p:cNvPr id="48142" name="文本框 374802"/>
              <p:cNvSpPr txBox="1"/>
              <p:nvPr/>
            </p:nvSpPr>
            <p:spPr>
              <a:xfrm>
                <a:off x="4103" y="2069"/>
                <a:ext cx="394"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N/2</a:t>
                </a:r>
              </a:p>
            </p:txBody>
          </p:sp>
          <p:sp>
            <p:nvSpPr>
              <p:cNvPr id="48143" name="文本框 374803"/>
              <p:cNvSpPr txBox="1"/>
              <p:nvPr/>
            </p:nvSpPr>
            <p:spPr>
              <a:xfrm>
                <a:off x="4679" y="2069"/>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N</a:t>
                </a:r>
              </a:p>
            </p:txBody>
          </p:sp>
          <p:sp>
            <p:nvSpPr>
              <p:cNvPr id="48144" name="文本框 374804"/>
              <p:cNvSpPr txBox="1"/>
              <p:nvPr/>
            </p:nvSpPr>
            <p:spPr>
              <a:xfrm>
                <a:off x="3574" y="3033"/>
                <a:ext cx="309"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a:t>
                </a:r>
              </a:p>
            </p:txBody>
          </p:sp>
          <p:sp>
            <p:nvSpPr>
              <p:cNvPr id="48145" name="文本框 374805"/>
              <p:cNvSpPr txBox="1"/>
              <p:nvPr/>
            </p:nvSpPr>
            <p:spPr>
              <a:xfrm>
                <a:off x="3515" y="2605"/>
                <a:ext cx="394"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M/2</a:t>
                </a:r>
              </a:p>
            </p:txBody>
          </p:sp>
          <p:sp>
            <p:nvSpPr>
              <p:cNvPr id="48146" name="文本框 374806"/>
              <p:cNvSpPr txBox="1"/>
              <p:nvPr/>
            </p:nvSpPr>
            <p:spPr>
              <a:xfrm>
                <a:off x="4717" y="3290"/>
                <a:ext cx="522" cy="212"/>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(M,N)</a:t>
                </a:r>
              </a:p>
            </p:txBody>
          </p:sp>
          <p:sp>
            <p:nvSpPr>
              <p:cNvPr id="48147" name="文本框 374807"/>
              <p:cNvSpPr txBox="1"/>
              <p:nvPr/>
            </p:nvSpPr>
            <p:spPr>
              <a:xfrm>
                <a:off x="4009" y="2585"/>
                <a:ext cx="758" cy="215"/>
              </a:xfrm>
              <a:prstGeom prst="rect">
                <a:avLst/>
              </a:prstGeom>
              <a:solidFill>
                <a:srgbClr val="FFFFFF"/>
              </a:solidFill>
              <a:ln w="9525">
                <a:noFill/>
              </a:ln>
            </p:spPr>
            <p:txBody>
              <a:bodyPr anchor="t"/>
              <a:lstStyle/>
              <a:p>
                <a:pPr lvl="0" indent="0" algn="just">
                  <a:lnSpc>
                    <a:spcPct val="72000"/>
                  </a:lnSpc>
                </a:pPr>
                <a:r>
                  <a:rPr lang="en-US" altLang="zh-CN" sz="1985">
                    <a:latin typeface="Times New Roman" panose="02020603050405020304" charset="0"/>
                    <a:ea typeface="黑体" panose="02010609060101010101" pitchFamily="2" charset="-122"/>
                  </a:rPr>
                  <a:t>(M/2,N/2</a:t>
                </a:r>
                <a:r>
                  <a:rPr lang="en-US" altLang="zh-CN" sz="990">
                    <a:latin typeface="Times New Roman" panose="02020603050405020304" charset="0"/>
                    <a:ea typeface="宋体" panose="02010600030101010101" pitchFamily="2" charset="-122"/>
                  </a:rPr>
                  <a:t>)</a:t>
                </a:r>
                <a:endParaRPr lang="en-US" altLang="zh-CN" sz="1985">
                  <a:latin typeface="Times New Roman" panose="02020603050405020304" charset="0"/>
                  <a:ea typeface="宋体" panose="02010600030101010101" pitchFamily="2" charset="-122"/>
                </a:endParaRPr>
              </a:p>
            </p:txBody>
          </p:sp>
          <p:sp>
            <p:nvSpPr>
              <p:cNvPr id="48148" name="直接连接符 374808"/>
              <p:cNvSpPr/>
              <p:nvPr/>
            </p:nvSpPr>
            <p:spPr>
              <a:xfrm>
                <a:off x="3883" y="2283"/>
                <a:ext cx="0" cy="501"/>
              </a:xfrm>
              <a:prstGeom prst="line">
                <a:avLst/>
              </a:prstGeom>
              <a:ln w="28575" cap="flat" cmpd="sng">
                <a:solidFill>
                  <a:srgbClr val="6600CC"/>
                </a:solidFill>
                <a:prstDash val="solid"/>
                <a:round/>
                <a:headEnd type="none" w="med" len="med"/>
                <a:tailEnd type="none" w="med" len="med"/>
              </a:ln>
            </p:spPr>
          </p:sp>
          <p:sp>
            <p:nvSpPr>
              <p:cNvPr id="48149" name="直接连接符 374809"/>
              <p:cNvSpPr/>
              <p:nvPr/>
            </p:nvSpPr>
            <p:spPr>
              <a:xfrm>
                <a:off x="3883" y="2283"/>
                <a:ext cx="492" cy="0"/>
              </a:xfrm>
              <a:prstGeom prst="line">
                <a:avLst/>
              </a:prstGeom>
              <a:ln w="28575" cap="flat" cmpd="sng">
                <a:solidFill>
                  <a:schemeClr val="hlink"/>
                </a:solidFill>
                <a:prstDash val="solid"/>
                <a:round/>
                <a:headEnd type="none" w="med" len="med"/>
                <a:tailEnd type="none" w="med" len="med"/>
              </a:ln>
            </p:spPr>
          </p:sp>
          <p:sp>
            <p:nvSpPr>
              <p:cNvPr id="48150" name="直接连接符 374810"/>
              <p:cNvSpPr/>
              <p:nvPr/>
            </p:nvSpPr>
            <p:spPr>
              <a:xfrm>
                <a:off x="4375" y="2285"/>
                <a:ext cx="0" cy="989"/>
              </a:xfrm>
              <a:prstGeom prst="line">
                <a:avLst/>
              </a:prstGeom>
              <a:ln w="28575" cap="flat" cmpd="sng">
                <a:solidFill>
                  <a:srgbClr val="000000"/>
                </a:solidFill>
                <a:prstDash val="sysDot"/>
                <a:round/>
                <a:headEnd type="none" w="med" len="med"/>
                <a:tailEnd type="none" w="med" len="med"/>
              </a:ln>
            </p:spPr>
          </p:sp>
          <p:sp>
            <p:nvSpPr>
              <p:cNvPr id="48151" name="直接连接符 374811"/>
              <p:cNvSpPr/>
              <p:nvPr/>
            </p:nvSpPr>
            <p:spPr>
              <a:xfrm>
                <a:off x="4866" y="2283"/>
                <a:ext cx="0" cy="499"/>
              </a:xfrm>
              <a:prstGeom prst="line">
                <a:avLst/>
              </a:prstGeom>
              <a:ln w="28575" cap="flat" cmpd="sng">
                <a:solidFill>
                  <a:srgbClr val="000000"/>
                </a:solidFill>
                <a:prstDash val="solid"/>
                <a:round/>
                <a:headEnd type="none" w="med" len="med"/>
                <a:tailEnd type="none" w="med" len="med"/>
              </a:ln>
            </p:spPr>
          </p:sp>
          <p:sp>
            <p:nvSpPr>
              <p:cNvPr id="48152" name="直接连接符 374812"/>
              <p:cNvSpPr/>
              <p:nvPr/>
            </p:nvSpPr>
            <p:spPr>
              <a:xfrm>
                <a:off x="3885" y="3275"/>
                <a:ext cx="492" cy="0"/>
              </a:xfrm>
              <a:prstGeom prst="line">
                <a:avLst/>
              </a:prstGeom>
              <a:ln w="28575" cap="flat" cmpd="sng">
                <a:solidFill>
                  <a:srgbClr val="000000"/>
                </a:solidFill>
                <a:prstDash val="solid"/>
                <a:round/>
                <a:headEnd type="none" w="med" len="med"/>
                <a:tailEnd type="none" w="med" len="med"/>
              </a:ln>
            </p:spPr>
          </p:sp>
          <p:sp>
            <p:nvSpPr>
              <p:cNvPr id="48153" name="直接连接符 374813"/>
              <p:cNvSpPr/>
              <p:nvPr/>
            </p:nvSpPr>
            <p:spPr>
              <a:xfrm>
                <a:off x="3883" y="2787"/>
                <a:ext cx="983" cy="0"/>
              </a:xfrm>
              <a:prstGeom prst="line">
                <a:avLst/>
              </a:prstGeom>
              <a:ln w="28575" cap="flat" cmpd="sng">
                <a:solidFill>
                  <a:srgbClr val="000000"/>
                </a:solidFill>
                <a:prstDash val="sysDot"/>
                <a:round/>
                <a:headEnd type="none" w="med" len="med"/>
                <a:tailEnd type="none" w="med" len="med"/>
              </a:ln>
            </p:spPr>
          </p:sp>
          <p:sp>
            <p:nvSpPr>
              <p:cNvPr id="374815" name="文本框 374814"/>
              <p:cNvSpPr txBox="1"/>
              <p:nvPr/>
            </p:nvSpPr>
            <p:spPr>
              <a:xfrm>
                <a:off x="4006" y="2390"/>
                <a:ext cx="310" cy="215"/>
              </a:xfrm>
              <a:prstGeom prst="rect">
                <a:avLst/>
              </a:prstGeom>
              <a:solidFill>
                <a:srgbClr val="FFFFFF"/>
              </a:solidFill>
              <a:ln w="9525">
                <a:noFill/>
              </a:ln>
            </p:spPr>
            <p:txBody>
              <a:bodyPr/>
              <a:lstStyle/>
              <a:p>
                <a:pPr lvl="0" algn="just" fontAlgn="base">
                  <a:lnSpc>
                    <a:spcPct val="72000"/>
                  </a:lnSpc>
                </a:pPr>
                <a:r>
                  <a:rPr lang="en-US" altLang="zh-CN" sz="2205" strike="noStrike" noProof="1">
                    <a:solidFill>
                      <a:srgbClr val="006699"/>
                    </a:solidFill>
                    <a:effectLst>
                      <a:outerShdw blurRad="38100" dist="38100" dir="2700000">
                        <a:srgbClr val="C0C0C0"/>
                      </a:outerShdw>
                    </a:effectLst>
                    <a:latin typeface="Times New Roman" panose="02020603050405020304" charset="0"/>
                    <a:ea typeface="黑体" panose="02010609060101010101" pitchFamily="2" charset="-122"/>
                    <a:cs typeface="+mn-ea"/>
                  </a:rPr>
                  <a:t>A</a:t>
                </a:r>
                <a:endParaRPr lang="en-US" altLang="zh-CN" sz="2205" strike="noStrike" noProof="1">
                  <a:solidFill>
                    <a:srgbClr val="006699"/>
                  </a:solidFill>
                  <a:effectLst>
                    <a:outerShdw blurRad="38100" dist="38100" dir="2700000">
                      <a:srgbClr val="C0C0C0"/>
                    </a:outerShdw>
                  </a:effectLst>
                  <a:ea typeface="黑体" panose="02010609060101010101" pitchFamily="2" charset="-122"/>
                  <a:cs typeface="+mn-ea"/>
                </a:endParaRPr>
              </a:p>
            </p:txBody>
          </p:sp>
          <p:sp>
            <p:nvSpPr>
              <p:cNvPr id="48155" name="文本框 374815"/>
              <p:cNvSpPr txBox="1"/>
              <p:nvPr/>
            </p:nvSpPr>
            <p:spPr>
              <a:xfrm>
                <a:off x="4497" y="2399"/>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B</a:t>
                </a:r>
              </a:p>
            </p:txBody>
          </p:sp>
          <p:sp>
            <p:nvSpPr>
              <p:cNvPr id="48156" name="文本框 374816"/>
              <p:cNvSpPr txBox="1"/>
              <p:nvPr/>
            </p:nvSpPr>
            <p:spPr>
              <a:xfrm>
                <a:off x="4006" y="2926"/>
                <a:ext cx="310" cy="21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C</a:t>
                </a:r>
              </a:p>
            </p:txBody>
          </p:sp>
          <p:sp>
            <p:nvSpPr>
              <p:cNvPr id="374818" name="文本框 374817"/>
              <p:cNvSpPr txBox="1"/>
              <p:nvPr/>
            </p:nvSpPr>
            <p:spPr>
              <a:xfrm>
                <a:off x="4497" y="2926"/>
                <a:ext cx="310" cy="214"/>
              </a:xfrm>
              <a:prstGeom prst="rect">
                <a:avLst/>
              </a:prstGeom>
              <a:solidFill>
                <a:srgbClr val="FFFFFF"/>
              </a:solidFill>
              <a:ln w="9525">
                <a:noFill/>
              </a:ln>
            </p:spPr>
            <p:txBody>
              <a:bodyPr/>
              <a:lstStyle/>
              <a:p>
                <a:pPr lvl="0" algn="just" fontAlgn="base">
                  <a:lnSpc>
                    <a:spcPct val="72000"/>
                  </a:lnSpc>
                </a:pPr>
                <a:r>
                  <a:rPr lang="en-US" altLang="zh-CN" sz="2205" strike="noStrike" noProof="1">
                    <a:solidFill>
                      <a:srgbClr val="006699"/>
                    </a:solidFill>
                    <a:effectLst>
                      <a:outerShdw blurRad="38100" dist="38100" dir="2700000">
                        <a:srgbClr val="C0C0C0"/>
                      </a:outerShdw>
                    </a:effectLst>
                    <a:latin typeface="Times New Roman" panose="02020603050405020304" charset="0"/>
                    <a:ea typeface="黑体" panose="02010609060101010101" pitchFamily="2" charset="-122"/>
                    <a:cs typeface="+mn-ea"/>
                  </a:rPr>
                  <a:t>D</a:t>
                </a:r>
                <a:endParaRPr lang="en-US" altLang="zh-CN" sz="2205" strike="noStrike" noProof="1">
                  <a:solidFill>
                    <a:srgbClr val="006699"/>
                  </a:solidFill>
                  <a:effectLst>
                    <a:outerShdw blurRad="38100" dist="38100" dir="2700000">
                      <a:srgbClr val="C0C0C0"/>
                    </a:outerShdw>
                  </a:effectLst>
                  <a:ea typeface="黑体" panose="02010609060101010101" pitchFamily="2" charset="-122"/>
                  <a:cs typeface="+mn-ea"/>
                </a:endParaRPr>
              </a:p>
            </p:txBody>
          </p:sp>
          <p:sp>
            <p:nvSpPr>
              <p:cNvPr id="48158" name="文本框 374818"/>
              <p:cNvSpPr txBox="1"/>
              <p:nvPr/>
            </p:nvSpPr>
            <p:spPr>
              <a:xfrm>
                <a:off x="5293" y="2176"/>
                <a:ext cx="309" cy="238"/>
              </a:xfrm>
              <a:prstGeom prst="rect">
                <a:avLst/>
              </a:prstGeom>
              <a:solidFill>
                <a:srgbClr val="FFFFFF"/>
              </a:solidFill>
              <a:ln w="9525">
                <a:noFill/>
              </a:ln>
            </p:spPr>
            <p:txBody>
              <a:bodyPr anchor="t"/>
              <a:lstStyle/>
              <a:p>
                <a:pPr lvl="0" indent="0"/>
                <a:r>
                  <a:rPr lang="en-US" altLang="zh-CN" sz="1985">
                    <a:solidFill>
                      <a:srgbClr val="660033"/>
                    </a:solidFill>
                    <a:latin typeface="Times New Roman" panose="02020603050405020304" charset="0"/>
                    <a:ea typeface="宋体" panose="02010600030101010101" pitchFamily="2" charset="-122"/>
                  </a:rPr>
                  <a:t>v</a:t>
                </a:r>
              </a:p>
            </p:txBody>
          </p:sp>
          <p:sp>
            <p:nvSpPr>
              <p:cNvPr id="48159" name="文本框 374819"/>
              <p:cNvSpPr txBox="1"/>
              <p:nvPr/>
            </p:nvSpPr>
            <p:spPr>
              <a:xfrm>
                <a:off x="3761" y="3568"/>
                <a:ext cx="309" cy="225"/>
              </a:xfrm>
              <a:prstGeom prst="rect">
                <a:avLst/>
              </a:prstGeom>
              <a:solidFill>
                <a:srgbClr val="FFFFFF"/>
              </a:solidFill>
              <a:ln w="9525">
                <a:noFill/>
              </a:ln>
            </p:spPr>
            <p:txBody>
              <a:bodyPr anchor="t"/>
              <a:lstStyle/>
              <a:p>
                <a:pPr lvl="0" indent="0"/>
                <a:r>
                  <a:rPr lang="en-US" altLang="zh-CN" sz="1985">
                    <a:solidFill>
                      <a:srgbClr val="660033"/>
                    </a:solidFill>
                    <a:latin typeface="Times New Roman" panose="02020603050405020304" charset="0"/>
                    <a:ea typeface="宋体" panose="02010600030101010101" pitchFamily="2" charset="-122"/>
                  </a:rPr>
                  <a:t>u</a:t>
                </a:r>
              </a:p>
            </p:txBody>
          </p:sp>
          <p:sp>
            <p:nvSpPr>
              <p:cNvPr id="48160" name="文本框 374820"/>
              <p:cNvSpPr txBox="1"/>
              <p:nvPr/>
            </p:nvSpPr>
            <p:spPr>
              <a:xfrm>
                <a:off x="4876" y="2663"/>
                <a:ext cx="658" cy="212"/>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(M/2,N)</a:t>
                </a:r>
              </a:p>
            </p:txBody>
          </p:sp>
          <p:sp>
            <p:nvSpPr>
              <p:cNvPr id="48161" name="文本框 374821"/>
              <p:cNvSpPr txBox="1"/>
              <p:nvPr/>
            </p:nvSpPr>
            <p:spPr>
              <a:xfrm>
                <a:off x="4085" y="3286"/>
                <a:ext cx="658" cy="234"/>
              </a:xfrm>
              <a:prstGeom prst="rect">
                <a:avLst/>
              </a:prstGeom>
              <a:solidFill>
                <a:srgbClr val="FFFFFF"/>
              </a:solidFill>
              <a:ln w="9525">
                <a:noFill/>
              </a:ln>
            </p:spPr>
            <p:txBody>
              <a:bodyPr anchor="t"/>
              <a:lstStyle/>
              <a:p>
                <a:pPr lvl="0" indent="0" algn="just">
                  <a:lnSpc>
                    <a:spcPct val="72000"/>
                  </a:lnSpc>
                </a:pPr>
                <a:r>
                  <a:rPr lang="en-US" altLang="zh-CN" sz="2205">
                    <a:latin typeface="Times New Roman" panose="02020603050405020304" charset="0"/>
                    <a:ea typeface="黑体" panose="02010609060101010101" pitchFamily="2" charset="-122"/>
                  </a:rPr>
                  <a:t>(M,N/2)</a:t>
                </a:r>
              </a:p>
            </p:txBody>
          </p:sp>
          <p:sp>
            <p:nvSpPr>
              <p:cNvPr id="48162" name="直接连接符 374822"/>
              <p:cNvSpPr/>
              <p:nvPr/>
            </p:nvSpPr>
            <p:spPr>
              <a:xfrm>
                <a:off x="4377" y="3269"/>
                <a:ext cx="492" cy="0"/>
              </a:xfrm>
              <a:prstGeom prst="line">
                <a:avLst/>
              </a:prstGeom>
              <a:ln w="28575" cap="flat" cmpd="sng">
                <a:solidFill>
                  <a:schemeClr val="hlink"/>
                </a:solidFill>
                <a:prstDash val="solid"/>
                <a:round/>
                <a:headEnd type="none" w="med" len="med"/>
                <a:tailEnd type="none" w="med" len="med"/>
              </a:ln>
            </p:spPr>
          </p:sp>
          <p:sp>
            <p:nvSpPr>
              <p:cNvPr id="48163" name="直接连接符 374823"/>
              <p:cNvSpPr/>
              <p:nvPr/>
            </p:nvSpPr>
            <p:spPr>
              <a:xfrm>
                <a:off x="4377" y="2282"/>
                <a:ext cx="852" cy="0"/>
              </a:xfrm>
              <a:prstGeom prst="line">
                <a:avLst/>
              </a:prstGeom>
              <a:ln w="28575" cap="flat" cmpd="sng">
                <a:solidFill>
                  <a:srgbClr val="000000"/>
                </a:solidFill>
                <a:prstDash val="solid"/>
                <a:round/>
                <a:headEnd type="none" w="med" len="med"/>
                <a:tailEnd type="triangle" w="med" len="med"/>
              </a:ln>
            </p:spPr>
          </p:sp>
          <p:sp>
            <p:nvSpPr>
              <p:cNvPr id="48164" name="直接连接符 374824"/>
              <p:cNvSpPr/>
              <p:nvPr/>
            </p:nvSpPr>
            <p:spPr>
              <a:xfrm>
                <a:off x="4864" y="2786"/>
                <a:ext cx="0" cy="492"/>
              </a:xfrm>
              <a:prstGeom prst="line">
                <a:avLst/>
              </a:prstGeom>
              <a:ln w="28575" cap="flat" cmpd="sng">
                <a:solidFill>
                  <a:srgbClr val="6600CC"/>
                </a:solidFill>
                <a:prstDash val="solid"/>
                <a:round/>
                <a:headEnd type="none" w="med" len="med"/>
                <a:tailEnd type="none" w="med" len="med"/>
              </a:ln>
            </p:spPr>
          </p:sp>
          <p:sp>
            <p:nvSpPr>
              <p:cNvPr id="48165" name="直接连接符 374825"/>
              <p:cNvSpPr/>
              <p:nvPr/>
            </p:nvSpPr>
            <p:spPr>
              <a:xfrm>
                <a:off x="3883" y="2780"/>
                <a:ext cx="0" cy="787"/>
              </a:xfrm>
              <a:prstGeom prst="line">
                <a:avLst/>
              </a:prstGeom>
              <a:ln w="28575" cap="flat" cmpd="sng">
                <a:solidFill>
                  <a:srgbClr val="000000"/>
                </a:solidFill>
                <a:prstDash val="solid"/>
                <a:round/>
                <a:headEnd type="none" w="med" len="med"/>
                <a:tailEnd type="triangle" w="med" len="med"/>
              </a:ln>
            </p:spPr>
          </p:sp>
        </p:grpSp>
        <p:sp>
          <p:nvSpPr>
            <p:cNvPr id="48166" name="直接连接符 374826"/>
            <p:cNvSpPr/>
            <p:nvPr/>
          </p:nvSpPr>
          <p:spPr>
            <a:xfrm flipH="1">
              <a:off x="4422" y="3566"/>
              <a:ext cx="454" cy="0"/>
            </a:xfrm>
            <a:prstGeom prst="line">
              <a:avLst/>
            </a:prstGeom>
            <a:ln w="28575" cap="flat" cmpd="sng">
              <a:solidFill>
                <a:schemeClr val="hlink"/>
              </a:solidFill>
              <a:prstDash val="solid"/>
              <a:miter/>
              <a:headEnd type="none" w="med" len="med"/>
              <a:tailEnd type="arrow" w="med" len="med"/>
            </a:ln>
          </p:spPr>
        </p:sp>
        <p:sp>
          <p:nvSpPr>
            <p:cNvPr id="48167" name="直接连接符 374827"/>
            <p:cNvSpPr/>
            <p:nvPr/>
          </p:nvSpPr>
          <p:spPr>
            <a:xfrm flipH="1">
              <a:off x="3878" y="2069"/>
              <a:ext cx="454" cy="0"/>
            </a:xfrm>
            <a:prstGeom prst="line">
              <a:avLst/>
            </a:prstGeom>
            <a:ln w="28575" cap="flat" cmpd="sng">
              <a:solidFill>
                <a:schemeClr val="hlink"/>
              </a:solidFill>
              <a:prstDash val="solid"/>
              <a:miter/>
              <a:headEnd type="arrow" w="med" len="med"/>
              <a:tailEnd type="none" w="med" len="med"/>
            </a:ln>
          </p:spPr>
        </p:sp>
        <p:sp>
          <p:nvSpPr>
            <p:cNvPr id="48168" name="直接连接符 374828"/>
            <p:cNvSpPr/>
            <p:nvPr/>
          </p:nvSpPr>
          <p:spPr>
            <a:xfrm flipV="1">
              <a:off x="5012" y="2932"/>
              <a:ext cx="0" cy="317"/>
            </a:xfrm>
            <a:prstGeom prst="line">
              <a:avLst/>
            </a:prstGeom>
            <a:ln w="28575" cap="flat" cmpd="sng">
              <a:solidFill>
                <a:srgbClr val="6600CC"/>
              </a:solidFill>
              <a:prstDash val="solid"/>
              <a:miter/>
              <a:headEnd type="none" w="med" len="med"/>
              <a:tailEnd type="triangle" w="med" len="med"/>
            </a:ln>
          </p:spPr>
        </p:sp>
        <p:sp>
          <p:nvSpPr>
            <p:cNvPr id="48169" name="直接连接符 374829"/>
            <p:cNvSpPr/>
            <p:nvPr/>
          </p:nvSpPr>
          <p:spPr>
            <a:xfrm flipV="1">
              <a:off x="3742" y="2341"/>
              <a:ext cx="0" cy="272"/>
            </a:xfrm>
            <a:prstGeom prst="line">
              <a:avLst/>
            </a:prstGeom>
            <a:ln w="28575" cap="flat" cmpd="sng">
              <a:solidFill>
                <a:srgbClr val="6600CC"/>
              </a:solidFill>
              <a:prstDash val="solid"/>
              <a:miter/>
              <a:headEnd type="arrow" w="med" len="med"/>
              <a:tailEnd type="none" w="med" len="med"/>
            </a:ln>
          </p:spPr>
        </p:sp>
      </p:grpSp>
      <p:sp>
        <p:nvSpPr>
          <p:cNvPr id="374831" name="文本框 374830"/>
          <p:cNvSpPr txBox="1"/>
          <p:nvPr/>
        </p:nvSpPr>
        <p:spPr>
          <a:xfrm>
            <a:off x="1121715" y="5766673"/>
            <a:ext cx="9371281" cy="1499235"/>
          </a:xfrm>
          <a:prstGeom prst="rect">
            <a:avLst/>
          </a:prstGeom>
          <a:noFill/>
          <a:ln w="9525">
            <a:noFill/>
          </a:ln>
        </p:spPr>
        <p:txBody>
          <a:bodyPr anchor="t">
            <a:spAutoFit/>
          </a:bodyPr>
          <a:lstStyle/>
          <a:p>
            <a:pPr lvl="0" indent="0">
              <a:lnSpc>
                <a:spcPct val="110000"/>
              </a:lnSpc>
            </a:pPr>
            <a:r>
              <a:rPr lang="zh-CN" altLang="en-US" sz="2800" dirty="0">
                <a:solidFill>
                  <a:schemeClr val="tx1"/>
                </a:solidFill>
                <a:latin typeface="Times New Roman" panose="02020603050405020304" charset="0"/>
              </a:rPr>
              <a:t>由此可得：</a:t>
            </a:r>
          </a:p>
          <a:p>
            <a:pPr lvl="0" indent="0">
              <a:lnSpc>
                <a:spcPct val="110000"/>
              </a:lnSpc>
            </a:pPr>
            <a:r>
              <a:rPr lang="zh-CN" altLang="en-US" sz="2800" dirty="0">
                <a:solidFill>
                  <a:schemeClr val="tx1"/>
                </a:solidFill>
                <a:latin typeface="Times New Roman" panose="02020603050405020304" charset="0"/>
              </a:rPr>
              <a:t>    频谱图</a:t>
            </a:r>
            <a:r>
              <a:rPr lang="en-US" altLang="zh-CN" sz="2800" b="1">
                <a:solidFill>
                  <a:schemeClr val="tx1"/>
                </a:solidFill>
                <a:latin typeface="Times New Roman" panose="02020603050405020304" charset="0"/>
              </a:rPr>
              <a:t>A</a:t>
            </a:r>
            <a:r>
              <a:rPr lang="zh-CN" altLang="en-US" sz="2800" b="1" dirty="0">
                <a:solidFill>
                  <a:schemeClr val="tx1"/>
                </a:solidFill>
                <a:latin typeface="Times New Roman" panose="02020603050405020304" charset="0"/>
              </a:rPr>
              <a:t>区与</a:t>
            </a:r>
            <a:r>
              <a:rPr lang="en-US" altLang="zh-CN" sz="2800" b="1">
                <a:solidFill>
                  <a:schemeClr val="tx1"/>
                </a:solidFill>
                <a:latin typeface="Times New Roman" panose="02020603050405020304" charset="0"/>
              </a:rPr>
              <a:t>D</a:t>
            </a:r>
            <a:r>
              <a:rPr lang="zh-CN" altLang="en-US" sz="2800" b="1" dirty="0">
                <a:solidFill>
                  <a:schemeClr val="tx1"/>
                </a:solidFill>
                <a:latin typeface="Times New Roman" panose="02020603050405020304" charset="0"/>
              </a:rPr>
              <a:t>区</a:t>
            </a:r>
            <a:r>
              <a:rPr lang="zh-CN" altLang="en-US" sz="2800" dirty="0">
                <a:solidFill>
                  <a:schemeClr val="tx1"/>
                </a:solidFill>
                <a:latin typeface="Times New Roman" panose="02020603050405020304" charset="0"/>
              </a:rPr>
              <a:t>和</a:t>
            </a:r>
            <a:r>
              <a:rPr lang="en-US" altLang="zh-CN" sz="2800" b="1">
                <a:solidFill>
                  <a:schemeClr val="tx1"/>
                </a:solidFill>
                <a:latin typeface="Times New Roman" panose="02020603050405020304" charset="0"/>
              </a:rPr>
              <a:t>B</a:t>
            </a:r>
            <a:r>
              <a:rPr lang="zh-CN" altLang="en-US" sz="2800" b="1" dirty="0">
                <a:solidFill>
                  <a:schemeClr val="tx1"/>
                </a:solidFill>
                <a:latin typeface="Times New Roman" panose="02020603050405020304" charset="0"/>
              </a:rPr>
              <a:t>区与</a:t>
            </a:r>
            <a:r>
              <a:rPr lang="en-US" altLang="zh-CN" sz="2800" b="1">
                <a:solidFill>
                  <a:schemeClr val="tx1"/>
                </a:solidFill>
                <a:latin typeface="Times New Roman" panose="02020603050405020304" charset="0"/>
              </a:rPr>
              <a:t>C</a:t>
            </a:r>
            <a:r>
              <a:rPr lang="zh-CN" altLang="en-US" sz="2800" b="1" dirty="0">
                <a:solidFill>
                  <a:schemeClr val="tx1"/>
                </a:solidFill>
                <a:latin typeface="Times New Roman" panose="02020603050405020304" charset="0"/>
              </a:rPr>
              <a:t>区</a:t>
            </a:r>
            <a:r>
              <a:rPr lang="en-US" altLang="zh-CN" sz="2800" b="1" dirty="0">
                <a:solidFill>
                  <a:schemeClr val="tx1"/>
                </a:solidFill>
                <a:latin typeface="Times New Roman" panose="02020603050405020304" charset="0"/>
              </a:rPr>
              <a:t>(</a:t>
            </a:r>
            <a:r>
              <a:rPr lang="zh-CN" altLang="en-US" sz="2800" b="1" u="sng" baseline="-25000" dirty="0">
                <a:solidFill>
                  <a:schemeClr val="tx1"/>
                </a:solidFill>
                <a:latin typeface="Times New Roman" panose="02020603050405020304" charset="0"/>
              </a:rPr>
              <a:t>对角</a:t>
            </a:r>
            <a:r>
              <a:rPr lang="en-US" altLang="zh-CN" sz="2800" b="1" dirty="0">
                <a:solidFill>
                  <a:schemeClr val="tx1"/>
                </a:solidFill>
                <a:latin typeface="Times New Roman" panose="02020603050405020304" charset="0"/>
              </a:rPr>
              <a:t>)</a:t>
            </a:r>
          </a:p>
          <a:p>
            <a:pPr lvl="0" indent="0">
              <a:lnSpc>
                <a:spcPct val="110000"/>
              </a:lnSpc>
            </a:pPr>
            <a:r>
              <a:rPr lang="zh-CN" altLang="en-US" sz="2800" dirty="0">
                <a:solidFill>
                  <a:schemeClr val="tx1"/>
                </a:solidFill>
                <a:latin typeface="Times New Roman" panose="02020603050405020304" charset="0"/>
              </a:rPr>
              <a:t>关于坐标</a:t>
            </a:r>
            <a:r>
              <a:rPr lang="en-US" altLang="zh-CN" sz="2800">
                <a:solidFill>
                  <a:schemeClr val="tx1"/>
                </a:solidFill>
                <a:latin typeface="Times New Roman" panose="02020603050405020304" charset="0"/>
              </a:rPr>
              <a:t>(M/2,N/2)</a:t>
            </a:r>
            <a:r>
              <a:rPr lang="zh-CN" altLang="en-US" sz="2800" dirty="0">
                <a:solidFill>
                  <a:schemeClr val="tx1"/>
                </a:solidFill>
                <a:latin typeface="Times New Roman" panose="02020603050405020304" charset="0"/>
              </a:rPr>
              <a:t>对称。</a:t>
            </a:r>
          </a:p>
        </p:txBody>
      </p:sp>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1.图像傅里叶频谱关于(M/2,N/2)的对称性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11"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12"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74831"/>
                                        </p:tgtEl>
                                        <p:attrNameLst>
                                          <p:attrName>style.visibility</p:attrName>
                                        </p:attrNameLst>
                                      </p:cBhvr>
                                      <p:to>
                                        <p:strVal val="visible"/>
                                      </p:to>
                                    </p:set>
                                    <p:anim calcmode="lin" valueType="num">
                                      <p:cBhvr additive="base">
                                        <p:cTn id="7" dur="5000" fill="hold"/>
                                        <p:tgtEl>
                                          <p:spTgt spid="374831"/>
                                        </p:tgtEl>
                                        <p:attrNameLst>
                                          <p:attrName>ppt_x</p:attrName>
                                        </p:attrNameLst>
                                      </p:cBhvr>
                                      <p:tavLst>
                                        <p:tav tm="0">
                                          <p:val>
                                            <p:strVal val="#ppt_x"/>
                                          </p:val>
                                        </p:tav>
                                        <p:tav tm="100000">
                                          <p:val>
                                            <p:strVal val="#ppt_x"/>
                                          </p:val>
                                        </p:tav>
                                      </p:tavLst>
                                    </p:anim>
                                    <p:anim calcmode="lin" valueType="num">
                                      <p:cBhvr additive="base">
                                        <p:cTn id="8" dur="5000" fill="hold"/>
                                        <p:tgtEl>
                                          <p:spTgt spid="3748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375811"/>
          <p:cNvSpPr txBox="1"/>
          <p:nvPr/>
        </p:nvSpPr>
        <p:spPr>
          <a:xfrm>
            <a:off x="999795" y="2213407"/>
            <a:ext cx="9371281" cy="1115060"/>
          </a:xfrm>
          <a:prstGeom prst="rect">
            <a:avLst/>
          </a:prstGeom>
          <a:noFill/>
          <a:ln w="9525">
            <a:noFill/>
          </a:ln>
        </p:spPr>
        <p:txBody>
          <a:bodyPr anchor="t">
            <a:spAutoFit/>
          </a:bodyPr>
          <a:lstStyle/>
          <a:p>
            <a:pPr lvl="0" indent="0">
              <a:lnSpc>
                <a:spcPct val="120000"/>
              </a:lnSpc>
            </a:pPr>
            <a:r>
              <a:rPr lang="zh-CN" altLang="en-US" sz="2800" dirty="0">
                <a:latin typeface="Times New Roman" panose="02020603050405020304" charset="0"/>
                <a:ea typeface="楷体" panose="02010609060101010101" charset="-122"/>
              </a:rPr>
              <a:t>图</a:t>
            </a:r>
            <a:r>
              <a:rPr lang="en-US" altLang="zh-CN" sz="2800" dirty="0">
                <a:latin typeface="Times New Roman" panose="02020603050405020304" charset="0"/>
                <a:ea typeface="楷体" panose="02010609060101010101" charset="-122"/>
              </a:rPr>
              <a:t>1</a:t>
            </a:r>
            <a:r>
              <a:rPr lang="zh-CN" altLang="en-US" sz="2800" dirty="0">
                <a:latin typeface="Times New Roman" panose="02020603050405020304" charset="0"/>
                <a:ea typeface="楷体" panose="02010609060101010101" charset="-122"/>
              </a:rPr>
              <a:t>和图</a:t>
            </a:r>
            <a:r>
              <a:rPr lang="en-US" altLang="zh-CN" sz="2800" dirty="0">
                <a:latin typeface="Times New Roman" panose="02020603050405020304" charset="0"/>
                <a:ea typeface="楷体" panose="02010609060101010101" charset="-122"/>
              </a:rPr>
              <a:t>2</a:t>
            </a:r>
            <a:r>
              <a:rPr lang="zh-CN" altLang="en-US" sz="2800" dirty="0">
                <a:latin typeface="Times New Roman" panose="02020603050405020304" charset="0"/>
                <a:ea typeface="楷体" panose="02010609060101010101" charset="-122"/>
              </a:rPr>
              <a:t>是原点坐标位于</a:t>
            </a:r>
            <a:r>
              <a:rPr lang="en-US" altLang="zh-CN" sz="2800">
                <a:latin typeface="Times New Roman" panose="02020603050405020304" charset="0"/>
                <a:ea typeface="楷体" panose="02010609060101010101" charset="-122"/>
              </a:rPr>
              <a:t>(0,0)</a:t>
            </a:r>
            <a:r>
              <a:rPr lang="zh-CN" altLang="en-US" sz="2800" dirty="0">
                <a:latin typeface="Times New Roman" panose="02020603050405020304" charset="0"/>
                <a:ea typeface="楷体" panose="02010609060101010101" charset="-122"/>
              </a:rPr>
              <a:t>的图像的傅里叶变换频谱关于</a:t>
            </a:r>
            <a:r>
              <a:rPr lang="en-US" altLang="zh-CN" sz="2800">
                <a:latin typeface="Times New Roman" panose="02020603050405020304" charset="0"/>
                <a:ea typeface="楷体" panose="02010609060101010101" charset="-122"/>
              </a:rPr>
              <a:t>(M/2,N/2)</a:t>
            </a:r>
            <a:r>
              <a:rPr lang="zh-CN" altLang="en-US" sz="2800" dirty="0">
                <a:latin typeface="Times New Roman" panose="02020603050405020304" charset="0"/>
                <a:ea typeface="楷体" panose="02010609060101010101" charset="-122"/>
              </a:rPr>
              <a:t>对称的两个例子。</a:t>
            </a:r>
            <a:r>
              <a:rPr lang="zh-CN" altLang="en-US" dirty="0">
                <a:latin typeface="Times New Roman" panose="02020603050405020304" charset="0"/>
                <a:ea typeface="楷体" panose="02010609060101010101" charset="-122"/>
              </a:rPr>
              <a:t> </a:t>
            </a:r>
            <a:r>
              <a:rPr lang="en-US" altLang="zh-CN" sz="2800">
                <a:latin typeface="Times New Roman" panose="02020603050405020304" charset="0"/>
                <a:ea typeface="楷体" panose="02010609060101010101" charset="-122"/>
              </a:rPr>
              <a:t> </a:t>
            </a:r>
          </a:p>
        </p:txBody>
      </p:sp>
      <p:grpSp>
        <p:nvGrpSpPr>
          <p:cNvPr id="49154" name="组合 375812"/>
          <p:cNvGrpSpPr/>
          <p:nvPr/>
        </p:nvGrpSpPr>
        <p:grpSpPr>
          <a:xfrm>
            <a:off x="960385" y="3494586"/>
            <a:ext cx="9450061" cy="2186574"/>
            <a:chOff x="204" y="1682"/>
            <a:chExt cx="5398" cy="1249"/>
          </a:xfrm>
        </p:grpSpPr>
        <p:sp>
          <p:nvSpPr>
            <p:cNvPr id="49155" name="矩形 375813"/>
            <p:cNvSpPr/>
            <p:nvPr/>
          </p:nvSpPr>
          <p:spPr>
            <a:xfrm>
              <a:off x="204" y="1682"/>
              <a:ext cx="5398" cy="1249"/>
            </a:xfrm>
            <a:prstGeom prst="rect">
              <a:avLst/>
            </a:prstGeom>
            <a:solidFill>
              <a:schemeClr val="accent1"/>
            </a:solidFill>
            <a:ln w="9525" cap="sq" cmpd="sng">
              <a:solidFill>
                <a:schemeClr val="tx1"/>
              </a:solidFill>
              <a:prstDash val="solid"/>
              <a:miter/>
              <a:headEnd type="none" w="med" len="med"/>
              <a:tailEnd type="none" w="med" len="med"/>
            </a:ln>
          </p:spPr>
          <p:txBody>
            <a:bodyPr anchor="t"/>
            <a:lstStyle/>
            <a:p>
              <a:pPr lvl="0" indent="0"/>
              <a:endParaRPr lang="zh-CN" altLang="en-US" sz="1985">
                <a:latin typeface="Times New Roman" panose="02020603050405020304" charset="0"/>
                <a:ea typeface="宋体" panose="02010600030101010101" pitchFamily="2" charset="-122"/>
              </a:endParaRPr>
            </a:p>
          </p:txBody>
        </p:sp>
        <p:sp>
          <p:nvSpPr>
            <p:cNvPr id="49157" name="文本框 375815"/>
            <p:cNvSpPr txBox="1"/>
            <p:nvPr/>
          </p:nvSpPr>
          <p:spPr>
            <a:xfrm>
              <a:off x="385" y="2614"/>
              <a:ext cx="5217" cy="226"/>
            </a:xfrm>
            <a:prstGeom prst="rect">
              <a:avLst/>
            </a:prstGeom>
            <a:noFill/>
            <a:ln w="9525">
              <a:noFill/>
            </a:ln>
          </p:spPr>
          <p:txBody>
            <a:bodyPr anchor="t">
              <a:spAutoFit/>
            </a:bodyPr>
            <a:lstStyle/>
            <a:p>
              <a:pPr lvl="0" indent="0">
                <a:spcBef>
                  <a:spcPct val="50000"/>
                </a:spcBef>
              </a:pPr>
              <a:r>
                <a:rPr lang="zh-CN" altLang="en-US" sz="2000" b="1" dirty="0">
                  <a:latin typeface="Times New Roman" panose="02020603050405020304" charset="0"/>
                  <a:ea typeface="华文中宋" pitchFamily="2" charset="-122"/>
                </a:rPr>
                <a:t>  (</a:t>
              </a:r>
              <a:r>
                <a:rPr lang="en-US" altLang="zh-CN" sz="2000" b="1">
                  <a:latin typeface="Times New Roman" panose="02020603050405020304" charset="0"/>
                  <a:ea typeface="华文中宋" pitchFamily="2" charset="-122"/>
                </a:rPr>
                <a:t>a) </a:t>
              </a:r>
              <a:r>
                <a:rPr lang="zh-CN" altLang="en-US" sz="2000" b="1" dirty="0">
                  <a:latin typeface="Times New Roman" panose="02020603050405020304" charset="0"/>
                  <a:ea typeface="华文中宋" pitchFamily="2" charset="-122"/>
                </a:rPr>
                <a:t>图像              (</a:t>
              </a:r>
              <a:r>
                <a:rPr lang="en-US" altLang="zh-CN" sz="2000" b="1">
                  <a:latin typeface="Times New Roman" panose="02020603050405020304" charset="0"/>
                  <a:ea typeface="华文中宋" pitchFamily="2" charset="-122"/>
                </a:rPr>
                <a:t>b)</a:t>
              </a:r>
              <a:r>
                <a:rPr lang="zh-CN" altLang="en-US" sz="2000" b="1" dirty="0">
                  <a:latin typeface="Times New Roman" panose="02020603050405020304" charset="0"/>
                  <a:ea typeface="华文中宋" pitchFamily="2" charset="-122"/>
                </a:rPr>
                <a:t>图像的原频谱图                 (</a:t>
              </a:r>
              <a:r>
                <a:rPr lang="en-US" altLang="zh-CN" sz="2000" b="1">
                  <a:latin typeface="Times New Roman" panose="02020603050405020304" charset="0"/>
                  <a:ea typeface="华文中宋" pitchFamily="2" charset="-122"/>
                </a:rPr>
                <a:t>a) </a:t>
              </a:r>
              <a:r>
                <a:rPr lang="zh-CN" altLang="en-US" sz="2000" b="1" dirty="0">
                  <a:latin typeface="Times New Roman" panose="02020603050405020304" charset="0"/>
                  <a:ea typeface="华文中宋" pitchFamily="2" charset="-122"/>
                </a:rPr>
                <a:t>图像          (</a:t>
              </a:r>
              <a:r>
                <a:rPr lang="en-US" altLang="zh-CN" sz="2000" b="1">
                  <a:latin typeface="Times New Roman" panose="02020603050405020304" charset="0"/>
                  <a:ea typeface="华文中宋" pitchFamily="2" charset="-122"/>
                </a:rPr>
                <a:t>b)</a:t>
              </a:r>
              <a:r>
                <a:rPr lang="zh-CN" altLang="en-US" sz="2000" b="1" dirty="0">
                  <a:latin typeface="Times New Roman" panose="02020603050405020304" charset="0"/>
                  <a:ea typeface="华文中宋" pitchFamily="2" charset="-122"/>
                </a:rPr>
                <a:t>图像的原频谱图</a:t>
              </a:r>
            </a:p>
          </p:txBody>
        </p:sp>
        <p:pic>
          <p:nvPicPr>
            <p:cNvPr id="49158" name="图片 375816" descr="30"/>
            <p:cNvPicPr>
              <a:picLocks noChangeAspect="1"/>
            </p:cNvPicPr>
            <p:nvPr/>
          </p:nvPicPr>
          <p:blipFill>
            <a:blip r:embed="rId2"/>
            <a:stretch>
              <a:fillRect/>
            </a:stretch>
          </p:blipFill>
          <p:spPr>
            <a:xfrm>
              <a:off x="422" y="1797"/>
              <a:ext cx="1007" cy="756"/>
            </a:xfrm>
            <a:prstGeom prst="rect">
              <a:avLst/>
            </a:prstGeom>
            <a:noFill/>
            <a:ln w="9525">
              <a:noFill/>
            </a:ln>
          </p:spPr>
        </p:pic>
        <p:pic>
          <p:nvPicPr>
            <p:cNvPr id="49159" name="图片 375817" descr="300"/>
            <p:cNvPicPr>
              <a:picLocks noChangeAspect="1"/>
            </p:cNvPicPr>
            <p:nvPr/>
          </p:nvPicPr>
          <p:blipFill>
            <a:blip r:embed="rId3"/>
            <a:stretch>
              <a:fillRect/>
            </a:stretch>
          </p:blipFill>
          <p:spPr>
            <a:xfrm>
              <a:off x="1632" y="1797"/>
              <a:ext cx="1021" cy="766"/>
            </a:xfrm>
            <a:prstGeom prst="rect">
              <a:avLst/>
            </a:prstGeom>
            <a:noFill/>
            <a:ln w="9525">
              <a:noFill/>
            </a:ln>
          </p:spPr>
        </p:pic>
        <p:pic>
          <p:nvPicPr>
            <p:cNvPr id="49160" name="图片 375818" descr="傅立叶变换_e"/>
            <p:cNvPicPr>
              <a:picLocks noChangeAspect="1"/>
            </p:cNvPicPr>
            <p:nvPr/>
          </p:nvPicPr>
          <p:blipFill>
            <a:blip r:embed="rId4"/>
            <a:stretch>
              <a:fillRect/>
            </a:stretch>
          </p:blipFill>
          <p:spPr>
            <a:xfrm>
              <a:off x="3061" y="1797"/>
              <a:ext cx="987" cy="736"/>
            </a:xfrm>
            <a:prstGeom prst="rect">
              <a:avLst/>
            </a:prstGeom>
            <a:noFill/>
            <a:ln w="9525">
              <a:noFill/>
            </a:ln>
          </p:spPr>
        </p:pic>
        <p:pic>
          <p:nvPicPr>
            <p:cNvPr id="49161" name="图片 375819" descr="傅立叶变换_ee"/>
            <p:cNvPicPr>
              <a:picLocks noChangeAspect="1"/>
            </p:cNvPicPr>
            <p:nvPr/>
          </p:nvPicPr>
          <p:blipFill>
            <a:blip r:embed="rId5"/>
            <a:stretch>
              <a:fillRect/>
            </a:stretch>
          </p:blipFill>
          <p:spPr>
            <a:xfrm>
              <a:off x="4278" y="1797"/>
              <a:ext cx="1006" cy="751"/>
            </a:xfrm>
            <a:prstGeom prst="rect">
              <a:avLst/>
            </a:prstGeom>
            <a:noFill/>
            <a:ln w="9525">
              <a:noFill/>
            </a:ln>
          </p:spPr>
        </p:pic>
      </p:grpSp>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rPr>
              <a:t>1.图像傅里叶频谱关于(M/2,N/2)的对称性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6"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7" cstate="print"/>
              <a:stretch>
                <a:fillRect/>
              </a:stretch>
            </a:blipFill>
          </p:spPr>
          <p:txBody>
            <a:bodyPr wrap="square" lIns="0" tIns="0" rIns="0" bIns="0" rtlCol="0"/>
            <a:lstStyle/>
            <a:p>
              <a:endParaRPr/>
            </a:p>
          </p:txBody>
        </p:sp>
      </p:grpSp>
      <p:sp>
        <p:nvSpPr>
          <p:cNvPr id="2" name="文本框 1"/>
          <p:cNvSpPr txBox="1"/>
          <p:nvPr/>
        </p:nvSpPr>
        <p:spPr>
          <a:xfrm>
            <a:off x="3253105" y="5991225"/>
            <a:ext cx="716280" cy="518160"/>
          </a:xfrm>
          <a:prstGeom prst="rect">
            <a:avLst/>
          </a:prstGeom>
          <a:noFill/>
        </p:spPr>
        <p:txBody>
          <a:bodyPr wrap="none" rtlCol="0">
            <a:spAutoFit/>
          </a:bodyPr>
          <a:lstStyle/>
          <a:p>
            <a:pPr algn="l"/>
            <a:r>
              <a:rPr lang="zh-CN" altLang="en-US" sz="2800" dirty="0">
                <a:latin typeface="Times New Roman" panose="02020603050405020304" charset="0"/>
                <a:ea typeface="楷体" panose="02010609060101010101" charset="-122"/>
                <a:sym typeface="+mn-ea"/>
              </a:rPr>
              <a:t>图</a:t>
            </a:r>
            <a:r>
              <a:rPr lang="en-US" altLang="zh-CN" sz="2800" dirty="0">
                <a:latin typeface="Times New Roman" panose="02020603050405020304" charset="0"/>
                <a:ea typeface="楷体" panose="02010609060101010101" charset="-122"/>
                <a:sym typeface="+mn-ea"/>
              </a:rPr>
              <a:t>1</a:t>
            </a:r>
            <a:endParaRPr lang="en-US" altLang="zh-CN" sz="2800">
              <a:latin typeface="Times New Roman" panose="02020603050405020304" charset="0"/>
              <a:ea typeface="楷体" panose="02010609060101010101" charset="-122"/>
            </a:endParaRPr>
          </a:p>
        </p:txBody>
      </p:sp>
      <p:sp>
        <p:nvSpPr>
          <p:cNvPr id="3" name="文本框 2"/>
          <p:cNvSpPr txBox="1"/>
          <p:nvPr/>
        </p:nvSpPr>
        <p:spPr>
          <a:xfrm>
            <a:off x="7596505" y="5991225"/>
            <a:ext cx="716280" cy="518160"/>
          </a:xfrm>
          <a:prstGeom prst="rect">
            <a:avLst/>
          </a:prstGeom>
          <a:noFill/>
        </p:spPr>
        <p:txBody>
          <a:bodyPr wrap="none" rtlCol="0">
            <a:spAutoFit/>
          </a:bodyPr>
          <a:lstStyle/>
          <a:p>
            <a:pPr algn="l"/>
            <a:r>
              <a:rPr lang="zh-CN" altLang="en-US" sz="2800" dirty="0">
                <a:latin typeface="Times New Roman" panose="02020603050405020304" charset="0"/>
                <a:ea typeface="楷体" panose="02010609060101010101" charset="-122"/>
                <a:sym typeface="+mn-ea"/>
              </a:rPr>
              <a:t>图</a:t>
            </a:r>
            <a:r>
              <a:rPr lang="en-US" altLang="zh-CN" sz="2800" dirty="0">
                <a:latin typeface="Times New Roman" panose="02020603050405020304" charset="0"/>
                <a:ea typeface="楷体" panose="02010609060101010101" charset="-122"/>
                <a:sym typeface="+mn-ea"/>
              </a:rPr>
              <a:t>2</a:t>
            </a:r>
            <a:endParaRPr lang="en-US" altLang="zh-CN" sz="2800">
              <a:latin typeface="Times New Roman" panose="02020603050405020304" charset="0"/>
              <a:ea typeface="楷体" panose="0201060906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376835"/>
          <p:cNvGrpSpPr/>
          <p:nvPr/>
        </p:nvGrpSpPr>
        <p:grpSpPr>
          <a:xfrm>
            <a:off x="2518930" y="4459645"/>
            <a:ext cx="3860205" cy="3005882"/>
            <a:chOff x="766" y="2323"/>
            <a:chExt cx="2205" cy="1717"/>
          </a:xfrm>
        </p:grpSpPr>
        <p:sp>
          <p:nvSpPr>
            <p:cNvPr id="50179" name="文本框 376836"/>
            <p:cNvSpPr txBox="1"/>
            <p:nvPr/>
          </p:nvSpPr>
          <p:spPr>
            <a:xfrm>
              <a:off x="766" y="2357"/>
              <a:ext cx="572" cy="166"/>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(0,0</a:t>
              </a:r>
              <a:r>
                <a:rPr lang="zh-CN" altLang="en-US" sz="1985" b="1" dirty="0">
                  <a:latin typeface="Times New Roman" panose="02020603050405020304" charset="0"/>
                  <a:ea typeface="黑体" panose="02010609060101010101" pitchFamily="2" charset="-122"/>
                </a:rPr>
                <a:t>)</a:t>
              </a:r>
            </a:p>
          </p:txBody>
        </p:sp>
        <p:sp>
          <p:nvSpPr>
            <p:cNvPr id="50180" name="文本框 376837"/>
            <p:cNvSpPr txBox="1"/>
            <p:nvPr/>
          </p:nvSpPr>
          <p:spPr>
            <a:xfrm>
              <a:off x="1187" y="2614"/>
              <a:ext cx="650" cy="173"/>
            </a:xfrm>
            <a:prstGeom prst="rect">
              <a:avLst/>
            </a:prstGeom>
            <a:solidFill>
              <a:srgbClr val="FFFFFF"/>
            </a:solidFill>
            <a:ln w="9525">
              <a:noFill/>
            </a:ln>
          </p:spPr>
          <p:txBody>
            <a:bodyPr anchor="t"/>
            <a:lstStyle/>
            <a:p>
              <a:pPr lvl="0" indent="0" algn="just">
                <a:lnSpc>
                  <a:spcPct val="72000"/>
                </a:lnSpc>
              </a:pPr>
              <a:r>
                <a:rPr lang="en-US" altLang="zh-CN" sz="1765" b="1">
                  <a:latin typeface="Times New Roman" panose="02020603050405020304" charset="0"/>
                  <a:ea typeface="黑体" panose="02010609060101010101" pitchFamily="2" charset="-122"/>
                </a:rPr>
                <a:t>(M/2,N/2</a:t>
              </a:r>
              <a:r>
                <a:rPr lang="zh-CN" altLang="en-US" sz="1765" b="1" dirty="0">
                  <a:latin typeface="Times New Roman" panose="02020603050405020304" charset="0"/>
                  <a:ea typeface="黑体" panose="02010609060101010101" pitchFamily="2" charset="-122"/>
                </a:rPr>
                <a:t>)</a:t>
              </a:r>
            </a:p>
          </p:txBody>
        </p:sp>
        <p:sp>
          <p:nvSpPr>
            <p:cNvPr id="50181" name="直接连接符 376838"/>
            <p:cNvSpPr/>
            <p:nvPr/>
          </p:nvSpPr>
          <p:spPr>
            <a:xfrm>
              <a:off x="1231" y="2452"/>
              <a:ext cx="0" cy="1416"/>
            </a:xfrm>
            <a:prstGeom prst="line">
              <a:avLst/>
            </a:prstGeom>
            <a:ln w="28575" cap="flat" cmpd="sng">
              <a:solidFill>
                <a:srgbClr val="000000"/>
              </a:solidFill>
              <a:prstDash val="solid"/>
              <a:round/>
              <a:headEnd type="none" w="med" len="med"/>
              <a:tailEnd type="triangle" w="med" len="med"/>
            </a:ln>
          </p:spPr>
        </p:sp>
        <p:sp>
          <p:nvSpPr>
            <p:cNvPr id="50182" name="直接连接符 376839"/>
            <p:cNvSpPr/>
            <p:nvPr/>
          </p:nvSpPr>
          <p:spPr>
            <a:xfrm>
              <a:off x="1231" y="2452"/>
              <a:ext cx="1484" cy="0"/>
            </a:xfrm>
            <a:prstGeom prst="line">
              <a:avLst/>
            </a:prstGeom>
            <a:ln w="28575" cap="flat" cmpd="sng">
              <a:solidFill>
                <a:srgbClr val="000000"/>
              </a:solidFill>
              <a:prstDash val="solid"/>
              <a:round/>
              <a:headEnd type="none" w="med" len="med"/>
              <a:tailEnd type="triangle" w="med" len="med"/>
            </a:ln>
          </p:spPr>
        </p:sp>
        <p:sp>
          <p:nvSpPr>
            <p:cNvPr id="50183" name="直接连接符 376840"/>
            <p:cNvSpPr/>
            <p:nvPr/>
          </p:nvSpPr>
          <p:spPr>
            <a:xfrm>
              <a:off x="1904" y="2452"/>
              <a:ext cx="0" cy="642"/>
            </a:xfrm>
            <a:prstGeom prst="line">
              <a:avLst/>
            </a:prstGeom>
            <a:ln w="9525" cap="flat" cmpd="sng">
              <a:solidFill>
                <a:srgbClr val="000000"/>
              </a:solidFill>
              <a:prstDash val="solid"/>
              <a:round/>
              <a:headEnd type="none" w="med" len="med"/>
              <a:tailEnd type="none" w="med" len="med"/>
            </a:ln>
          </p:spPr>
        </p:sp>
        <p:sp>
          <p:nvSpPr>
            <p:cNvPr id="50184" name="直接连接符 376841"/>
            <p:cNvSpPr/>
            <p:nvPr/>
          </p:nvSpPr>
          <p:spPr>
            <a:xfrm>
              <a:off x="1231" y="3096"/>
              <a:ext cx="673" cy="0"/>
            </a:xfrm>
            <a:prstGeom prst="line">
              <a:avLst/>
            </a:prstGeom>
            <a:ln w="28575" cap="flat" cmpd="sng">
              <a:solidFill>
                <a:srgbClr val="000000"/>
              </a:solidFill>
              <a:prstDash val="solid"/>
              <a:round/>
              <a:headEnd type="none" w="med" len="med"/>
              <a:tailEnd type="none" w="med" len="med"/>
            </a:ln>
          </p:spPr>
        </p:sp>
        <p:sp>
          <p:nvSpPr>
            <p:cNvPr id="50185" name="文本框 376842"/>
            <p:cNvSpPr txBox="1"/>
            <p:nvPr/>
          </p:nvSpPr>
          <p:spPr>
            <a:xfrm>
              <a:off x="2759" y="2323"/>
              <a:ext cx="212" cy="155"/>
            </a:xfrm>
            <a:prstGeom prst="rect">
              <a:avLst/>
            </a:prstGeom>
            <a:solidFill>
              <a:srgbClr val="FFFFFF"/>
            </a:solidFill>
            <a:ln w="9525">
              <a:noFill/>
            </a:ln>
          </p:spPr>
          <p:txBody>
            <a:bodyPr anchor="t"/>
            <a:lstStyle/>
            <a:p>
              <a:pPr lvl="0" indent="0"/>
              <a:r>
                <a:rPr lang="en-US" altLang="zh-CN" sz="1985" b="1">
                  <a:latin typeface="Times New Roman" panose="02020603050405020304" charset="0"/>
                  <a:ea typeface="宋体" panose="02010600030101010101" pitchFamily="2" charset="-122"/>
                </a:rPr>
                <a:t>v</a:t>
              </a:r>
            </a:p>
          </p:txBody>
        </p:sp>
        <p:sp>
          <p:nvSpPr>
            <p:cNvPr id="50186" name="文本框 376843"/>
            <p:cNvSpPr txBox="1"/>
            <p:nvPr/>
          </p:nvSpPr>
          <p:spPr>
            <a:xfrm>
              <a:off x="1149" y="3895"/>
              <a:ext cx="212" cy="145"/>
            </a:xfrm>
            <a:prstGeom prst="rect">
              <a:avLst/>
            </a:prstGeom>
            <a:solidFill>
              <a:srgbClr val="FFFFFF"/>
            </a:solidFill>
            <a:ln w="9525">
              <a:noFill/>
            </a:ln>
          </p:spPr>
          <p:txBody>
            <a:bodyPr anchor="t"/>
            <a:lstStyle/>
            <a:p>
              <a:pPr lvl="0" indent="0">
                <a:lnSpc>
                  <a:spcPct val="80000"/>
                </a:lnSpc>
              </a:pPr>
              <a:r>
                <a:rPr lang="en-US" altLang="zh-CN" sz="1985" b="1">
                  <a:latin typeface="Times New Roman" panose="02020603050405020304" charset="0"/>
                  <a:ea typeface="宋体" panose="02010600030101010101" pitchFamily="2" charset="-122"/>
                </a:rPr>
                <a:t>u</a:t>
              </a:r>
            </a:p>
          </p:txBody>
        </p:sp>
        <p:sp>
          <p:nvSpPr>
            <p:cNvPr id="50187" name="直接连接符 376844"/>
            <p:cNvSpPr/>
            <p:nvPr/>
          </p:nvSpPr>
          <p:spPr>
            <a:xfrm flipV="1">
              <a:off x="1231" y="2939"/>
              <a:ext cx="168" cy="70"/>
            </a:xfrm>
            <a:prstGeom prst="line">
              <a:avLst/>
            </a:prstGeom>
            <a:ln w="19050" cap="flat" cmpd="sng">
              <a:solidFill>
                <a:srgbClr val="000000"/>
              </a:solidFill>
              <a:prstDash val="solid"/>
              <a:round/>
              <a:headEnd type="none" w="med" len="med"/>
              <a:tailEnd type="none" w="med" len="med"/>
            </a:ln>
          </p:spPr>
        </p:sp>
        <p:sp>
          <p:nvSpPr>
            <p:cNvPr id="50188" name="直接连接符 376845"/>
            <p:cNvSpPr/>
            <p:nvPr/>
          </p:nvSpPr>
          <p:spPr>
            <a:xfrm flipH="1" flipV="1">
              <a:off x="1399" y="2939"/>
              <a:ext cx="84" cy="139"/>
            </a:xfrm>
            <a:prstGeom prst="line">
              <a:avLst/>
            </a:prstGeom>
            <a:ln w="19050" cap="flat" cmpd="sng">
              <a:solidFill>
                <a:srgbClr val="000000"/>
              </a:solidFill>
              <a:prstDash val="solid"/>
              <a:round/>
              <a:headEnd type="none" w="med" len="med"/>
              <a:tailEnd type="none" w="med" len="med"/>
            </a:ln>
          </p:spPr>
        </p:sp>
        <p:sp>
          <p:nvSpPr>
            <p:cNvPr id="50189" name="直接连接符 376846"/>
            <p:cNvSpPr/>
            <p:nvPr/>
          </p:nvSpPr>
          <p:spPr>
            <a:xfrm flipH="1" flipV="1">
              <a:off x="1651" y="2452"/>
              <a:ext cx="84" cy="139"/>
            </a:xfrm>
            <a:prstGeom prst="line">
              <a:avLst/>
            </a:prstGeom>
            <a:ln w="19050" cap="flat" cmpd="sng">
              <a:solidFill>
                <a:srgbClr val="000000"/>
              </a:solidFill>
              <a:prstDash val="solid"/>
              <a:round/>
              <a:headEnd type="none" w="med" len="med"/>
              <a:tailEnd type="none" w="med" len="med"/>
            </a:ln>
          </p:spPr>
        </p:sp>
        <p:sp>
          <p:nvSpPr>
            <p:cNvPr id="50190" name="直接连接符 376847"/>
            <p:cNvSpPr/>
            <p:nvPr/>
          </p:nvSpPr>
          <p:spPr>
            <a:xfrm rot="300000" flipV="1">
              <a:off x="1735" y="2522"/>
              <a:ext cx="169" cy="69"/>
            </a:xfrm>
            <a:prstGeom prst="line">
              <a:avLst/>
            </a:prstGeom>
            <a:ln w="19050" cap="flat" cmpd="sng">
              <a:solidFill>
                <a:srgbClr val="000000"/>
              </a:solidFill>
              <a:prstDash val="solid"/>
              <a:round/>
              <a:headEnd type="none" w="med" len="med"/>
              <a:tailEnd type="none" w="med" len="med"/>
            </a:ln>
          </p:spPr>
        </p:sp>
        <p:sp>
          <p:nvSpPr>
            <p:cNvPr id="50191" name="直接连接符 376848"/>
            <p:cNvSpPr/>
            <p:nvPr/>
          </p:nvSpPr>
          <p:spPr>
            <a:xfrm flipV="1">
              <a:off x="1231" y="2452"/>
              <a:ext cx="252" cy="139"/>
            </a:xfrm>
            <a:prstGeom prst="line">
              <a:avLst/>
            </a:prstGeom>
            <a:ln w="19050" cap="flat" cmpd="sng">
              <a:solidFill>
                <a:srgbClr val="000000"/>
              </a:solidFill>
              <a:prstDash val="solid"/>
              <a:round/>
              <a:headEnd type="none" w="med" len="med"/>
              <a:tailEnd type="none" w="med" len="med"/>
            </a:ln>
          </p:spPr>
        </p:sp>
        <p:sp>
          <p:nvSpPr>
            <p:cNvPr id="50192" name="直接连接符 376849"/>
            <p:cNvSpPr/>
            <p:nvPr/>
          </p:nvSpPr>
          <p:spPr>
            <a:xfrm flipV="1">
              <a:off x="1651" y="2952"/>
              <a:ext cx="253" cy="139"/>
            </a:xfrm>
            <a:prstGeom prst="line">
              <a:avLst/>
            </a:prstGeom>
            <a:ln w="19050" cap="flat" cmpd="sng">
              <a:solidFill>
                <a:srgbClr val="000000"/>
              </a:solidFill>
              <a:prstDash val="solid"/>
              <a:round/>
              <a:headEnd type="none" w="med" len="med"/>
              <a:tailEnd type="none" w="med" len="med"/>
            </a:ln>
          </p:spPr>
        </p:sp>
        <p:sp>
          <p:nvSpPr>
            <p:cNvPr id="50193" name="直接连接符 376850"/>
            <p:cNvSpPr/>
            <p:nvPr/>
          </p:nvSpPr>
          <p:spPr>
            <a:xfrm>
              <a:off x="1904" y="2455"/>
              <a:ext cx="0" cy="642"/>
            </a:xfrm>
            <a:prstGeom prst="line">
              <a:avLst/>
            </a:prstGeom>
            <a:ln w="28575" cap="flat" cmpd="sng">
              <a:solidFill>
                <a:srgbClr val="000000"/>
              </a:solidFill>
              <a:prstDash val="solid"/>
              <a:round/>
              <a:headEnd type="none" w="med" len="med"/>
              <a:tailEnd type="none" w="med" len="med"/>
            </a:ln>
          </p:spPr>
        </p:sp>
        <p:sp>
          <p:nvSpPr>
            <p:cNvPr id="50194" name="直接连接符 376851"/>
            <p:cNvSpPr/>
            <p:nvPr/>
          </p:nvSpPr>
          <p:spPr>
            <a:xfrm>
              <a:off x="1904" y="2455"/>
              <a:ext cx="673" cy="0"/>
            </a:xfrm>
            <a:prstGeom prst="line">
              <a:avLst/>
            </a:prstGeom>
            <a:ln w="28575" cap="flat" cmpd="sng">
              <a:solidFill>
                <a:srgbClr val="000000"/>
              </a:solidFill>
              <a:prstDash val="solid"/>
              <a:round/>
              <a:headEnd type="none" w="med" len="med"/>
              <a:tailEnd type="none" w="med" len="med"/>
            </a:ln>
          </p:spPr>
        </p:sp>
        <p:sp>
          <p:nvSpPr>
            <p:cNvPr id="50195" name="直接连接符 376852"/>
            <p:cNvSpPr/>
            <p:nvPr/>
          </p:nvSpPr>
          <p:spPr>
            <a:xfrm>
              <a:off x="2577" y="2455"/>
              <a:ext cx="0" cy="642"/>
            </a:xfrm>
            <a:prstGeom prst="line">
              <a:avLst/>
            </a:prstGeom>
            <a:ln w="28575" cap="flat" cmpd="sng">
              <a:solidFill>
                <a:srgbClr val="000000"/>
              </a:solidFill>
              <a:prstDash val="solid"/>
              <a:round/>
              <a:headEnd type="none" w="med" len="med"/>
              <a:tailEnd type="none" w="med" len="med"/>
            </a:ln>
          </p:spPr>
        </p:sp>
        <p:sp>
          <p:nvSpPr>
            <p:cNvPr id="50196" name="直接连接符 376853"/>
            <p:cNvSpPr/>
            <p:nvPr/>
          </p:nvSpPr>
          <p:spPr>
            <a:xfrm>
              <a:off x="1904" y="3099"/>
              <a:ext cx="673" cy="0"/>
            </a:xfrm>
            <a:prstGeom prst="line">
              <a:avLst/>
            </a:prstGeom>
            <a:ln w="28575" cap="flat" cmpd="sng">
              <a:solidFill>
                <a:srgbClr val="000000"/>
              </a:solidFill>
              <a:prstDash val="solid"/>
              <a:round/>
              <a:headEnd type="none" w="med" len="med"/>
              <a:tailEnd type="none" w="med" len="med"/>
            </a:ln>
          </p:spPr>
        </p:sp>
        <p:sp>
          <p:nvSpPr>
            <p:cNvPr id="50197" name="直接连接符 376854"/>
            <p:cNvSpPr/>
            <p:nvPr/>
          </p:nvSpPr>
          <p:spPr>
            <a:xfrm flipV="1">
              <a:off x="1904" y="2942"/>
              <a:ext cx="168" cy="70"/>
            </a:xfrm>
            <a:prstGeom prst="line">
              <a:avLst/>
            </a:prstGeom>
            <a:ln w="19050" cap="flat" cmpd="sng">
              <a:solidFill>
                <a:srgbClr val="000000"/>
              </a:solidFill>
              <a:prstDash val="solid"/>
              <a:round/>
              <a:headEnd type="none" w="med" len="med"/>
              <a:tailEnd type="none" w="med" len="med"/>
            </a:ln>
          </p:spPr>
        </p:sp>
        <p:sp>
          <p:nvSpPr>
            <p:cNvPr id="50198" name="直接连接符 376855"/>
            <p:cNvSpPr/>
            <p:nvPr/>
          </p:nvSpPr>
          <p:spPr>
            <a:xfrm flipH="1" flipV="1">
              <a:off x="2072" y="2942"/>
              <a:ext cx="84" cy="139"/>
            </a:xfrm>
            <a:prstGeom prst="line">
              <a:avLst/>
            </a:prstGeom>
            <a:ln w="19050" cap="flat" cmpd="sng">
              <a:solidFill>
                <a:srgbClr val="000000"/>
              </a:solidFill>
              <a:prstDash val="solid"/>
              <a:round/>
              <a:headEnd type="none" w="med" len="med"/>
              <a:tailEnd type="none" w="med" len="med"/>
            </a:ln>
          </p:spPr>
        </p:sp>
        <p:sp>
          <p:nvSpPr>
            <p:cNvPr id="50199" name="直接连接符 376856"/>
            <p:cNvSpPr/>
            <p:nvPr/>
          </p:nvSpPr>
          <p:spPr>
            <a:xfrm flipH="1" flipV="1">
              <a:off x="2324" y="2455"/>
              <a:ext cx="84" cy="139"/>
            </a:xfrm>
            <a:prstGeom prst="line">
              <a:avLst/>
            </a:prstGeom>
            <a:ln w="19050" cap="flat" cmpd="sng">
              <a:solidFill>
                <a:srgbClr val="000000"/>
              </a:solidFill>
              <a:prstDash val="solid"/>
              <a:round/>
              <a:headEnd type="none" w="med" len="med"/>
              <a:tailEnd type="none" w="med" len="med"/>
            </a:ln>
          </p:spPr>
        </p:sp>
        <p:sp>
          <p:nvSpPr>
            <p:cNvPr id="50200" name="直接连接符 376857"/>
            <p:cNvSpPr/>
            <p:nvPr/>
          </p:nvSpPr>
          <p:spPr>
            <a:xfrm rot="300000" flipV="1">
              <a:off x="2408" y="2525"/>
              <a:ext cx="169" cy="69"/>
            </a:xfrm>
            <a:prstGeom prst="line">
              <a:avLst/>
            </a:prstGeom>
            <a:ln w="19050" cap="flat" cmpd="sng">
              <a:solidFill>
                <a:srgbClr val="000000"/>
              </a:solidFill>
              <a:prstDash val="solid"/>
              <a:round/>
              <a:headEnd type="none" w="med" len="med"/>
              <a:tailEnd type="none" w="med" len="med"/>
            </a:ln>
          </p:spPr>
        </p:sp>
        <p:sp>
          <p:nvSpPr>
            <p:cNvPr id="50201" name="直接连接符 376858"/>
            <p:cNvSpPr/>
            <p:nvPr/>
          </p:nvSpPr>
          <p:spPr>
            <a:xfrm flipV="1">
              <a:off x="1904" y="2455"/>
              <a:ext cx="252" cy="139"/>
            </a:xfrm>
            <a:prstGeom prst="line">
              <a:avLst/>
            </a:prstGeom>
            <a:ln w="19050" cap="flat" cmpd="sng">
              <a:solidFill>
                <a:srgbClr val="000000"/>
              </a:solidFill>
              <a:prstDash val="solid"/>
              <a:round/>
              <a:headEnd type="none" w="med" len="med"/>
              <a:tailEnd type="none" w="med" len="med"/>
            </a:ln>
          </p:spPr>
        </p:sp>
        <p:sp>
          <p:nvSpPr>
            <p:cNvPr id="50202" name="直接连接符 376859"/>
            <p:cNvSpPr/>
            <p:nvPr/>
          </p:nvSpPr>
          <p:spPr>
            <a:xfrm flipV="1">
              <a:off x="2324" y="2955"/>
              <a:ext cx="253" cy="139"/>
            </a:xfrm>
            <a:prstGeom prst="line">
              <a:avLst/>
            </a:prstGeom>
            <a:ln w="19050" cap="flat" cmpd="sng">
              <a:solidFill>
                <a:srgbClr val="000000"/>
              </a:solidFill>
              <a:prstDash val="solid"/>
              <a:round/>
              <a:headEnd type="none" w="med" len="med"/>
              <a:tailEnd type="none" w="med" len="med"/>
            </a:ln>
          </p:spPr>
        </p:sp>
        <p:sp>
          <p:nvSpPr>
            <p:cNvPr id="50203" name="直接连接符 376860"/>
            <p:cNvSpPr/>
            <p:nvPr/>
          </p:nvSpPr>
          <p:spPr>
            <a:xfrm>
              <a:off x="1234" y="3100"/>
              <a:ext cx="0" cy="642"/>
            </a:xfrm>
            <a:prstGeom prst="line">
              <a:avLst/>
            </a:prstGeom>
            <a:ln w="9525" cap="flat" cmpd="sng">
              <a:solidFill>
                <a:srgbClr val="000000"/>
              </a:solidFill>
              <a:prstDash val="solid"/>
              <a:round/>
              <a:headEnd type="none" w="med" len="med"/>
              <a:tailEnd type="none" w="med" len="med"/>
            </a:ln>
          </p:spPr>
        </p:sp>
        <p:sp>
          <p:nvSpPr>
            <p:cNvPr id="50204" name="直接连接符 376861"/>
            <p:cNvSpPr/>
            <p:nvPr/>
          </p:nvSpPr>
          <p:spPr>
            <a:xfrm>
              <a:off x="1907" y="3100"/>
              <a:ext cx="0" cy="642"/>
            </a:xfrm>
            <a:prstGeom prst="line">
              <a:avLst/>
            </a:prstGeom>
            <a:ln w="28575" cap="flat" cmpd="sng">
              <a:solidFill>
                <a:srgbClr val="000000"/>
              </a:solidFill>
              <a:prstDash val="solid"/>
              <a:round/>
              <a:headEnd type="none" w="med" len="med"/>
              <a:tailEnd type="none" w="med" len="med"/>
            </a:ln>
          </p:spPr>
        </p:sp>
        <p:sp>
          <p:nvSpPr>
            <p:cNvPr id="50205" name="直接连接符 376862"/>
            <p:cNvSpPr/>
            <p:nvPr/>
          </p:nvSpPr>
          <p:spPr>
            <a:xfrm>
              <a:off x="1234" y="3744"/>
              <a:ext cx="673" cy="0"/>
            </a:xfrm>
            <a:prstGeom prst="line">
              <a:avLst/>
            </a:prstGeom>
            <a:ln w="28575" cap="flat" cmpd="sng">
              <a:solidFill>
                <a:srgbClr val="000000"/>
              </a:solidFill>
              <a:prstDash val="solid"/>
              <a:round/>
              <a:headEnd type="none" w="med" len="med"/>
              <a:tailEnd type="none" w="med" len="med"/>
            </a:ln>
          </p:spPr>
        </p:sp>
        <p:sp>
          <p:nvSpPr>
            <p:cNvPr id="50206" name="直接连接符 376863"/>
            <p:cNvSpPr/>
            <p:nvPr/>
          </p:nvSpPr>
          <p:spPr>
            <a:xfrm flipV="1">
              <a:off x="1233" y="3587"/>
              <a:ext cx="168" cy="70"/>
            </a:xfrm>
            <a:prstGeom prst="line">
              <a:avLst/>
            </a:prstGeom>
            <a:ln w="19050" cap="flat" cmpd="sng">
              <a:solidFill>
                <a:srgbClr val="000000"/>
              </a:solidFill>
              <a:prstDash val="solid"/>
              <a:round/>
              <a:headEnd type="none" w="med" len="med"/>
              <a:tailEnd type="none" w="med" len="med"/>
            </a:ln>
          </p:spPr>
        </p:sp>
        <p:sp>
          <p:nvSpPr>
            <p:cNvPr id="50207" name="直接连接符 376864"/>
            <p:cNvSpPr/>
            <p:nvPr/>
          </p:nvSpPr>
          <p:spPr>
            <a:xfrm flipH="1" flipV="1">
              <a:off x="1401" y="3587"/>
              <a:ext cx="84" cy="139"/>
            </a:xfrm>
            <a:prstGeom prst="line">
              <a:avLst/>
            </a:prstGeom>
            <a:ln w="19050" cap="flat" cmpd="sng">
              <a:solidFill>
                <a:srgbClr val="000000"/>
              </a:solidFill>
              <a:prstDash val="solid"/>
              <a:round/>
              <a:headEnd type="none" w="med" len="med"/>
              <a:tailEnd type="none" w="med" len="med"/>
            </a:ln>
          </p:spPr>
        </p:sp>
        <p:sp>
          <p:nvSpPr>
            <p:cNvPr id="50208" name="直接连接符 376865"/>
            <p:cNvSpPr/>
            <p:nvPr/>
          </p:nvSpPr>
          <p:spPr>
            <a:xfrm flipH="1" flipV="1">
              <a:off x="1654" y="3100"/>
              <a:ext cx="84" cy="139"/>
            </a:xfrm>
            <a:prstGeom prst="line">
              <a:avLst/>
            </a:prstGeom>
            <a:ln w="19050" cap="flat" cmpd="sng">
              <a:solidFill>
                <a:srgbClr val="000000"/>
              </a:solidFill>
              <a:prstDash val="solid"/>
              <a:round/>
              <a:headEnd type="none" w="med" len="med"/>
              <a:tailEnd type="none" w="med" len="med"/>
            </a:ln>
          </p:spPr>
        </p:sp>
        <p:sp>
          <p:nvSpPr>
            <p:cNvPr id="50209" name="直接连接符 376866"/>
            <p:cNvSpPr/>
            <p:nvPr/>
          </p:nvSpPr>
          <p:spPr>
            <a:xfrm rot="300000" flipV="1">
              <a:off x="1738" y="3170"/>
              <a:ext cx="168" cy="69"/>
            </a:xfrm>
            <a:prstGeom prst="line">
              <a:avLst/>
            </a:prstGeom>
            <a:ln w="19050" cap="flat" cmpd="sng">
              <a:solidFill>
                <a:srgbClr val="000000"/>
              </a:solidFill>
              <a:prstDash val="solid"/>
              <a:round/>
              <a:headEnd type="none" w="med" len="med"/>
              <a:tailEnd type="none" w="med" len="med"/>
            </a:ln>
          </p:spPr>
        </p:sp>
        <p:sp>
          <p:nvSpPr>
            <p:cNvPr id="50210" name="直接连接符 376867"/>
            <p:cNvSpPr/>
            <p:nvPr/>
          </p:nvSpPr>
          <p:spPr>
            <a:xfrm flipV="1">
              <a:off x="1233" y="3100"/>
              <a:ext cx="252" cy="139"/>
            </a:xfrm>
            <a:prstGeom prst="line">
              <a:avLst/>
            </a:prstGeom>
            <a:ln w="19050" cap="flat" cmpd="sng">
              <a:solidFill>
                <a:srgbClr val="000000"/>
              </a:solidFill>
              <a:prstDash val="solid"/>
              <a:round/>
              <a:headEnd type="none" w="med" len="med"/>
              <a:tailEnd type="none" w="med" len="med"/>
            </a:ln>
          </p:spPr>
        </p:sp>
        <p:sp>
          <p:nvSpPr>
            <p:cNvPr id="50211" name="直接连接符 376868"/>
            <p:cNvSpPr/>
            <p:nvPr/>
          </p:nvSpPr>
          <p:spPr>
            <a:xfrm flipV="1">
              <a:off x="1654" y="3600"/>
              <a:ext cx="252" cy="139"/>
            </a:xfrm>
            <a:prstGeom prst="line">
              <a:avLst/>
            </a:prstGeom>
            <a:ln w="19050" cap="flat" cmpd="sng">
              <a:solidFill>
                <a:srgbClr val="000000"/>
              </a:solidFill>
              <a:prstDash val="solid"/>
              <a:round/>
              <a:headEnd type="none" w="med" len="med"/>
              <a:tailEnd type="none" w="med" len="med"/>
            </a:ln>
          </p:spPr>
        </p:sp>
        <p:sp>
          <p:nvSpPr>
            <p:cNvPr id="50212" name="直接连接符 376869"/>
            <p:cNvSpPr/>
            <p:nvPr/>
          </p:nvSpPr>
          <p:spPr>
            <a:xfrm>
              <a:off x="1901" y="3100"/>
              <a:ext cx="673" cy="0"/>
            </a:xfrm>
            <a:prstGeom prst="line">
              <a:avLst/>
            </a:prstGeom>
            <a:ln w="9525" cap="flat" cmpd="sng">
              <a:solidFill>
                <a:srgbClr val="000000"/>
              </a:solidFill>
              <a:prstDash val="solid"/>
              <a:round/>
              <a:headEnd type="none" w="med" len="med"/>
              <a:tailEnd type="none" w="med" len="med"/>
            </a:ln>
          </p:spPr>
        </p:sp>
        <p:sp>
          <p:nvSpPr>
            <p:cNvPr id="50213" name="直接连接符 376870"/>
            <p:cNvSpPr/>
            <p:nvPr/>
          </p:nvSpPr>
          <p:spPr>
            <a:xfrm>
              <a:off x="2574" y="3100"/>
              <a:ext cx="0" cy="642"/>
            </a:xfrm>
            <a:prstGeom prst="line">
              <a:avLst/>
            </a:prstGeom>
            <a:ln w="28575" cap="flat" cmpd="sng">
              <a:solidFill>
                <a:srgbClr val="000000"/>
              </a:solidFill>
              <a:prstDash val="solid"/>
              <a:round/>
              <a:headEnd type="none" w="med" len="med"/>
              <a:tailEnd type="none" w="med" len="med"/>
            </a:ln>
          </p:spPr>
        </p:sp>
        <p:sp>
          <p:nvSpPr>
            <p:cNvPr id="50214" name="直接连接符 376871"/>
            <p:cNvSpPr/>
            <p:nvPr/>
          </p:nvSpPr>
          <p:spPr>
            <a:xfrm>
              <a:off x="1901" y="3744"/>
              <a:ext cx="673" cy="0"/>
            </a:xfrm>
            <a:prstGeom prst="line">
              <a:avLst/>
            </a:prstGeom>
            <a:ln w="28575" cap="flat" cmpd="sng">
              <a:solidFill>
                <a:srgbClr val="000000"/>
              </a:solidFill>
              <a:prstDash val="solid"/>
              <a:round/>
              <a:headEnd type="none" w="med" len="med"/>
              <a:tailEnd type="none" w="med" len="med"/>
            </a:ln>
          </p:spPr>
        </p:sp>
        <p:sp>
          <p:nvSpPr>
            <p:cNvPr id="50215" name="直接连接符 376872"/>
            <p:cNvSpPr/>
            <p:nvPr/>
          </p:nvSpPr>
          <p:spPr>
            <a:xfrm flipV="1">
              <a:off x="1901" y="3587"/>
              <a:ext cx="168" cy="70"/>
            </a:xfrm>
            <a:prstGeom prst="line">
              <a:avLst/>
            </a:prstGeom>
            <a:ln w="19050" cap="flat" cmpd="sng">
              <a:solidFill>
                <a:srgbClr val="000000"/>
              </a:solidFill>
              <a:prstDash val="solid"/>
              <a:round/>
              <a:headEnd type="none" w="med" len="med"/>
              <a:tailEnd type="none" w="med" len="med"/>
            </a:ln>
          </p:spPr>
        </p:sp>
        <p:sp>
          <p:nvSpPr>
            <p:cNvPr id="50216" name="直接连接符 376873"/>
            <p:cNvSpPr/>
            <p:nvPr/>
          </p:nvSpPr>
          <p:spPr>
            <a:xfrm flipH="1" flipV="1">
              <a:off x="2069" y="3587"/>
              <a:ext cx="84" cy="139"/>
            </a:xfrm>
            <a:prstGeom prst="line">
              <a:avLst/>
            </a:prstGeom>
            <a:ln w="19050" cap="flat" cmpd="sng">
              <a:solidFill>
                <a:srgbClr val="000000"/>
              </a:solidFill>
              <a:prstDash val="solid"/>
              <a:round/>
              <a:headEnd type="none" w="med" len="med"/>
              <a:tailEnd type="none" w="med" len="med"/>
            </a:ln>
          </p:spPr>
        </p:sp>
        <p:sp>
          <p:nvSpPr>
            <p:cNvPr id="50217" name="直接连接符 376874"/>
            <p:cNvSpPr/>
            <p:nvPr/>
          </p:nvSpPr>
          <p:spPr>
            <a:xfrm flipH="1" flipV="1">
              <a:off x="2321" y="3100"/>
              <a:ext cx="85" cy="139"/>
            </a:xfrm>
            <a:prstGeom prst="line">
              <a:avLst/>
            </a:prstGeom>
            <a:ln w="19050" cap="flat" cmpd="sng">
              <a:solidFill>
                <a:srgbClr val="000000"/>
              </a:solidFill>
              <a:prstDash val="solid"/>
              <a:round/>
              <a:headEnd type="none" w="med" len="med"/>
              <a:tailEnd type="none" w="med" len="med"/>
            </a:ln>
          </p:spPr>
        </p:sp>
        <p:sp>
          <p:nvSpPr>
            <p:cNvPr id="50218" name="直接连接符 376875"/>
            <p:cNvSpPr/>
            <p:nvPr/>
          </p:nvSpPr>
          <p:spPr>
            <a:xfrm rot="300000" flipV="1">
              <a:off x="2406" y="3170"/>
              <a:ext cx="168" cy="69"/>
            </a:xfrm>
            <a:prstGeom prst="line">
              <a:avLst/>
            </a:prstGeom>
            <a:ln w="19050" cap="flat" cmpd="sng">
              <a:solidFill>
                <a:srgbClr val="000000"/>
              </a:solidFill>
              <a:prstDash val="solid"/>
              <a:round/>
              <a:headEnd type="none" w="med" len="med"/>
              <a:tailEnd type="none" w="med" len="med"/>
            </a:ln>
          </p:spPr>
        </p:sp>
        <p:sp>
          <p:nvSpPr>
            <p:cNvPr id="50219" name="直接连接符 376876"/>
            <p:cNvSpPr/>
            <p:nvPr/>
          </p:nvSpPr>
          <p:spPr>
            <a:xfrm flipV="1">
              <a:off x="1901" y="3100"/>
              <a:ext cx="252" cy="139"/>
            </a:xfrm>
            <a:prstGeom prst="line">
              <a:avLst/>
            </a:prstGeom>
            <a:ln w="19050" cap="flat" cmpd="sng">
              <a:solidFill>
                <a:srgbClr val="000000"/>
              </a:solidFill>
              <a:prstDash val="solid"/>
              <a:round/>
              <a:headEnd type="none" w="med" len="med"/>
              <a:tailEnd type="none" w="med" len="med"/>
            </a:ln>
          </p:spPr>
        </p:sp>
        <p:sp>
          <p:nvSpPr>
            <p:cNvPr id="50220" name="直接连接符 376877"/>
            <p:cNvSpPr/>
            <p:nvPr/>
          </p:nvSpPr>
          <p:spPr>
            <a:xfrm flipV="1">
              <a:off x="2321" y="3600"/>
              <a:ext cx="253" cy="139"/>
            </a:xfrm>
            <a:prstGeom prst="line">
              <a:avLst/>
            </a:prstGeom>
            <a:ln w="19050" cap="flat" cmpd="sng">
              <a:solidFill>
                <a:srgbClr val="000000"/>
              </a:solidFill>
              <a:prstDash val="solid"/>
              <a:round/>
              <a:headEnd type="none" w="med" len="med"/>
              <a:tailEnd type="none" w="med" len="med"/>
            </a:ln>
          </p:spPr>
        </p:sp>
        <p:sp>
          <p:nvSpPr>
            <p:cNvPr id="50221" name="直接连接符 376878"/>
            <p:cNvSpPr/>
            <p:nvPr/>
          </p:nvSpPr>
          <p:spPr>
            <a:xfrm>
              <a:off x="1564" y="2769"/>
              <a:ext cx="673" cy="0"/>
            </a:xfrm>
            <a:prstGeom prst="line">
              <a:avLst/>
            </a:prstGeom>
            <a:ln w="28575" cap="flat" cmpd="sng">
              <a:solidFill>
                <a:srgbClr val="000000"/>
              </a:solidFill>
              <a:prstDash val="dash"/>
              <a:round/>
              <a:headEnd type="none" w="med" len="med"/>
              <a:tailEnd type="none" w="med" len="med"/>
            </a:ln>
          </p:spPr>
        </p:sp>
        <p:sp>
          <p:nvSpPr>
            <p:cNvPr id="50222" name="直接连接符 376879"/>
            <p:cNvSpPr/>
            <p:nvPr/>
          </p:nvSpPr>
          <p:spPr>
            <a:xfrm>
              <a:off x="1564" y="3419"/>
              <a:ext cx="673" cy="0"/>
            </a:xfrm>
            <a:prstGeom prst="line">
              <a:avLst/>
            </a:prstGeom>
            <a:ln w="28575" cap="flat" cmpd="sng">
              <a:solidFill>
                <a:srgbClr val="000000"/>
              </a:solidFill>
              <a:prstDash val="dash"/>
              <a:round/>
              <a:headEnd type="none" w="med" len="med"/>
              <a:tailEnd type="none" w="med" len="med"/>
            </a:ln>
          </p:spPr>
        </p:sp>
        <p:sp>
          <p:nvSpPr>
            <p:cNvPr id="50223" name="直接连接符 376880"/>
            <p:cNvSpPr/>
            <p:nvPr/>
          </p:nvSpPr>
          <p:spPr>
            <a:xfrm rot="5400000">
              <a:off x="1243" y="3100"/>
              <a:ext cx="642" cy="0"/>
            </a:xfrm>
            <a:prstGeom prst="line">
              <a:avLst/>
            </a:prstGeom>
            <a:ln w="28575" cap="flat" cmpd="sng">
              <a:solidFill>
                <a:srgbClr val="000000"/>
              </a:solidFill>
              <a:prstDash val="dash"/>
              <a:round/>
              <a:headEnd type="none" w="med" len="med"/>
              <a:tailEnd type="none" w="med" len="med"/>
            </a:ln>
          </p:spPr>
        </p:sp>
        <p:sp>
          <p:nvSpPr>
            <p:cNvPr id="50224" name="直接连接符 376881"/>
            <p:cNvSpPr/>
            <p:nvPr/>
          </p:nvSpPr>
          <p:spPr>
            <a:xfrm rot="5400000">
              <a:off x="1916" y="3100"/>
              <a:ext cx="642" cy="0"/>
            </a:xfrm>
            <a:prstGeom prst="line">
              <a:avLst/>
            </a:prstGeom>
            <a:ln w="28575" cap="flat" cmpd="sng">
              <a:solidFill>
                <a:srgbClr val="000000"/>
              </a:solidFill>
              <a:prstDash val="dash"/>
              <a:round/>
              <a:headEnd type="none" w="med" len="med"/>
              <a:tailEnd type="none" w="med" len="med"/>
            </a:ln>
          </p:spPr>
        </p:sp>
      </p:grpSp>
      <p:grpSp>
        <p:nvGrpSpPr>
          <p:cNvPr id="50225" name="组合 376882"/>
          <p:cNvGrpSpPr/>
          <p:nvPr/>
        </p:nvGrpSpPr>
        <p:grpSpPr>
          <a:xfrm>
            <a:off x="7071180" y="5377000"/>
            <a:ext cx="1825938" cy="1540581"/>
            <a:chOff x="3379" y="2777"/>
            <a:chExt cx="1043" cy="880"/>
          </a:xfrm>
        </p:grpSpPr>
        <p:sp>
          <p:nvSpPr>
            <p:cNvPr id="50226" name="直接连接符 376883"/>
            <p:cNvSpPr/>
            <p:nvPr/>
          </p:nvSpPr>
          <p:spPr>
            <a:xfrm>
              <a:off x="3716" y="2781"/>
              <a:ext cx="0" cy="608"/>
            </a:xfrm>
            <a:prstGeom prst="line">
              <a:avLst/>
            </a:prstGeom>
            <a:ln w="28575" cap="flat" cmpd="sng">
              <a:solidFill>
                <a:srgbClr val="000000"/>
              </a:solidFill>
              <a:prstDash val="solid"/>
              <a:round/>
              <a:headEnd type="none" w="med" len="med"/>
              <a:tailEnd type="none" w="med" len="med"/>
            </a:ln>
          </p:spPr>
        </p:sp>
        <p:sp>
          <p:nvSpPr>
            <p:cNvPr id="50227" name="直接连接符 376884"/>
            <p:cNvSpPr/>
            <p:nvPr/>
          </p:nvSpPr>
          <p:spPr>
            <a:xfrm flipV="1">
              <a:off x="3465" y="2950"/>
              <a:ext cx="250" cy="132"/>
            </a:xfrm>
            <a:prstGeom prst="line">
              <a:avLst/>
            </a:prstGeom>
            <a:ln w="19050" cap="flat" cmpd="sng">
              <a:solidFill>
                <a:srgbClr val="000000"/>
              </a:solidFill>
              <a:prstDash val="solid"/>
              <a:round/>
              <a:headEnd type="none" w="med" len="med"/>
              <a:tailEnd type="none" w="med" len="med"/>
            </a:ln>
          </p:spPr>
        </p:sp>
        <p:sp>
          <p:nvSpPr>
            <p:cNvPr id="50228" name="直接连接符 376885"/>
            <p:cNvSpPr/>
            <p:nvPr/>
          </p:nvSpPr>
          <p:spPr>
            <a:xfrm flipV="1">
              <a:off x="3715" y="2941"/>
              <a:ext cx="167" cy="66"/>
            </a:xfrm>
            <a:prstGeom prst="line">
              <a:avLst/>
            </a:prstGeom>
            <a:ln w="19050" cap="flat" cmpd="sng">
              <a:solidFill>
                <a:srgbClr val="000000"/>
              </a:solidFill>
              <a:prstDash val="solid"/>
              <a:round/>
              <a:headEnd type="none" w="med" len="med"/>
              <a:tailEnd type="none" w="med" len="med"/>
            </a:ln>
          </p:spPr>
        </p:sp>
        <p:sp>
          <p:nvSpPr>
            <p:cNvPr id="50229" name="直接连接符 376886"/>
            <p:cNvSpPr/>
            <p:nvPr/>
          </p:nvSpPr>
          <p:spPr>
            <a:xfrm flipH="1" flipV="1">
              <a:off x="3882" y="2941"/>
              <a:ext cx="83" cy="131"/>
            </a:xfrm>
            <a:prstGeom prst="line">
              <a:avLst/>
            </a:prstGeom>
            <a:ln w="19050" cap="flat" cmpd="sng">
              <a:solidFill>
                <a:srgbClr val="000000"/>
              </a:solidFill>
              <a:prstDash val="solid"/>
              <a:round/>
              <a:headEnd type="none" w="med" len="med"/>
              <a:tailEnd type="none" w="med" len="med"/>
            </a:ln>
          </p:spPr>
        </p:sp>
        <p:sp>
          <p:nvSpPr>
            <p:cNvPr id="50230" name="直接连接符 376887"/>
            <p:cNvSpPr/>
            <p:nvPr/>
          </p:nvSpPr>
          <p:spPr>
            <a:xfrm flipH="1" flipV="1">
              <a:off x="3467" y="3091"/>
              <a:ext cx="84" cy="131"/>
            </a:xfrm>
            <a:prstGeom prst="line">
              <a:avLst/>
            </a:prstGeom>
            <a:ln w="19050" cap="flat" cmpd="sng">
              <a:solidFill>
                <a:srgbClr val="000000"/>
              </a:solidFill>
              <a:prstDash val="solid"/>
              <a:round/>
              <a:headEnd type="none" w="med" len="med"/>
              <a:tailEnd type="none" w="med" len="med"/>
            </a:ln>
          </p:spPr>
        </p:sp>
        <p:sp>
          <p:nvSpPr>
            <p:cNvPr id="50231" name="直接连接符 376888"/>
            <p:cNvSpPr/>
            <p:nvPr/>
          </p:nvSpPr>
          <p:spPr>
            <a:xfrm rot="300000" flipV="1">
              <a:off x="3551" y="3156"/>
              <a:ext cx="166" cy="66"/>
            </a:xfrm>
            <a:prstGeom prst="line">
              <a:avLst/>
            </a:prstGeom>
            <a:ln w="19050" cap="flat" cmpd="sng">
              <a:solidFill>
                <a:srgbClr val="000000"/>
              </a:solidFill>
              <a:prstDash val="solid"/>
              <a:round/>
              <a:headEnd type="none" w="med" len="med"/>
              <a:tailEnd type="none" w="med" len="med"/>
            </a:ln>
          </p:spPr>
        </p:sp>
        <p:sp>
          <p:nvSpPr>
            <p:cNvPr id="50232" name="直接连接符 376889"/>
            <p:cNvSpPr/>
            <p:nvPr/>
          </p:nvSpPr>
          <p:spPr>
            <a:xfrm>
              <a:off x="3382" y="3091"/>
              <a:ext cx="667" cy="0"/>
            </a:xfrm>
            <a:prstGeom prst="line">
              <a:avLst/>
            </a:prstGeom>
            <a:ln w="28575" cap="flat" cmpd="sng">
              <a:solidFill>
                <a:srgbClr val="000000"/>
              </a:solidFill>
              <a:prstDash val="solid"/>
              <a:round/>
              <a:headEnd type="none" w="med" len="med"/>
              <a:tailEnd type="none" w="med" len="med"/>
            </a:ln>
          </p:spPr>
        </p:sp>
        <p:sp>
          <p:nvSpPr>
            <p:cNvPr id="50233" name="直接连接符 376890"/>
            <p:cNvSpPr/>
            <p:nvPr/>
          </p:nvSpPr>
          <p:spPr>
            <a:xfrm flipV="1">
              <a:off x="3716" y="3091"/>
              <a:ext cx="250" cy="131"/>
            </a:xfrm>
            <a:prstGeom prst="line">
              <a:avLst/>
            </a:prstGeom>
            <a:ln w="19050" cap="flat" cmpd="sng">
              <a:solidFill>
                <a:srgbClr val="000000"/>
              </a:solidFill>
              <a:prstDash val="solid"/>
              <a:round/>
              <a:headEnd type="none" w="med" len="med"/>
              <a:tailEnd type="none" w="med" len="med"/>
            </a:ln>
          </p:spPr>
        </p:sp>
        <p:sp>
          <p:nvSpPr>
            <p:cNvPr id="50234" name="直接连接符 376891"/>
            <p:cNvSpPr/>
            <p:nvPr/>
          </p:nvSpPr>
          <p:spPr>
            <a:xfrm>
              <a:off x="3379" y="2777"/>
              <a:ext cx="667" cy="0"/>
            </a:xfrm>
            <a:prstGeom prst="line">
              <a:avLst/>
            </a:prstGeom>
            <a:ln w="28575" cap="flat" cmpd="sng">
              <a:solidFill>
                <a:srgbClr val="000000"/>
              </a:solidFill>
              <a:prstDash val="dash"/>
              <a:round/>
              <a:headEnd type="none" w="med" len="med"/>
              <a:tailEnd type="none" w="med" len="med"/>
            </a:ln>
          </p:spPr>
        </p:sp>
        <p:sp>
          <p:nvSpPr>
            <p:cNvPr id="50235" name="直接连接符 376892"/>
            <p:cNvSpPr/>
            <p:nvPr/>
          </p:nvSpPr>
          <p:spPr>
            <a:xfrm>
              <a:off x="3379" y="3392"/>
              <a:ext cx="667" cy="0"/>
            </a:xfrm>
            <a:prstGeom prst="line">
              <a:avLst/>
            </a:prstGeom>
            <a:ln w="28575" cap="flat" cmpd="sng">
              <a:solidFill>
                <a:srgbClr val="000000"/>
              </a:solidFill>
              <a:prstDash val="dash"/>
              <a:round/>
              <a:headEnd type="none" w="med" len="med"/>
              <a:tailEnd type="none" w="med" len="med"/>
            </a:ln>
          </p:spPr>
        </p:sp>
        <p:sp>
          <p:nvSpPr>
            <p:cNvPr id="50236" name="直接连接符 376893"/>
            <p:cNvSpPr/>
            <p:nvPr/>
          </p:nvSpPr>
          <p:spPr>
            <a:xfrm rot="5400000">
              <a:off x="3075" y="3090"/>
              <a:ext cx="608" cy="0"/>
            </a:xfrm>
            <a:prstGeom prst="line">
              <a:avLst/>
            </a:prstGeom>
            <a:ln w="28575" cap="flat" cmpd="sng">
              <a:solidFill>
                <a:srgbClr val="000000"/>
              </a:solidFill>
              <a:prstDash val="dash"/>
              <a:round/>
              <a:headEnd type="none" w="med" len="med"/>
              <a:tailEnd type="none" w="med" len="med"/>
            </a:ln>
          </p:spPr>
        </p:sp>
        <p:sp>
          <p:nvSpPr>
            <p:cNvPr id="50237" name="直接连接符 376894"/>
            <p:cNvSpPr/>
            <p:nvPr/>
          </p:nvSpPr>
          <p:spPr>
            <a:xfrm rot="5400000">
              <a:off x="3742" y="3090"/>
              <a:ext cx="608" cy="0"/>
            </a:xfrm>
            <a:prstGeom prst="line">
              <a:avLst/>
            </a:prstGeom>
            <a:ln w="28575" cap="flat" cmpd="sng">
              <a:solidFill>
                <a:srgbClr val="000000"/>
              </a:solidFill>
              <a:prstDash val="dash"/>
              <a:round/>
              <a:headEnd type="none" w="med" len="med"/>
              <a:tailEnd type="none" w="med" len="med"/>
            </a:ln>
          </p:spPr>
        </p:sp>
        <p:sp>
          <p:nvSpPr>
            <p:cNvPr id="50238" name="文本框 376895"/>
            <p:cNvSpPr txBox="1"/>
            <p:nvPr/>
          </p:nvSpPr>
          <p:spPr>
            <a:xfrm>
              <a:off x="4212" y="2999"/>
              <a:ext cx="210" cy="146"/>
            </a:xfrm>
            <a:prstGeom prst="rect">
              <a:avLst/>
            </a:prstGeom>
            <a:solidFill>
              <a:srgbClr val="FFFFFF"/>
            </a:solidFill>
            <a:ln w="9525">
              <a:noFill/>
            </a:ln>
          </p:spPr>
          <p:txBody>
            <a:bodyPr anchor="t"/>
            <a:lstStyle/>
            <a:p>
              <a:pPr lvl="0" indent="0">
                <a:lnSpc>
                  <a:spcPct val="80000"/>
                </a:lnSpc>
              </a:pPr>
              <a:r>
                <a:rPr lang="en-US" altLang="zh-CN" sz="1985" b="1">
                  <a:latin typeface="Times New Roman" panose="02020603050405020304" charset="0"/>
                  <a:ea typeface="宋体" panose="02010600030101010101" pitchFamily="2" charset="-122"/>
                </a:rPr>
                <a:t>v</a:t>
              </a:r>
            </a:p>
          </p:txBody>
        </p:sp>
        <p:sp>
          <p:nvSpPr>
            <p:cNvPr id="50239" name="文本框 376896"/>
            <p:cNvSpPr txBox="1"/>
            <p:nvPr/>
          </p:nvSpPr>
          <p:spPr>
            <a:xfrm>
              <a:off x="3669" y="3519"/>
              <a:ext cx="210" cy="138"/>
            </a:xfrm>
            <a:prstGeom prst="rect">
              <a:avLst/>
            </a:prstGeom>
            <a:solidFill>
              <a:srgbClr val="FFFFFF"/>
            </a:solidFill>
            <a:ln w="9525">
              <a:noFill/>
            </a:ln>
          </p:spPr>
          <p:txBody>
            <a:bodyPr anchor="t"/>
            <a:lstStyle/>
            <a:p>
              <a:pPr lvl="0" indent="0">
                <a:lnSpc>
                  <a:spcPct val="80000"/>
                </a:lnSpc>
              </a:pPr>
              <a:r>
                <a:rPr lang="en-US" altLang="zh-CN" sz="1985" b="1">
                  <a:latin typeface="Times New Roman" panose="02020603050405020304" charset="0"/>
                  <a:ea typeface="宋体" panose="02010600030101010101" pitchFamily="2" charset="-122"/>
                </a:rPr>
                <a:t>u</a:t>
              </a:r>
            </a:p>
          </p:txBody>
        </p:sp>
        <p:sp>
          <p:nvSpPr>
            <p:cNvPr id="50240" name="直接连接符 376897"/>
            <p:cNvSpPr/>
            <p:nvPr/>
          </p:nvSpPr>
          <p:spPr>
            <a:xfrm>
              <a:off x="4064" y="3091"/>
              <a:ext cx="177" cy="0"/>
            </a:xfrm>
            <a:prstGeom prst="line">
              <a:avLst/>
            </a:prstGeom>
            <a:ln w="28575" cap="flat" cmpd="sng">
              <a:solidFill>
                <a:srgbClr val="000000"/>
              </a:solidFill>
              <a:prstDash val="solid"/>
              <a:round/>
              <a:headEnd type="none" w="med" len="med"/>
              <a:tailEnd type="triangle" w="med" len="med"/>
            </a:ln>
          </p:spPr>
        </p:sp>
        <p:sp>
          <p:nvSpPr>
            <p:cNvPr id="50241" name="直接连接符 376898"/>
            <p:cNvSpPr/>
            <p:nvPr/>
          </p:nvSpPr>
          <p:spPr>
            <a:xfrm>
              <a:off x="3713" y="3386"/>
              <a:ext cx="0" cy="141"/>
            </a:xfrm>
            <a:prstGeom prst="line">
              <a:avLst/>
            </a:prstGeom>
            <a:ln w="28575" cap="flat" cmpd="sng">
              <a:solidFill>
                <a:srgbClr val="000000"/>
              </a:solidFill>
              <a:prstDash val="solid"/>
              <a:round/>
              <a:headEnd type="none" w="med" len="med"/>
              <a:tailEnd type="triangle" w="med" len="med"/>
            </a:ln>
          </p:spPr>
        </p:sp>
      </p:grpSp>
      <p:grpSp>
        <p:nvGrpSpPr>
          <p:cNvPr id="50242" name="组合 376899"/>
          <p:cNvGrpSpPr/>
          <p:nvPr/>
        </p:nvGrpSpPr>
        <p:grpSpPr>
          <a:xfrm>
            <a:off x="3237768" y="2198167"/>
            <a:ext cx="5955744" cy="2303868"/>
            <a:chOff x="1202" y="935"/>
            <a:chExt cx="3402" cy="1316"/>
          </a:xfrm>
        </p:grpSpPr>
        <p:sp>
          <p:nvSpPr>
            <p:cNvPr id="50243" name="文本框 376900"/>
            <p:cNvSpPr txBox="1"/>
            <p:nvPr/>
          </p:nvSpPr>
          <p:spPr>
            <a:xfrm>
              <a:off x="1252" y="987"/>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0</a:t>
              </a:r>
            </a:p>
          </p:txBody>
        </p:sp>
        <p:sp>
          <p:nvSpPr>
            <p:cNvPr id="50244" name="文本框 376901"/>
            <p:cNvSpPr txBox="1"/>
            <p:nvPr/>
          </p:nvSpPr>
          <p:spPr>
            <a:xfrm>
              <a:off x="2064" y="935"/>
              <a:ext cx="242" cy="164"/>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N</a:t>
              </a:r>
            </a:p>
          </p:txBody>
        </p:sp>
        <p:sp>
          <p:nvSpPr>
            <p:cNvPr id="50245" name="文本框 376902"/>
            <p:cNvSpPr txBox="1"/>
            <p:nvPr/>
          </p:nvSpPr>
          <p:spPr>
            <a:xfrm>
              <a:off x="1202" y="1671"/>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M</a:t>
              </a:r>
            </a:p>
          </p:txBody>
        </p:sp>
        <p:sp>
          <p:nvSpPr>
            <p:cNvPr id="50246" name="文本框 376903"/>
            <p:cNvSpPr txBox="1"/>
            <p:nvPr/>
          </p:nvSpPr>
          <p:spPr>
            <a:xfrm>
              <a:off x="2094" y="1867"/>
              <a:ext cx="468" cy="157"/>
            </a:xfrm>
            <a:prstGeom prst="rect">
              <a:avLst/>
            </a:prstGeom>
            <a:solidFill>
              <a:srgbClr val="FFFFFF"/>
            </a:solidFill>
            <a:ln w="9525">
              <a:noFill/>
            </a:ln>
          </p:spPr>
          <p:txBody>
            <a:bodyPr anchor="t"/>
            <a:lstStyle/>
            <a:p>
              <a:pPr lvl="0" indent="0">
                <a:lnSpc>
                  <a:spcPct val="72000"/>
                </a:lnSpc>
              </a:pPr>
              <a:r>
                <a:rPr lang="en-US" altLang="zh-CN" sz="1985" b="1">
                  <a:latin typeface="Times New Roman" panose="02020603050405020304" charset="0"/>
                  <a:ea typeface="黑体" panose="02010609060101010101" pitchFamily="2" charset="-122"/>
                </a:rPr>
                <a:t>(M,N</a:t>
              </a:r>
              <a:r>
                <a:rPr lang="zh-CN" altLang="en-US" sz="1985" b="1" dirty="0">
                  <a:latin typeface="Times New Roman" panose="02020603050405020304" charset="0"/>
                  <a:ea typeface="黑体" panose="02010609060101010101" pitchFamily="2" charset="-122"/>
                </a:rPr>
                <a:t>)</a:t>
              </a:r>
            </a:p>
          </p:txBody>
        </p:sp>
        <p:sp>
          <p:nvSpPr>
            <p:cNvPr id="50247" name="直接连接符 376904"/>
            <p:cNvSpPr/>
            <p:nvPr/>
          </p:nvSpPr>
          <p:spPr>
            <a:xfrm>
              <a:off x="1444" y="1099"/>
              <a:ext cx="0" cy="981"/>
            </a:xfrm>
            <a:prstGeom prst="line">
              <a:avLst/>
            </a:prstGeom>
            <a:ln w="28575" cap="flat" cmpd="sng">
              <a:solidFill>
                <a:srgbClr val="000000"/>
              </a:solidFill>
              <a:prstDash val="solid"/>
              <a:round/>
              <a:headEnd type="none" w="med" len="med"/>
              <a:tailEnd type="triangle" w="med" len="med"/>
            </a:ln>
          </p:spPr>
        </p:sp>
        <p:sp>
          <p:nvSpPr>
            <p:cNvPr id="50248" name="直接连接符 376905"/>
            <p:cNvSpPr/>
            <p:nvPr/>
          </p:nvSpPr>
          <p:spPr>
            <a:xfrm>
              <a:off x="1444" y="1099"/>
              <a:ext cx="1053" cy="0"/>
            </a:xfrm>
            <a:prstGeom prst="line">
              <a:avLst/>
            </a:prstGeom>
            <a:ln w="28575" cap="flat" cmpd="sng">
              <a:solidFill>
                <a:srgbClr val="000000"/>
              </a:solidFill>
              <a:prstDash val="solid"/>
              <a:round/>
              <a:headEnd type="none" w="med" len="med"/>
              <a:tailEnd type="triangle" w="med" len="med"/>
            </a:ln>
          </p:spPr>
        </p:sp>
        <p:sp>
          <p:nvSpPr>
            <p:cNvPr id="50249" name="直接连接符 376906"/>
            <p:cNvSpPr/>
            <p:nvPr/>
          </p:nvSpPr>
          <p:spPr>
            <a:xfrm>
              <a:off x="2210" y="1099"/>
              <a:ext cx="0" cy="754"/>
            </a:xfrm>
            <a:prstGeom prst="line">
              <a:avLst/>
            </a:prstGeom>
            <a:ln w="28575" cap="flat" cmpd="sng">
              <a:solidFill>
                <a:srgbClr val="000000"/>
              </a:solidFill>
              <a:prstDash val="solid"/>
              <a:round/>
              <a:headEnd type="none" w="med" len="med"/>
              <a:tailEnd type="none" w="med" len="med"/>
            </a:ln>
          </p:spPr>
        </p:sp>
        <p:sp>
          <p:nvSpPr>
            <p:cNvPr id="50250" name="直接连接符 376907"/>
            <p:cNvSpPr/>
            <p:nvPr/>
          </p:nvSpPr>
          <p:spPr>
            <a:xfrm>
              <a:off x="1444" y="1855"/>
              <a:ext cx="766" cy="0"/>
            </a:xfrm>
            <a:prstGeom prst="line">
              <a:avLst/>
            </a:prstGeom>
            <a:ln w="28575" cap="flat" cmpd="sng">
              <a:solidFill>
                <a:srgbClr val="000000"/>
              </a:solidFill>
              <a:prstDash val="solid"/>
              <a:round/>
              <a:headEnd type="none" w="med" len="med"/>
              <a:tailEnd type="none" w="med" len="med"/>
            </a:ln>
          </p:spPr>
        </p:sp>
        <p:sp>
          <p:nvSpPr>
            <p:cNvPr id="50251" name="文本框 376908"/>
            <p:cNvSpPr txBox="1"/>
            <p:nvPr/>
          </p:nvSpPr>
          <p:spPr>
            <a:xfrm>
              <a:off x="2543" y="1017"/>
              <a:ext cx="241" cy="182"/>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宋体" panose="02010600030101010101" pitchFamily="2" charset="-122"/>
                </a:rPr>
                <a:t>y</a:t>
              </a:r>
            </a:p>
          </p:txBody>
        </p:sp>
        <p:sp>
          <p:nvSpPr>
            <p:cNvPr id="50252" name="文本框 376909"/>
            <p:cNvSpPr txBox="1"/>
            <p:nvPr/>
          </p:nvSpPr>
          <p:spPr>
            <a:xfrm>
              <a:off x="1348" y="2080"/>
              <a:ext cx="241" cy="171"/>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宋体" panose="02010600030101010101" pitchFamily="2" charset="-122"/>
                </a:rPr>
                <a:t>x</a:t>
              </a:r>
            </a:p>
          </p:txBody>
        </p:sp>
        <p:sp>
          <p:nvSpPr>
            <p:cNvPr id="50253" name="直接连接符 376910"/>
            <p:cNvSpPr/>
            <p:nvPr/>
          </p:nvSpPr>
          <p:spPr>
            <a:xfrm>
              <a:off x="1534" y="1189"/>
              <a:ext cx="615" cy="595"/>
            </a:xfrm>
            <a:prstGeom prst="line">
              <a:avLst/>
            </a:prstGeom>
            <a:ln w="9525" cap="flat" cmpd="sng">
              <a:solidFill>
                <a:srgbClr val="000000"/>
              </a:solidFill>
              <a:prstDash val="solid"/>
              <a:round/>
              <a:headEnd type="none" w="med" len="med"/>
              <a:tailEnd type="none" w="med" len="med"/>
            </a:ln>
          </p:spPr>
        </p:sp>
        <p:sp>
          <p:nvSpPr>
            <p:cNvPr id="50254" name="直接连接符 376911"/>
            <p:cNvSpPr/>
            <p:nvPr/>
          </p:nvSpPr>
          <p:spPr>
            <a:xfrm rot="-120000">
              <a:off x="1729" y="1180"/>
              <a:ext cx="383" cy="409"/>
            </a:xfrm>
            <a:prstGeom prst="line">
              <a:avLst/>
            </a:prstGeom>
            <a:ln w="9525" cap="flat" cmpd="sng">
              <a:solidFill>
                <a:srgbClr val="000000"/>
              </a:solidFill>
              <a:prstDash val="solid"/>
              <a:round/>
              <a:headEnd type="none" w="med" len="med"/>
              <a:tailEnd type="none" w="med" len="med"/>
            </a:ln>
          </p:spPr>
        </p:sp>
        <p:sp>
          <p:nvSpPr>
            <p:cNvPr id="50255" name="直接连接符 376912"/>
            <p:cNvSpPr/>
            <p:nvPr/>
          </p:nvSpPr>
          <p:spPr>
            <a:xfrm rot="-120000">
              <a:off x="1539" y="1344"/>
              <a:ext cx="383" cy="409"/>
            </a:xfrm>
            <a:prstGeom prst="line">
              <a:avLst/>
            </a:prstGeom>
            <a:ln w="9525" cap="flat" cmpd="sng">
              <a:solidFill>
                <a:srgbClr val="000000"/>
              </a:solidFill>
              <a:prstDash val="solid"/>
              <a:round/>
              <a:headEnd type="none" w="med" len="med"/>
              <a:tailEnd type="none" w="med" len="med"/>
            </a:ln>
          </p:spPr>
        </p:sp>
        <p:sp>
          <p:nvSpPr>
            <p:cNvPr id="50256" name="直接连接符 376913"/>
            <p:cNvSpPr/>
            <p:nvPr/>
          </p:nvSpPr>
          <p:spPr>
            <a:xfrm rot="-420000">
              <a:off x="1543" y="1503"/>
              <a:ext cx="191" cy="245"/>
            </a:xfrm>
            <a:prstGeom prst="line">
              <a:avLst/>
            </a:prstGeom>
            <a:ln w="9525" cap="flat" cmpd="sng">
              <a:solidFill>
                <a:srgbClr val="000000"/>
              </a:solidFill>
              <a:prstDash val="solid"/>
              <a:round/>
              <a:headEnd type="none" w="med" len="med"/>
              <a:tailEnd type="none" w="med" len="med"/>
            </a:ln>
          </p:spPr>
        </p:sp>
        <p:sp>
          <p:nvSpPr>
            <p:cNvPr id="50257" name="直接连接符 376914"/>
            <p:cNvSpPr/>
            <p:nvPr/>
          </p:nvSpPr>
          <p:spPr>
            <a:xfrm rot="-420000">
              <a:off x="1922" y="1180"/>
              <a:ext cx="192" cy="246"/>
            </a:xfrm>
            <a:prstGeom prst="line">
              <a:avLst/>
            </a:prstGeom>
            <a:ln w="9525" cap="flat" cmpd="sng">
              <a:solidFill>
                <a:srgbClr val="000000"/>
              </a:solidFill>
              <a:prstDash val="solid"/>
              <a:round/>
              <a:headEnd type="none" w="med" len="med"/>
              <a:tailEnd type="none" w="med" len="med"/>
            </a:ln>
          </p:spPr>
        </p:sp>
        <p:sp>
          <p:nvSpPr>
            <p:cNvPr id="50258" name="文本框 376915"/>
            <p:cNvSpPr txBox="1"/>
            <p:nvPr/>
          </p:nvSpPr>
          <p:spPr>
            <a:xfrm>
              <a:off x="3072" y="987"/>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0</a:t>
              </a:r>
            </a:p>
          </p:txBody>
        </p:sp>
        <p:sp>
          <p:nvSpPr>
            <p:cNvPr id="50259" name="文本框 376916"/>
            <p:cNvSpPr txBox="1"/>
            <p:nvPr/>
          </p:nvSpPr>
          <p:spPr>
            <a:xfrm>
              <a:off x="3884" y="935"/>
              <a:ext cx="242" cy="164"/>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N</a:t>
              </a:r>
            </a:p>
          </p:txBody>
        </p:sp>
        <p:sp>
          <p:nvSpPr>
            <p:cNvPr id="50260" name="文本框 376917"/>
            <p:cNvSpPr txBox="1"/>
            <p:nvPr/>
          </p:nvSpPr>
          <p:spPr>
            <a:xfrm>
              <a:off x="3022" y="1671"/>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M</a:t>
              </a:r>
            </a:p>
          </p:txBody>
        </p:sp>
        <p:sp>
          <p:nvSpPr>
            <p:cNvPr id="50261" name="文本框 376918"/>
            <p:cNvSpPr txBox="1"/>
            <p:nvPr/>
          </p:nvSpPr>
          <p:spPr>
            <a:xfrm>
              <a:off x="3914" y="1867"/>
              <a:ext cx="463" cy="157"/>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(M,N</a:t>
              </a:r>
              <a:r>
                <a:rPr lang="zh-CN" altLang="en-US" sz="1985" b="1" dirty="0">
                  <a:latin typeface="Times New Roman" panose="02020603050405020304" charset="0"/>
                  <a:ea typeface="黑体" panose="02010609060101010101" pitchFamily="2" charset="-122"/>
                </a:rPr>
                <a:t>)</a:t>
              </a:r>
            </a:p>
          </p:txBody>
        </p:sp>
        <p:sp>
          <p:nvSpPr>
            <p:cNvPr id="50262" name="直接连接符 376919"/>
            <p:cNvSpPr/>
            <p:nvPr/>
          </p:nvSpPr>
          <p:spPr>
            <a:xfrm>
              <a:off x="3264" y="1099"/>
              <a:ext cx="0" cy="981"/>
            </a:xfrm>
            <a:prstGeom prst="line">
              <a:avLst/>
            </a:prstGeom>
            <a:ln w="28575" cap="flat" cmpd="sng">
              <a:solidFill>
                <a:srgbClr val="000000"/>
              </a:solidFill>
              <a:prstDash val="solid"/>
              <a:round/>
              <a:headEnd type="none" w="med" len="med"/>
              <a:tailEnd type="triangle" w="med" len="med"/>
            </a:ln>
          </p:spPr>
        </p:sp>
        <p:sp>
          <p:nvSpPr>
            <p:cNvPr id="50263" name="直接连接符 376920"/>
            <p:cNvSpPr/>
            <p:nvPr/>
          </p:nvSpPr>
          <p:spPr>
            <a:xfrm>
              <a:off x="3264" y="1099"/>
              <a:ext cx="1053" cy="0"/>
            </a:xfrm>
            <a:prstGeom prst="line">
              <a:avLst/>
            </a:prstGeom>
            <a:ln w="28575" cap="flat" cmpd="sng">
              <a:solidFill>
                <a:srgbClr val="000000"/>
              </a:solidFill>
              <a:prstDash val="solid"/>
              <a:round/>
              <a:headEnd type="none" w="med" len="med"/>
              <a:tailEnd type="triangle" w="med" len="med"/>
            </a:ln>
          </p:spPr>
        </p:sp>
        <p:sp>
          <p:nvSpPr>
            <p:cNvPr id="50264" name="直接连接符 376921"/>
            <p:cNvSpPr/>
            <p:nvPr/>
          </p:nvSpPr>
          <p:spPr>
            <a:xfrm>
              <a:off x="4030" y="1099"/>
              <a:ext cx="0" cy="754"/>
            </a:xfrm>
            <a:prstGeom prst="line">
              <a:avLst/>
            </a:prstGeom>
            <a:ln w="28575" cap="flat" cmpd="sng">
              <a:solidFill>
                <a:srgbClr val="000000"/>
              </a:solidFill>
              <a:prstDash val="solid"/>
              <a:round/>
              <a:headEnd type="none" w="med" len="med"/>
              <a:tailEnd type="none" w="med" len="med"/>
            </a:ln>
          </p:spPr>
        </p:sp>
        <p:sp>
          <p:nvSpPr>
            <p:cNvPr id="50265" name="直接连接符 376922"/>
            <p:cNvSpPr/>
            <p:nvPr/>
          </p:nvSpPr>
          <p:spPr>
            <a:xfrm>
              <a:off x="3264" y="1855"/>
              <a:ext cx="766" cy="0"/>
            </a:xfrm>
            <a:prstGeom prst="line">
              <a:avLst/>
            </a:prstGeom>
            <a:ln w="28575" cap="flat" cmpd="sng">
              <a:solidFill>
                <a:srgbClr val="000000"/>
              </a:solidFill>
              <a:prstDash val="solid"/>
              <a:round/>
              <a:headEnd type="none" w="med" len="med"/>
              <a:tailEnd type="none" w="med" len="med"/>
            </a:ln>
          </p:spPr>
        </p:sp>
        <p:sp>
          <p:nvSpPr>
            <p:cNvPr id="50266" name="文本框 376923"/>
            <p:cNvSpPr txBox="1"/>
            <p:nvPr/>
          </p:nvSpPr>
          <p:spPr>
            <a:xfrm>
              <a:off x="4363" y="1017"/>
              <a:ext cx="241" cy="182"/>
            </a:xfrm>
            <a:prstGeom prst="rect">
              <a:avLst/>
            </a:prstGeom>
            <a:solidFill>
              <a:srgbClr val="FFFFFF"/>
            </a:solidFill>
            <a:ln w="9525">
              <a:noFill/>
            </a:ln>
          </p:spPr>
          <p:txBody>
            <a:bodyPr anchor="t"/>
            <a:lstStyle/>
            <a:p>
              <a:pPr lvl="0" indent="0"/>
              <a:r>
                <a:rPr lang="en-US" altLang="zh-CN" sz="1985" b="1">
                  <a:latin typeface="Times New Roman" panose="02020603050405020304" charset="0"/>
                  <a:ea typeface="宋体" panose="02010600030101010101" pitchFamily="2" charset="-122"/>
                </a:rPr>
                <a:t>v</a:t>
              </a:r>
            </a:p>
          </p:txBody>
        </p:sp>
        <p:sp>
          <p:nvSpPr>
            <p:cNvPr id="50267" name="文本框 376924"/>
            <p:cNvSpPr txBox="1"/>
            <p:nvPr/>
          </p:nvSpPr>
          <p:spPr>
            <a:xfrm>
              <a:off x="3229" y="2069"/>
              <a:ext cx="241" cy="171"/>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宋体" panose="02010600030101010101" pitchFamily="2" charset="-122"/>
                </a:rPr>
                <a:t>u</a:t>
              </a:r>
            </a:p>
          </p:txBody>
        </p:sp>
        <p:grpSp>
          <p:nvGrpSpPr>
            <p:cNvPr id="50268" name="组合 376925"/>
            <p:cNvGrpSpPr/>
            <p:nvPr/>
          </p:nvGrpSpPr>
          <p:grpSpPr>
            <a:xfrm>
              <a:off x="3282" y="1113"/>
              <a:ext cx="726" cy="227"/>
              <a:chOff x="6477" y="11558"/>
              <a:chExt cx="1440" cy="312"/>
            </a:xfrm>
          </p:grpSpPr>
          <p:sp>
            <p:nvSpPr>
              <p:cNvPr id="50269" name="直接连接符 376926"/>
              <p:cNvSpPr/>
              <p:nvPr/>
            </p:nvSpPr>
            <p:spPr>
              <a:xfrm flipH="1" flipV="1">
                <a:off x="7377" y="11558"/>
                <a:ext cx="180" cy="312"/>
              </a:xfrm>
              <a:prstGeom prst="line">
                <a:avLst/>
              </a:prstGeom>
              <a:ln w="9525" cap="flat" cmpd="sng">
                <a:solidFill>
                  <a:srgbClr val="000000"/>
                </a:solidFill>
                <a:prstDash val="solid"/>
                <a:round/>
                <a:headEnd type="none" w="med" len="med"/>
                <a:tailEnd type="none" w="med" len="med"/>
              </a:ln>
            </p:spPr>
          </p:sp>
          <p:sp>
            <p:nvSpPr>
              <p:cNvPr id="50270" name="直接连接符 376927"/>
              <p:cNvSpPr/>
              <p:nvPr/>
            </p:nvSpPr>
            <p:spPr>
              <a:xfrm rot="300000" flipV="1">
                <a:off x="7557" y="11714"/>
                <a:ext cx="360" cy="156"/>
              </a:xfrm>
              <a:prstGeom prst="line">
                <a:avLst/>
              </a:prstGeom>
              <a:ln w="9525" cap="flat" cmpd="sng">
                <a:solidFill>
                  <a:srgbClr val="000000"/>
                </a:solidFill>
                <a:prstDash val="solid"/>
                <a:round/>
                <a:headEnd type="none" w="med" len="med"/>
                <a:tailEnd type="none" w="med" len="med"/>
              </a:ln>
            </p:spPr>
          </p:sp>
          <p:sp>
            <p:nvSpPr>
              <p:cNvPr id="50271" name="直接连接符 376928"/>
              <p:cNvSpPr/>
              <p:nvPr/>
            </p:nvSpPr>
            <p:spPr>
              <a:xfrm flipV="1">
                <a:off x="6477" y="11558"/>
                <a:ext cx="540" cy="312"/>
              </a:xfrm>
              <a:prstGeom prst="line">
                <a:avLst/>
              </a:prstGeom>
              <a:ln w="9525" cap="flat" cmpd="sng">
                <a:solidFill>
                  <a:srgbClr val="000000"/>
                </a:solidFill>
                <a:prstDash val="solid"/>
                <a:round/>
                <a:headEnd type="none" w="med" len="med"/>
                <a:tailEnd type="none" w="med" len="med"/>
              </a:ln>
            </p:spPr>
          </p:sp>
        </p:grpSp>
        <p:sp>
          <p:nvSpPr>
            <p:cNvPr id="50272" name="直接连接符 376929"/>
            <p:cNvSpPr/>
            <p:nvPr/>
          </p:nvSpPr>
          <p:spPr>
            <a:xfrm flipV="1">
              <a:off x="3257" y="1630"/>
              <a:ext cx="189" cy="103"/>
            </a:xfrm>
            <a:prstGeom prst="line">
              <a:avLst/>
            </a:prstGeom>
            <a:ln w="9525" cap="flat" cmpd="sng">
              <a:solidFill>
                <a:srgbClr val="000000"/>
              </a:solidFill>
              <a:prstDash val="solid"/>
              <a:round/>
              <a:headEnd type="none" w="med" len="med"/>
              <a:tailEnd type="none" w="med" len="med"/>
            </a:ln>
          </p:spPr>
        </p:sp>
        <p:sp>
          <p:nvSpPr>
            <p:cNvPr id="50273" name="直接连接符 376930"/>
            <p:cNvSpPr/>
            <p:nvPr/>
          </p:nvSpPr>
          <p:spPr>
            <a:xfrm flipH="1" flipV="1">
              <a:off x="3450" y="1634"/>
              <a:ext cx="95" cy="208"/>
            </a:xfrm>
            <a:prstGeom prst="line">
              <a:avLst/>
            </a:prstGeom>
            <a:ln w="9525" cap="flat" cmpd="sng">
              <a:solidFill>
                <a:srgbClr val="000000"/>
              </a:solidFill>
              <a:prstDash val="solid"/>
              <a:round/>
              <a:headEnd type="none" w="med" len="med"/>
              <a:tailEnd type="none" w="med" len="med"/>
            </a:ln>
          </p:spPr>
        </p:sp>
        <p:sp>
          <p:nvSpPr>
            <p:cNvPr id="50274" name="直接连接符 376931"/>
            <p:cNvSpPr/>
            <p:nvPr/>
          </p:nvSpPr>
          <p:spPr>
            <a:xfrm flipV="1">
              <a:off x="3730" y="1634"/>
              <a:ext cx="284" cy="208"/>
            </a:xfrm>
            <a:prstGeom prst="line">
              <a:avLst/>
            </a:prstGeom>
            <a:ln w="9525" cap="flat" cmpd="sng">
              <a:solidFill>
                <a:srgbClr val="000000"/>
              </a:solidFill>
              <a:prstDash val="solid"/>
              <a:round/>
              <a:headEnd type="none" w="med" len="med"/>
              <a:tailEnd type="none" w="med" len="med"/>
            </a:ln>
          </p:spPr>
        </p:sp>
      </p:grpSp>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2.图像傅里叶频谱特性及其频谱图</a:t>
            </a:r>
            <a:r>
              <a:rPr lang="en-US" altLang="zh-CN" sz="2800" b="1">
                <a:solidFill>
                  <a:srgbClr val="FF0000"/>
                </a:solidFill>
                <a:latin typeface="Times New Roman" panose="02020603050405020304" charset="0"/>
                <a:ea typeface="黑体" panose="02010609060101010101" pitchFamily="2" charset="-122"/>
              </a:rPr>
              <a:t>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2"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377859"/>
          <p:cNvSpPr txBox="1"/>
          <p:nvPr/>
        </p:nvSpPr>
        <p:spPr>
          <a:xfrm>
            <a:off x="2486122" y="3903235"/>
            <a:ext cx="7386034" cy="461645"/>
          </a:xfrm>
          <a:prstGeom prst="rect">
            <a:avLst/>
          </a:prstGeom>
          <a:noFill/>
          <a:ln w="9525">
            <a:noFill/>
          </a:ln>
        </p:spPr>
        <p:txBody>
          <a:bodyPr anchor="t">
            <a:spAutoFit/>
          </a:bodyPr>
          <a:lstStyle/>
          <a:p>
            <a:pPr lvl="0" indent="0">
              <a:spcBef>
                <a:spcPct val="50000"/>
              </a:spcBef>
            </a:pPr>
            <a:r>
              <a:rPr lang="zh-CN" altLang="en-US" sz="2425" b="1" dirty="0">
                <a:solidFill>
                  <a:srgbClr val="000099"/>
                </a:solidFill>
                <a:latin typeface="Times New Roman" panose="02020603050405020304" charset="0"/>
                <a:ea typeface="华文中宋" pitchFamily="2" charset="-122"/>
              </a:rPr>
              <a:t>        图</a:t>
            </a:r>
            <a:r>
              <a:rPr lang="en-US" altLang="zh-CN" sz="2425" b="1">
                <a:solidFill>
                  <a:srgbClr val="000099"/>
                </a:solidFill>
                <a:latin typeface="Times New Roman" panose="02020603050405020304" charset="0"/>
                <a:ea typeface="华文中宋" pitchFamily="2" charset="-122"/>
              </a:rPr>
              <a:t>1(b)  </a:t>
            </a:r>
            <a:r>
              <a:rPr lang="zh-CN" altLang="en-US" sz="1985" b="1" dirty="0">
                <a:solidFill>
                  <a:srgbClr val="000099"/>
                </a:solidFill>
                <a:latin typeface="Times New Roman" panose="02020603050405020304" charset="0"/>
                <a:ea typeface="宋体" panose="02010600030101010101" pitchFamily="2" charset="-122"/>
              </a:rPr>
              <a:t>频谱图                                   </a:t>
            </a:r>
            <a:r>
              <a:rPr lang="zh-CN" altLang="en-US" sz="2425" b="1" dirty="0">
                <a:solidFill>
                  <a:srgbClr val="000099"/>
                </a:solidFill>
                <a:latin typeface="Times New Roman" panose="02020603050405020304" charset="0"/>
                <a:ea typeface="华文中宋" pitchFamily="2" charset="-122"/>
              </a:rPr>
              <a:t>图</a:t>
            </a:r>
            <a:r>
              <a:rPr lang="en-US" altLang="zh-CN" sz="2425" b="1">
                <a:solidFill>
                  <a:srgbClr val="000099"/>
                </a:solidFill>
                <a:latin typeface="Times New Roman" panose="02020603050405020304" charset="0"/>
                <a:ea typeface="华文中宋" pitchFamily="2" charset="-122"/>
              </a:rPr>
              <a:t>2(b)  </a:t>
            </a:r>
            <a:r>
              <a:rPr lang="zh-CN" altLang="en-US" sz="2425" b="1" dirty="0">
                <a:solidFill>
                  <a:srgbClr val="000099"/>
                </a:solidFill>
                <a:latin typeface="Times New Roman" panose="02020603050405020304" charset="0"/>
                <a:ea typeface="华文中宋" pitchFamily="2" charset="-122"/>
              </a:rPr>
              <a:t>频谱图</a:t>
            </a:r>
          </a:p>
        </p:txBody>
      </p:sp>
      <p:pic>
        <p:nvPicPr>
          <p:cNvPr id="51203" name="图片 377860" descr="300"/>
          <p:cNvPicPr>
            <a:picLocks noChangeAspect="1"/>
          </p:cNvPicPr>
          <p:nvPr/>
        </p:nvPicPr>
        <p:blipFill>
          <a:blip r:embed="rId2"/>
          <a:stretch>
            <a:fillRect/>
          </a:stretch>
        </p:blipFill>
        <p:spPr>
          <a:xfrm>
            <a:off x="3282673" y="2241859"/>
            <a:ext cx="2106043" cy="1580846"/>
          </a:xfrm>
          <a:prstGeom prst="rect">
            <a:avLst/>
          </a:prstGeom>
          <a:noFill/>
          <a:ln w="9525">
            <a:noFill/>
          </a:ln>
        </p:spPr>
      </p:pic>
      <p:pic>
        <p:nvPicPr>
          <p:cNvPr id="51204" name="图片 377861" descr="傅立叶变换_ee"/>
          <p:cNvPicPr>
            <a:picLocks noChangeAspect="1"/>
          </p:cNvPicPr>
          <p:nvPr/>
        </p:nvPicPr>
        <p:blipFill>
          <a:blip r:embed="rId3"/>
          <a:stretch>
            <a:fillRect/>
          </a:stretch>
        </p:blipFill>
        <p:spPr>
          <a:xfrm>
            <a:off x="7214654" y="2234856"/>
            <a:ext cx="2144558" cy="1600103"/>
          </a:xfrm>
          <a:prstGeom prst="rect">
            <a:avLst/>
          </a:prstGeom>
          <a:noFill/>
          <a:ln w="9525">
            <a:noFill/>
          </a:ln>
        </p:spPr>
      </p:pic>
      <p:pic>
        <p:nvPicPr>
          <p:cNvPr id="51205" name="图片 377862" descr="傅立叶变换_2"/>
          <p:cNvPicPr>
            <a:picLocks noChangeAspect="1"/>
          </p:cNvPicPr>
          <p:nvPr/>
        </p:nvPicPr>
        <p:blipFill>
          <a:blip r:embed="rId4"/>
          <a:stretch>
            <a:fillRect/>
          </a:stretch>
        </p:blipFill>
        <p:spPr>
          <a:xfrm>
            <a:off x="3266916" y="4804825"/>
            <a:ext cx="2144559" cy="1589599"/>
          </a:xfrm>
          <a:prstGeom prst="rect">
            <a:avLst/>
          </a:prstGeom>
          <a:noFill/>
          <a:ln w="9525">
            <a:noFill/>
          </a:ln>
        </p:spPr>
      </p:pic>
      <p:pic>
        <p:nvPicPr>
          <p:cNvPr id="51206" name="图片 377863" descr="傅立叶变换_eee"/>
          <p:cNvPicPr>
            <a:picLocks noChangeAspect="1"/>
          </p:cNvPicPr>
          <p:nvPr/>
        </p:nvPicPr>
        <p:blipFill>
          <a:blip r:embed="rId5"/>
          <a:stretch>
            <a:fillRect/>
          </a:stretch>
        </p:blipFill>
        <p:spPr>
          <a:xfrm>
            <a:off x="7237413" y="4804825"/>
            <a:ext cx="2142808" cy="1594852"/>
          </a:xfrm>
          <a:prstGeom prst="rect">
            <a:avLst/>
          </a:prstGeom>
          <a:noFill/>
          <a:ln w="9525">
            <a:noFill/>
          </a:ln>
        </p:spPr>
      </p:pic>
      <p:sp>
        <p:nvSpPr>
          <p:cNvPr id="51207" name="文本框 377864"/>
          <p:cNvSpPr txBox="1"/>
          <p:nvPr/>
        </p:nvSpPr>
        <p:spPr>
          <a:xfrm>
            <a:off x="2606918" y="6523972"/>
            <a:ext cx="7265238" cy="461645"/>
          </a:xfrm>
          <a:prstGeom prst="rect">
            <a:avLst/>
          </a:prstGeom>
          <a:noFill/>
          <a:ln w="9525">
            <a:noFill/>
          </a:ln>
        </p:spPr>
        <p:txBody>
          <a:bodyPr anchor="t">
            <a:spAutoFit/>
          </a:bodyPr>
          <a:lstStyle/>
          <a:p>
            <a:pPr lvl="0" indent="0" algn="ctr">
              <a:spcBef>
                <a:spcPct val="50000"/>
              </a:spcBef>
            </a:pPr>
            <a:r>
              <a:rPr lang="zh-CN" altLang="en-US" sz="2425" b="1" dirty="0">
                <a:solidFill>
                  <a:srgbClr val="000099"/>
                </a:solidFill>
                <a:latin typeface="Times New Roman" panose="02020603050405020304" charset="0"/>
                <a:ea typeface="华文中宋" pitchFamily="2" charset="-122"/>
              </a:rPr>
              <a:t> </a:t>
            </a:r>
            <a:r>
              <a:rPr lang="en-US" altLang="zh-CN" sz="2425" b="1">
                <a:solidFill>
                  <a:srgbClr val="000099"/>
                </a:solidFill>
                <a:latin typeface="Times New Roman" panose="02020603050405020304" charset="0"/>
                <a:ea typeface="华文中宋" pitchFamily="2" charset="-122"/>
              </a:rPr>
              <a:t> </a:t>
            </a:r>
            <a:r>
              <a:rPr lang="zh-CN" altLang="en-US" sz="1985" b="1" dirty="0">
                <a:solidFill>
                  <a:srgbClr val="000099"/>
                </a:solidFill>
                <a:latin typeface="Times New Roman" panose="02020603050405020304" charset="0"/>
                <a:ea typeface="宋体" panose="02010600030101010101" pitchFamily="2" charset="-122"/>
              </a:rPr>
              <a:t>原点平移到</a:t>
            </a:r>
            <a:r>
              <a:rPr lang="en-US" altLang="zh-CN" sz="1985" b="1">
                <a:solidFill>
                  <a:srgbClr val="000099"/>
                </a:solidFill>
                <a:latin typeface="Times New Roman" panose="02020603050405020304" charset="0"/>
                <a:ea typeface="宋体" panose="02010600030101010101" pitchFamily="2" charset="-122"/>
              </a:rPr>
              <a:t>(M/2</a:t>
            </a:r>
            <a:r>
              <a:rPr lang="zh-CN" altLang="en-US" sz="1985" b="1" dirty="0">
                <a:solidFill>
                  <a:srgbClr val="000099"/>
                </a:solidFill>
                <a:latin typeface="Times New Roman" panose="02020603050405020304" charset="0"/>
                <a:ea typeface="宋体" panose="02010600030101010101" pitchFamily="2" charset="-122"/>
              </a:rPr>
              <a:t>，</a:t>
            </a:r>
            <a:r>
              <a:rPr lang="en-US" altLang="zh-CN" sz="1985" b="1">
                <a:solidFill>
                  <a:srgbClr val="000099"/>
                </a:solidFill>
                <a:latin typeface="Times New Roman" panose="02020603050405020304" charset="0"/>
                <a:ea typeface="宋体" panose="02010600030101010101" pitchFamily="2" charset="-122"/>
              </a:rPr>
              <a:t>N/2)</a:t>
            </a:r>
            <a:r>
              <a:rPr lang="zh-CN" altLang="en-US" sz="1985" b="1" dirty="0">
                <a:solidFill>
                  <a:srgbClr val="000099"/>
                </a:solidFill>
                <a:latin typeface="Times New Roman" panose="02020603050405020304" charset="0"/>
                <a:ea typeface="宋体" panose="02010600030101010101" pitchFamily="2" charset="-122"/>
              </a:rPr>
              <a:t>后的频谱图</a:t>
            </a:r>
          </a:p>
        </p:txBody>
      </p:sp>
      <p:sp>
        <p:nvSpPr>
          <p:cNvPr id="51208" name="文本框 377865"/>
          <p:cNvSpPr txBox="1"/>
          <p:nvPr/>
        </p:nvSpPr>
        <p:spPr>
          <a:xfrm>
            <a:off x="1091235" y="2494638"/>
            <a:ext cx="2303868" cy="848360"/>
          </a:xfrm>
          <a:prstGeom prst="rect">
            <a:avLst/>
          </a:prstGeom>
          <a:noFill/>
          <a:ln w="9525">
            <a:noFill/>
          </a:ln>
        </p:spPr>
        <p:txBody>
          <a:bodyPr anchor="t">
            <a:spAutoFit/>
          </a:bodyPr>
          <a:lstStyle/>
          <a:p>
            <a:pPr lvl="0" indent="0">
              <a:spcBef>
                <a:spcPct val="50000"/>
              </a:spcBef>
            </a:pPr>
            <a:r>
              <a:rPr lang="zh-CN" altLang="en-US" sz="1985" b="1" dirty="0">
                <a:solidFill>
                  <a:srgbClr val="000099"/>
                </a:solidFill>
                <a:latin typeface="Times New Roman" panose="02020603050405020304" charset="0"/>
                <a:ea typeface="华文中宋" pitchFamily="2" charset="-122"/>
              </a:rPr>
              <a:t>  原点在</a:t>
            </a:r>
            <a:r>
              <a:rPr lang="en-US" altLang="zh-CN" sz="1985" b="1">
                <a:solidFill>
                  <a:srgbClr val="000099"/>
                </a:solidFill>
                <a:latin typeface="Times New Roman" panose="02020603050405020304" charset="0"/>
                <a:ea typeface="华文中宋" pitchFamily="2" charset="-122"/>
              </a:rPr>
              <a:t>(0,0)</a:t>
            </a:r>
          </a:p>
          <a:p>
            <a:pPr lvl="0" indent="0">
              <a:spcBef>
                <a:spcPct val="50000"/>
              </a:spcBef>
            </a:pPr>
            <a:r>
              <a:rPr lang="zh-CN" altLang="en-US" sz="1985" b="1" dirty="0">
                <a:solidFill>
                  <a:srgbClr val="000099"/>
                </a:solidFill>
                <a:latin typeface="Times New Roman" panose="02020603050405020304" charset="0"/>
                <a:ea typeface="华文中宋" pitchFamily="2" charset="-122"/>
              </a:rPr>
              <a:t>  时的频谱图</a:t>
            </a:r>
            <a:r>
              <a:rPr lang="en-US" altLang="zh-CN" sz="1985" b="1">
                <a:solidFill>
                  <a:srgbClr val="000099"/>
                </a:solidFill>
                <a:latin typeface="Times New Roman" panose="02020603050405020304" charset="0"/>
                <a:ea typeface="华文中宋" pitchFamily="2" charset="-122"/>
              </a:rPr>
              <a:t>:</a:t>
            </a:r>
          </a:p>
        </p:txBody>
      </p:sp>
      <p:sp>
        <p:nvSpPr>
          <p:cNvPr id="2"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2.图像傅里叶频谱特性及其频谱图</a:t>
            </a:r>
            <a:r>
              <a:rPr lang="en-US" altLang="zh-CN" sz="2800" b="1">
                <a:solidFill>
                  <a:srgbClr val="FF0000"/>
                </a:solidFill>
                <a:latin typeface="Times New Roman" panose="02020603050405020304" charset="0"/>
                <a:ea typeface="黑体" panose="02010609060101010101" pitchFamily="2" charset="-122"/>
              </a:rPr>
              <a:t> </a:t>
            </a:r>
          </a:p>
        </p:txBody>
      </p:sp>
      <p:grpSp>
        <p:nvGrpSpPr>
          <p:cNvPr id="3" name="组合 2"/>
          <p:cNvGrpSpPr/>
          <p:nvPr/>
        </p:nvGrpSpPr>
        <p:grpSpPr>
          <a:xfrm>
            <a:off x="-19685" y="1270"/>
            <a:ext cx="9562465" cy="7560310"/>
            <a:chOff x="-31" y="2"/>
            <a:chExt cx="15059" cy="11906"/>
          </a:xfrm>
        </p:grpSpPr>
        <p:sp>
          <p:nvSpPr>
            <p:cNvPr id="5" name="object 2"/>
            <p:cNvSpPr/>
            <p:nvPr/>
          </p:nvSpPr>
          <p:spPr>
            <a:xfrm>
              <a:off x="-31" y="2"/>
              <a:ext cx="1320" cy="11906"/>
            </a:xfrm>
            <a:prstGeom prst="rect">
              <a:avLst/>
            </a:prstGeom>
            <a:blipFill>
              <a:blip r:embed="rId6" cstate="print"/>
              <a:stretch>
                <a:fillRect/>
              </a:stretch>
            </a:blipFill>
          </p:spPr>
          <p:txBody>
            <a:bodyPr wrap="square" lIns="0" tIns="0" rIns="0" bIns="0" rtlCol="0"/>
            <a:lstStyle/>
            <a:p>
              <a:endParaRPr/>
            </a:p>
          </p:txBody>
        </p:sp>
        <p:sp>
          <p:nvSpPr>
            <p:cNvPr id="9"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10" name="object 3"/>
            <p:cNvSpPr/>
            <p:nvPr/>
          </p:nvSpPr>
          <p:spPr>
            <a:xfrm>
              <a:off x="1265" y="2243"/>
              <a:ext cx="6120" cy="132"/>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97660" y="2691130"/>
            <a:ext cx="7985125" cy="2479040"/>
            <a:chOff x="1916" y="3518"/>
            <a:chExt cx="12575" cy="3904"/>
          </a:xfrm>
        </p:grpSpPr>
        <p:pic>
          <p:nvPicPr>
            <p:cNvPr id="52226" name="图片 378883" descr="1"/>
            <p:cNvPicPr>
              <a:picLocks noChangeAspect="1"/>
            </p:cNvPicPr>
            <p:nvPr/>
          </p:nvPicPr>
          <p:blipFill>
            <a:blip r:embed="rId2"/>
            <a:stretch>
              <a:fillRect/>
            </a:stretch>
          </p:blipFill>
          <p:spPr>
            <a:xfrm>
              <a:off x="1916" y="3579"/>
              <a:ext cx="3504" cy="3157"/>
            </a:xfrm>
            <a:prstGeom prst="rect">
              <a:avLst/>
            </a:prstGeom>
            <a:noFill/>
            <a:ln w="9525">
              <a:noFill/>
            </a:ln>
          </p:spPr>
        </p:pic>
        <p:pic>
          <p:nvPicPr>
            <p:cNvPr id="52227" name="图片 378884" descr="2"/>
            <p:cNvPicPr>
              <a:picLocks noChangeAspect="1"/>
            </p:cNvPicPr>
            <p:nvPr/>
          </p:nvPicPr>
          <p:blipFill>
            <a:blip r:embed="rId3"/>
            <a:stretch>
              <a:fillRect/>
            </a:stretch>
          </p:blipFill>
          <p:spPr>
            <a:xfrm>
              <a:off x="6634" y="3518"/>
              <a:ext cx="3162" cy="3162"/>
            </a:xfrm>
            <a:prstGeom prst="rect">
              <a:avLst/>
            </a:prstGeom>
            <a:noFill/>
            <a:ln w="9525">
              <a:noFill/>
            </a:ln>
          </p:spPr>
        </p:pic>
        <p:pic>
          <p:nvPicPr>
            <p:cNvPr id="52228" name="图片 378885" descr="3"/>
            <p:cNvPicPr>
              <a:picLocks noChangeAspect="1"/>
            </p:cNvPicPr>
            <p:nvPr/>
          </p:nvPicPr>
          <p:blipFill>
            <a:blip r:embed="rId4"/>
            <a:stretch>
              <a:fillRect/>
            </a:stretch>
          </p:blipFill>
          <p:spPr>
            <a:xfrm>
              <a:off x="11136" y="3529"/>
              <a:ext cx="3162" cy="3162"/>
            </a:xfrm>
            <a:prstGeom prst="rect">
              <a:avLst/>
            </a:prstGeom>
            <a:noFill/>
            <a:ln w="9525">
              <a:noFill/>
            </a:ln>
          </p:spPr>
        </p:pic>
        <p:sp>
          <p:nvSpPr>
            <p:cNvPr id="52229" name="矩形 378887"/>
            <p:cNvSpPr/>
            <p:nvPr/>
          </p:nvSpPr>
          <p:spPr>
            <a:xfrm>
              <a:off x="2750" y="6748"/>
              <a:ext cx="11741" cy="674"/>
            </a:xfrm>
            <a:prstGeom prst="rect">
              <a:avLst/>
            </a:prstGeom>
            <a:noFill/>
            <a:ln w="9525">
              <a:noFill/>
            </a:ln>
          </p:spPr>
          <p:txBody>
            <a:bodyPr wrap="none" anchor="ctr">
              <a:spAutoFit/>
            </a:bodyPr>
            <a:lstStyle/>
            <a:p>
              <a:pPr lvl="0" indent="0"/>
              <a:r>
                <a:rPr lang="en-US" altLang="zh-CN" sz="2205" dirty="0">
                  <a:latin typeface="Times New Roman" panose="02020603050405020304" charset="0"/>
                  <a:ea typeface="黑体" panose="02010609060101010101" pitchFamily="2" charset="-122"/>
                </a:rPr>
                <a:t>(</a:t>
              </a:r>
              <a:r>
                <a:rPr lang="en-US" altLang="zh-CN" sz="2205">
                  <a:latin typeface="Times New Roman" panose="02020603050405020304" charset="0"/>
                  <a:ea typeface="黑体" panose="02010609060101010101" pitchFamily="2" charset="-122"/>
                </a:rPr>
                <a:t>a</a:t>
              </a:r>
              <a:r>
                <a:rPr lang="zh-CN" altLang="en-US" sz="2205" dirty="0">
                  <a:latin typeface="Times New Roman" panose="02020603050405020304" charset="0"/>
                  <a:ea typeface="黑体" panose="02010609060101010101" pitchFamily="2" charset="-122"/>
                </a:rPr>
                <a:t>)原图像                  (</a:t>
              </a:r>
              <a:r>
                <a:rPr lang="en-US" altLang="zh-CN" sz="2205">
                  <a:latin typeface="Times New Roman" panose="02020603050405020304" charset="0"/>
                  <a:ea typeface="黑体" panose="02010609060101010101" pitchFamily="2" charset="-122"/>
                </a:rPr>
                <a:t>b</a:t>
              </a:r>
              <a:r>
                <a:rPr lang="zh-CN" altLang="en-US" sz="2205" dirty="0">
                  <a:latin typeface="Times New Roman" panose="02020603050405020304" charset="0"/>
                  <a:ea typeface="黑体" panose="02010609060101010101" pitchFamily="2" charset="-122"/>
                </a:rPr>
                <a:t>)移动前的幅度谱        (</a:t>
              </a:r>
              <a:r>
                <a:rPr lang="en-US" altLang="zh-CN" sz="2205">
                  <a:latin typeface="Times New Roman" panose="02020603050405020304" charset="0"/>
                  <a:ea typeface="黑体" panose="02010609060101010101" pitchFamily="2" charset="-122"/>
                </a:rPr>
                <a:t>c</a:t>
              </a:r>
              <a:r>
                <a:rPr lang="zh-CN" altLang="en-US" sz="2205" dirty="0">
                  <a:latin typeface="Times New Roman" panose="02020603050405020304" charset="0"/>
                  <a:ea typeface="黑体" panose="02010609060101010101" pitchFamily="2" charset="-122"/>
                </a:rPr>
                <a:t>)移动后幅度谱</a:t>
              </a:r>
            </a:p>
          </p:txBody>
        </p:sp>
      </p:grpSp>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2.图像傅里叶频谱特性及其频谱图</a:t>
            </a:r>
            <a:r>
              <a:rPr lang="en-US" altLang="zh-CN" sz="2800" b="1">
                <a:solidFill>
                  <a:srgbClr val="FF0000"/>
                </a:solidFill>
                <a:latin typeface="Times New Roman" panose="02020603050405020304" charset="0"/>
                <a:ea typeface="黑体" panose="02010609060101010101" pitchFamily="2" charset="-122"/>
              </a:rPr>
              <a:t>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5"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9" name="文本框 379917"/>
          <p:cNvSpPr txBox="1"/>
          <p:nvPr/>
        </p:nvSpPr>
        <p:spPr>
          <a:xfrm>
            <a:off x="1119134" y="5796280"/>
            <a:ext cx="9369531" cy="1328420"/>
          </a:xfrm>
          <a:prstGeom prst="rect">
            <a:avLst/>
          </a:prstGeom>
          <a:noFill/>
          <a:ln w="9525">
            <a:noFill/>
          </a:ln>
        </p:spPr>
        <p:txBody>
          <a:bodyPr anchor="t">
            <a:spAutoFit/>
          </a:bodyPr>
          <a:lstStyle/>
          <a:p>
            <a:pPr lvl="0" indent="0">
              <a:lnSpc>
                <a:spcPct val="160000"/>
              </a:lnSpc>
              <a:spcBef>
                <a:spcPct val="140000"/>
              </a:spcBef>
            </a:pPr>
            <a:r>
              <a:rPr lang="zh-CN" altLang="en-US" sz="2800" b="1" dirty="0">
                <a:solidFill>
                  <a:srgbClr val="000099"/>
                </a:solidFill>
                <a:latin typeface="Times New Roman" panose="02020603050405020304" charset="0"/>
              </a:rPr>
              <a:t>频谱图</a:t>
            </a:r>
            <a:r>
              <a:rPr lang="en-US" altLang="zh-CN" sz="2800" b="1">
                <a:solidFill>
                  <a:srgbClr val="000099"/>
                </a:solidFill>
                <a:latin typeface="Times New Roman" panose="02020603050405020304" charset="0"/>
              </a:rPr>
              <a:t>(a)</a:t>
            </a:r>
            <a:r>
              <a:rPr lang="zh-CN" altLang="en-US" sz="2800" b="1" dirty="0">
                <a:solidFill>
                  <a:srgbClr val="000099"/>
                </a:solidFill>
                <a:latin typeface="Times New Roman" panose="02020603050405020304" charset="0"/>
              </a:rPr>
              <a:t>和</a:t>
            </a:r>
            <a:r>
              <a:rPr lang="en-US" altLang="zh-CN" sz="2800" b="1">
                <a:solidFill>
                  <a:srgbClr val="000099"/>
                </a:solidFill>
                <a:latin typeface="Times New Roman" panose="02020603050405020304" charset="0"/>
              </a:rPr>
              <a:t>(b)</a:t>
            </a:r>
            <a:r>
              <a:rPr lang="zh-CN" altLang="en-US" sz="2800" b="1" dirty="0">
                <a:solidFill>
                  <a:srgbClr val="000099"/>
                </a:solidFill>
                <a:latin typeface="Times New Roman" panose="02020603050405020304" charset="0"/>
              </a:rPr>
              <a:t>实质上是函数</a:t>
            </a:r>
          </a:p>
          <a:p>
            <a:pPr lvl="0" indent="0">
              <a:lnSpc>
                <a:spcPct val="130000"/>
              </a:lnSpc>
            </a:pPr>
            <a:r>
              <a:rPr lang="zh-CN" altLang="en-US" sz="2800" b="1" dirty="0">
                <a:solidFill>
                  <a:srgbClr val="000099"/>
                </a:solidFill>
                <a:latin typeface="Times New Roman" panose="02020603050405020304" charset="0"/>
              </a:rPr>
              <a:t>                        的傅里叶频谱图。</a:t>
            </a:r>
          </a:p>
        </p:txBody>
      </p:sp>
      <p:sp>
        <p:nvSpPr>
          <p:cNvPr id="379908" name="文本框 379907"/>
          <p:cNvSpPr txBox="1"/>
          <p:nvPr/>
        </p:nvSpPr>
        <p:spPr>
          <a:xfrm>
            <a:off x="776451" y="2050547"/>
            <a:ext cx="9371282" cy="4272280"/>
          </a:xfrm>
          <a:prstGeom prst="rect">
            <a:avLst/>
          </a:prstGeom>
          <a:noFill/>
          <a:ln w="9525">
            <a:noFill/>
          </a:ln>
        </p:spPr>
        <p:txBody>
          <a:bodyPr>
            <a:spAutoFit/>
          </a:bodyPr>
          <a:lstStyle/>
          <a:p>
            <a:pPr lvl="0" fontAlgn="base">
              <a:lnSpc>
                <a:spcPct val="125000"/>
              </a:lnSpc>
            </a:pPr>
            <a:r>
              <a:rPr lang="zh-CN" altLang="en-US" sz="2800" b="1" strike="noStrike" noProof="1">
                <a:latin typeface="Times New Roman" panose="02020603050405020304" charset="0"/>
                <a:cs typeface="+mn-ea"/>
              </a:rPr>
              <a:t>    对于式</a:t>
            </a:r>
            <a:endParaRPr lang="en-US" altLang="zh-CN" sz="2800" b="1" strike="noStrike" noProof="1">
              <a:solidFill>
                <a:srgbClr val="FF0000"/>
              </a:solidFill>
              <a:latin typeface="Times New Roman" panose="02020603050405020304" charset="0"/>
              <a:cs typeface="+mn-ea"/>
            </a:endParaRPr>
          </a:p>
          <a:p>
            <a:pPr lvl="0" fontAlgn="base">
              <a:lnSpc>
                <a:spcPct val="135000"/>
              </a:lnSpc>
            </a:pPr>
            <a:r>
              <a:rPr lang="zh-CN" altLang="en-US" sz="2800" b="1" strike="noStrike" noProof="1">
                <a:latin typeface="Times New Roman" panose="02020603050405020304" charset="0"/>
                <a:cs typeface="+mn-ea"/>
              </a:rPr>
              <a:t>当</a:t>
            </a:r>
            <a:r>
              <a:rPr lang="en-US" altLang="zh-CN" sz="2800" b="1" strike="noStrike" noProof="1">
                <a:latin typeface="Times New Roman" panose="02020603050405020304" charset="0"/>
                <a:cs typeface="+mn-ea"/>
              </a:rPr>
              <a:t>u</a:t>
            </a:r>
            <a:r>
              <a:rPr lang="en-US" altLang="zh-CN" sz="2800" b="1" strike="noStrike" baseline="-25000" noProof="1">
                <a:latin typeface="Times New Roman" panose="02020603050405020304" charset="0"/>
                <a:cs typeface="+mn-ea"/>
              </a:rPr>
              <a:t>0</a:t>
            </a:r>
            <a:r>
              <a:rPr lang="en-US" altLang="zh-CN" sz="2800" b="1" strike="noStrike" noProof="1">
                <a:latin typeface="Times New Roman" panose="02020603050405020304" charset="0"/>
                <a:cs typeface="+mn-ea"/>
              </a:rPr>
              <a:t>=M/2</a:t>
            </a:r>
            <a:r>
              <a:rPr lang="zh-CN" altLang="en-US" sz="2800" b="1" strike="noStrike" noProof="1">
                <a:latin typeface="Times New Roman" panose="02020603050405020304" charset="0"/>
                <a:cs typeface="+mn-ea"/>
              </a:rPr>
              <a:t>，</a:t>
            </a:r>
            <a:r>
              <a:rPr lang="en-US" altLang="zh-CN" sz="2800" b="1" strike="noStrike" noProof="1">
                <a:latin typeface="Times New Roman" panose="02020603050405020304" charset="0"/>
                <a:cs typeface="+mn-ea"/>
              </a:rPr>
              <a:t>v</a:t>
            </a:r>
            <a:r>
              <a:rPr lang="en-US" altLang="zh-CN" sz="2800" b="1" strike="noStrike" baseline="-25000" noProof="1">
                <a:latin typeface="Times New Roman" panose="02020603050405020304" charset="0"/>
                <a:cs typeface="+mn-ea"/>
              </a:rPr>
              <a:t>0</a:t>
            </a:r>
            <a:r>
              <a:rPr lang="en-US" altLang="zh-CN" sz="2800" b="1" strike="noStrike" noProof="1">
                <a:latin typeface="Times New Roman" panose="02020603050405020304" charset="0"/>
                <a:cs typeface="+mn-ea"/>
              </a:rPr>
              <a:t>=N/2</a:t>
            </a:r>
            <a:r>
              <a:rPr lang="zh-CN" altLang="en-US" sz="2800" b="1" strike="noStrike" noProof="1">
                <a:latin typeface="Times New Roman" panose="02020603050405020304" charset="0"/>
                <a:cs typeface="+mn-ea"/>
              </a:rPr>
              <a:t>时，有</a:t>
            </a:r>
            <a:endParaRPr lang="zh-CN" altLang="en-US" sz="2800" b="1" strike="noStrike" noProof="1">
              <a:latin typeface="Times New Roman" panose="02020603050405020304" charset="0"/>
            </a:endParaRPr>
          </a:p>
          <a:p>
            <a:pPr lvl="0" fontAlgn="base">
              <a:lnSpc>
                <a:spcPct val="160000"/>
              </a:lnSpc>
            </a:pPr>
            <a:endParaRPr lang="zh-CN" altLang="en-US" sz="2800" b="1" strike="noStrike" noProof="1">
              <a:latin typeface="Times New Roman" panose="02020603050405020304" charset="0"/>
            </a:endParaRPr>
          </a:p>
          <a:p>
            <a:pPr lvl="0" fontAlgn="base">
              <a:lnSpc>
                <a:spcPct val="160000"/>
              </a:lnSpc>
            </a:pPr>
            <a:endParaRPr lang="zh-CN" altLang="en-US" sz="2800" b="1" strike="noStrike" noProof="1">
              <a:latin typeface="Times New Roman" panose="02020603050405020304" charset="0"/>
            </a:endParaRPr>
          </a:p>
          <a:p>
            <a:pPr lvl="0" fontAlgn="base">
              <a:lnSpc>
                <a:spcPct val="160000"/>
              </a:lnSpc>
              <a:spcBef>
                <a:spcPct val="100000"/>
              </a:spcBef>
            </a:pPr>
            <a:r>
              <a:rPr lang="zh-CN" altLang="en-US" sz="2800" b="1" strike="noStrike" noProof="1">
                <a:latin typeface="Times New Roman" panose="02020603050405020304" charset="0"/>
                <a:cs typeface="+mn-ea"/>
              </a:rPr>
              <a:t>也即</a:t>
            </a:r>
            <a:endParaRPr lang="zh-CN" altLang="en-US" sz="2800" b="1" strike="noStrike" noProof="1">
              <a:latin typeface="Times New Roman" panose="02020603050405020304" charset="0"/>
            </a:endParaRPr>
          </a:p>
          <a:p>
            <a:pPr lvl="0" fontAlgn="base">
              <a:lnSpc>
                <a:spcPct val="140000"/>
              </a:lnSpc>
            </a:pPr>
            <a:r>
              <a:rPr lang="zh-CN" altLang="en-US" sz="2800" b="1" strike="noStrike" noProof="1">
                <a:solidFill>
                  <a:srgbClr val="006699"/>
                </a:solidFill>
                <a:effectLst>
                  <a:outerShdw blurRad="38100" dist="38100" dir="2700000">
                    <a:srgbClr val="C0C0C0"/>
                  </a:outerShdw>
                </a:effectLst>
                <a:latin typeface="Times New Roman" panose="02020603050405020304" charset="0"/>
                <a:cs typeface="+mn-ea"/>
              </a:rPr>
              <a:t> </a:t>
            </a:r>
            <a:endParaRPr lang="zh-CN" altLang="en-US" sz="2800" b="1" strike="noStrike" noProof="1">
              <a:solidFill>
                <a:srgbClr val="006699"/>
              </a:solidFill>
              <a:effectLst>
                <a:outerShdw blurRad="38100" dist="38100" dir="2700000">
                  <a:srgbClr val="C0C0C0"/>
                </a:outerShdw>
              </a:effectLst>
              <a:latin typeface="Times New Roman" panose="02020603050405020304" charset="0"/>
            </a:endParaRPr>
          </a:p>
        </p:txBody>
      </p:sp>
      <p:graphicFrame>
        <p:nvGraphicFramePr>
          <p:cNvPr id="53251" name="对象 379908"/>
          <p:cNvGraphicFramePr/>
          <p:nvPr>
            <p:extLst>
              <p:ext uri="{D42A27DB-BD31-4B8C-83A1-F6EECF244321}">
                <p14:modId xmlns:p14="http://schemas.microsoft.com/office/powerpoint/2010/main" val="429941577"/>
              </p:ext>
            </p:extLst>
          </p:nvPr>
        </p:nvGraphicFramePr>
        <p:xfrm>
          <a:off x="2335530" y="1957648"/>
          <a:ext cx="6019800" cy="830580"/>
        </p:xfrm>
        <a:graphic>
          <a:graphicData uri="http://schemas.openxmlformats.org/presentationml/2006/ole">
            <mc:AlternateContent xmlns:mc="http://schemas.openxmlformats.org/markup-compatibility/2006">
              <mc:Choice xmlns:v="urn:schemas-microsoft-com:vml" Requires="v">
                <p:oleObj spid="_x0000_s20997" r:id="rId3" imgW="3022600" imgH="393700" progId="Equation.3">
                  <p:embed/>
                </p:oleObj>
              </mc:Choice>
              <mc:Fallback>
                <p:oleObj r:id="rId3" imgW="3022600" imgH="393700" progId="Equation.3">
                  <p:embed/>
                  <p:pic>
                    <p:nvPicPr>
                      <p:cNvPr id="0" name="图片 3143"/>
                      <p:cNvPicPr/>
                      <p:nvPr/>
                    </p:nvPicPr>
                    <p:blipFill>
                      <a:blip r:embed="rId4"/>
                      <a:stretch>
                        <a:fillRect/>
                      </a:stretch>
                    </p:blipFill>
                    <p:spPr>
                      <a:xfrm>
                        <a:off x="2335530" y="1957648"/>
                        <a:ext cx="6019800" cy="830580"/>
                      </a:xfrm>
                      <a:prstGeom prst="rect">
                        <a:avLst/>
                      </a:prstGeom>
                      <a:noFill/>
                      <a:ln w="38100">
                        <a:noFill/>
                        <a:miter/>
                      </a:ln>
                    </p:spPr>
                  </p:pic>
                </p:oleObj>
              </mc:Fallback>
            </mc:AlternateContent>
          </a:graphicData>
        </a:graphic>
      </p:graphicFrame>
      <p:graphicFrame>
        <p:nvGraphicFramePr>
          <p:cNvPr id="53252" name="对象 379909"/>
          <p:cNvGraphicFramePr/>
          <p:nvPr/>
        </p:nvGraphicFramePr>
        <p:xfrm>
          <a:off x="2607310" y="3279140"/>
          <a:ext cx="5748020" cy="822325"/>
        </p:xfrm>
        <a:graphic>
          <a:graphicData uri="http://schemas.openxmlformats.org/presentationml/2006/ole">
            <mc:AlternateContent xmlns:mc="http://schemas.openxmlformats.org/markup-compatibility/2006">
              <mc:Choice xmlns:v="urn:schemas-microsoft-com:vml" Requires="v">
                <p:oleObj spid="_x0000_s20998" r:id="rId5" imgW="3162300" imgH="393700" progId="Equation.3">
                  <p:embed/>
                </p:oleObj>
              </mc:Choice>
              <mc:Fallback>
                <p:oleObj r:id="rId5" imgW="3162300" imgH="393700" progId="Equation.3">
                  <p:embed/>
                  <p:pic>
                    <p:nvPicPr>
                      <p:cNvPr id="0" name="图片 3144"/>
                      <p:cNvPicPr/>
                      <p:nvPr/>
                    </p:nvPicPr>
                    <p:blipFill>
                      <a:blip r:embed="rId6"/>
                      <a:stretch>
                        <a:fillRect/>
                      </a:stretch>
                    </p:blipFill>
                    <p:spPr>
                      <a:xfrm>
                        <a:off x="2607310" y="3279140"/>
                        <a:ext cx="5748020" cy="822325"/>
                      </a:xfrm>
                      <a:prstGeom prst="rect">
                        <a:avLst/>
                      </a:prstGeom>
                      <a:noFill/>
                      <a:ln w="38100">
                        <a:noFill/>
                        <a:miter/>
                      </a:ln>
                    </p:spPr>
                  </p:pic>
                </p:oleObj>
              </mc:Fallback>
            </mc:AlternateContent>
          </a:graphicData>
        </a:graphic>
      </p:graphicFrame>
      <p:sp>
        <p:nvSpPr>
          <p:cNvPr id="53253" name="矩形 379910"/>
          <p:cNvSpPr/>
          <p:nvPr/>
        </p:nvSpPr>
        <p:spPr>
          <a:xfrm>
            <a:off x="762000" y="4112578"/>
            <a:ext cx="10083800" cy="0"/>
          </a:xfrm>
          <a:prstGeom prst="rect">
            <a:avLst/>
          </a:prstGeom>
          <a:noFill/>
          <a:ln w="9525">
            <a:noFill/>
          </a:ln>
        </p:spPr>
        <p:txBody>
          <a:bodyPr anchor="t"/>
          <a:lstStyle/>
          <a:p>
            <a:pPr lvl="0" indent="0"/>
            <a:endParaRPr lang="zh-CN" altLang="en-US" sz="2800">
              <a:latin typeface="Times New Roman" panose="02020603050405020304" charset="0"/>
            </a:endParaRPr>
          </a:p>
        </p:txBody>
      </p:sp>
      <p:graphicFrame>
        <p:nvGraphicFramePr>
          <p:cNvPr id="53254" name="对象 379911"/>
          <p:cNvGraphicFramePr/>
          <p:nvPr/>
        </p:nvGraphicFramePr>
        <p:xfrm>
          <a:off x="5088890" y="4153535"/>
          <a:ext cx="3170555" cy="553085"/>
        </p:xfrm>
        <a:graphic>
          <a:graphicData uri="http://schemas.openxmlformats.org/presentationml/2006/ole">
            <mc:AlternateContent xmlns:mc="http://schemas.openxmlformats.org/markup-compatibility/2006">
              <mc:Choice xmlns:v="urn:schemas-microsoft-com:vml" Requires="v">
                <p:oleObj spid="_x0000_s20999" r:id="rId7" imgW="1447165" imgH="230505" progId="Equation.3">
                  <p:embed/>
                </p:oleObj>
              </mc:Choice>
              <mc:Fallback>
                <p:oleObj r:id="rId7" imgW="1447165" imgH="230505" progId="Equation.3">
                  <p:embed/>
                  <p:pic>
                    <p:nvPicPr>
                      <p:cNvPr id="0" name="图片 3145"/>
                      <p:cNvPicPr/>
                      <p:nvPr/>
                    </p:nvPicPr>
                    <p:blipFill>
                      <a:blip r:embed="rId8"/>
                      <a:stretch>
                        <a:fillRect/>
                      </a:stretch>
                    </p:blipFill>
                    <p:spPr>
                      <a:xfrm>
                        <a:off x="5088890" y="4153535"/>
                        <a:ext cx="3170555" cy="553085"/>
                      </a:xfrm>
                      <a:prstGeom prst="rect">
                        <a:avLst/>
                      </a:prstGeom>
                      <a:noFill/>
                      <a:ln w="38100">
                        <a:noFill/>
                        <a:miter/>
                      </a:ln>
                    </p:spPr>
                  </p:pic>
                </p:oleObj>
              </mc:Fallback>
            </mc:AlternateContent>
          </a:graphicData>
        </a:graphic>
      </p:graphicFrame>
      <p:graphicFrame>
        <p:nvGraphicFramePr>
          <p:cNvPr id="53256" name="对象 379913"/>
          <p:cNvGraphicFramePr/>
          <p:nvPr/>
        </p:nvGraphicFramePr>
        <p:xfrm>
          <a:off x="5089525" y="4636135"/>
          <a:ext cx="4556125" cy="534670"/>
        </p:xfrm>
        <a:graphic>
          <a:graphicData uri="http://schemas.openxmlformats.org/presentationml/2006/ole">
            <mc:AlternateContent xmlns:mc="http://schemas.openxmlformats.org/markup-compatibility/2006">
              <mc:Choice xmlns:v="urn:schemas-microsoft-com:vml" Requires="v">
                <p:oleObj spid="_x0000_s21000" r:id="rId9" imgW="2006600" imgH="228600" progId="Equation.3">
                  <p:embed/>
                </p:oleObj>
              </mc:Choice>
              <mc:Fallback>
                <p:oleObj r:id="rId9" imgW="2006600" imgH="228600" progId="Equation.3">
                  <p:embed/>
                  <p:pic>
                    <p:nvPicPr>
                      <p:cNvPr id="0" name="图片 3146"/>
                      <p:cNvPicPr/>
                      <p:nvPr/>
                    </p:nvPicPr>
                    <p:blipFill>
                      <a:blip r:embed="rId10"/>
                      <a:stretch>
                        <a:fillRect/>
                      </a:stretch>
                    </p:blipFill>
                    <p:spPr>
                      <a:xfrm>
                        <a:off x="5089525" y="4636135"/>
                        <a:ext cx="4556125" cy="534670"/>
                      </a:xfrm>
                      <a:prstGeom prst="rect">
                        <a:avLst/>
                      </a:prstGeom>
                      <a:noFill/>
                      <a:ln w="38100">
                        <a:noFill/>
                        <a:miter/>
                      </a:ln>
                    </p:spPr>
                  </p:pic>
                </p:oleObj>
              </mc:Fallback>
            </mc:AlternateContent>
          </a:graphicData>
        </a:graphic>
      </p:graphicFrame>
      <p:graphicFrame>
        <p:nvGraphicFramePr>
          <p:cNvPr id="53257" name="对象 379914"/>
          <p:cNvGraphicFramePr/>
          <p:nvPr>
            <p:extLst>
              <p:ext uri="{D42A27DB-BD31-4B8C-83A1-F6EECF244321}">
                <p14:modId xmlns:p14="http://schemas.microsoft.com/office/powerpoint/2010/main" val="3784807367"/>
              </p:ext>
            </p:extLst>
          </p:nvPr>
        </p:nvGraphicFramePr>
        <p:xfrm>
          <a:off x="1601585" y="5065713"/>
          <a:ext cx="5579745" cy="553720"/>
        </p:xfrm>
        <a:graphic>
          <a:graphicData uri="http://schemas.openxmlformats.org/presentationml/2006/ole">
            <mc:AlternateContent xmlns:mc="http://schemas.openxmlformats.org/markup-compatibility/2006">
              <mc:Choice xmlns:v="urn:schemas-microsoft-com:vml" Requires="v">
                <p:oleObj spid="_x0000_s21001" r:id="rId11" imgW="2578100" imgH="228600" progId="Equation.3">
                  <p:embed/>
                </p:oleObj>
              </mc:Choice>
              <mc:Fallback>
                <p:oleObj r:id="rId11" imgW="2578100" imgH="228600" progId="Equation.3">
                  <p:embed/>
                  <p:pic>
                    <p:nvPicPr>
                      <p:cNvPr id="0" name="图片 3147"/>
                      <p:cNvPicPr/>
                      <p:nvPr/>
                    </p:nvPicPr>
                    <p:blipFill>
                      <a:blip r:embed="rId12"/>
                      <a:stretch>
                        <a:fillRect/>
                      </a:stretch>
                    </p:blipFill>
                    <p:spPr>
                      <a:xfrm>
                        <a:off x="1601585" y="5065713"/>
                        <a:ext cx="5579745" cy="553720"/>
                      </a:xfrm>
                      <a:prstGeom prst="rect">
                        <a:avLst/>
                      </a:prstGeom>
                      <a:noFill/>
                      <a:ln w="38100">
                        <a:noFill/>
                        <a:miter/>
                      </a:ln>
                    </p:spPr>
                  </p:pic>
                </p:oleObj>
              </mc:Fallback>
            </mc:AlternateContent>
          </a:graphicData>
        </a:graphic>
      </p:graphicFrame>
      <p:graphicFrame>
        <p:nvGraphicFramePr>
          <p:cNvPr id="53258" name="对象 379916"/>
          <p:cNvGraphicFramePr/>
          <p:nvPr/>
        </p:nvGraphicFramePr>
        <p:xfrm>
          <a:off x="1197610" y="6460490"/>
          <a:ext cx="1985010" cy="561975"/>
        </p:xfrm>
        <a:graphic>
          <a:graphicData uri="http://schemas.openxmlformats.org/presentationml/2006/ole">
            <mc:AlternateContent xmlns:mc="http://schemas.openxmlformats.org/markup-compatibility/2006">
              <mc:Choice xmlns:v="urn:schemas-microsoft-com:vml" Requires="v">
                <p:oleObj spid="_x0000_s21002" r:id="rId13" imgW="999490" imgH="230505" progId="Equation.3">
                  <p:embed/>
                </p:oleObj>
              </mc:Choice>
              <mc:Fallback>
                <p:oleObj r:id="rId13" imgW="999490" imgH="230505" progId="Equation.3">
                  <p:embed/>
                  <p:pic>
                    <p:nvPicPr>
                      <p:cNvPr id="0" name="图片 3148"/>
                      <p:cNvPicPr/>
                      <p:nvPr/>
                    </p:nvPicPr>
                    <p:blipFill>
                      <a:blip r:embed="rId14"/>
                      <a:stretch>
                        <a:fillRect/>
                      </a:stretch>
                    </p:blipFill>
                    <p:spPr>
                      <a:xfrm>
                        <a:off x="1197610" y="6460490"/>
                        <a:ext cx="1985010" cy="561975"/>
                      </a:xfrm>
                      <a:prstGeom prst="rect">
                        <a:avLst/>
                      </a:prstGeom>
                      <a:noFill/>
                      <a:ln w="38100">
                        <a:noFill/>
                        <a:miter/>
                      </a:ln>
                    </p:spPr>
                  </p:pic>
                </p:oleObj>
              </mc:Fallback>
            </mc:AlternateContent>
          </a:graphicData>
        </a:graphic>
      </p:graphicFrame>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2.图像傅里叶频谱特性及其频谱图</a:t>
            </a:r>
            <a:r>
              <a:rPr lang="en-US" altLang="zh-CN" sz="2800" b="1">
                <a:solidFill>
                  <a:srgbClr val="FF0000"/>
                </a:solidFill>
                <a:latin typeface="Times New Roman" panose="02020603050405020304" charset="0"/>
                <a:ea typeface="黑体" panose="02010609060101010101" pitchFamily="2" charset="-122"/>
              </a:rPr>
              <a:t>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15"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16"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1270"/>
            <a:ext cx="8423275" cy="7560310"/>
            <a:chOff x="-19" y="-2"/>
            <a:chExt cx="1326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0" name="文本框 9"/>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
        <p:nvSpPr>
          <p:cNvPr id="7169" name="矩形 1"/>
          <p:cNvSpPr/>
          <p:nvPr/>
        </p:nvSpPr>
        <p:spPr>
          <a:xfrm>
            <a:off x="993140" y="1631950"/>
            <a:ext cx="9206865" cy="4792980"/>
          </a:xfrm>
          <a:prstGeom prst="rect">
            <a:avLst/>
          </a:prstGeom>
          <a:noFill/>
          <a:ln w="9525">
            <a:noFill/>
          </a:ln>
        </p:spPr>
        <p:txBody>
          <a:bodyPr wrap="square" anchor="t"/>
          <a:lstStyle/>
          <a:p>
            <a:pPr marL="0" lvl="0" indent="0">
              <a:lnSpc>
                <a:spcPct val="150000"/>
              </a:lnSpc>
              <a:buClr>
                <a:schemeClr val="folHlink"/>
              </a:buClr>
              <a:buSzPct val="60000"/>
              <a:buFont typeface="Wingdings" panose="05000000000000000000" pitchFamily="2" charset="2"/>
              <a:buNone/>
            </a:pPr>
            <a:r>
              <a:rPr lang="zh-CN" altLang="en-US" sz="3600" dirty="0">
                <a:solidFill>
                  <a:srgbClr val="000099"/>
                </a:solidFill>
                <a:latin typeface="Times New Roman" panose="02020603050405020304" charset="0"/>
              </a:rPr>
              <a:t>图像空间</a:t>
            </a:r>
            <a:r>
              <a:rPr lang="zh-CN" altLang="en-US" sz="2800" dirty="0">
                <a:latin typeface="Times New Roman" panose="02020603050405020304" charset="0"/>
              </a:rPr>
              <a:t>中是没有时间概念的，只是空间概念。但是可以把不同的空间位置理解为不同的时间差。</a:t>
            </a:r>
          </a:p>
          <a:p>
            <a:pPr marL="0" lvl="0" indent="0">
              <a:lnSpc>
                <a:spcPct val="150000"/>
              </a:lnSpc>
              <a:buClr>
                <a:schemeClr val="folHlink"/>
              </a:buClr>
              <a:buSzPct val="60000"/>
              <a:buFont typeface="Wingdings" panose="05000000000000000000" pitchFamily="2" charset="2"/>
              <a:buNone/>
            </a:pPr>
            <a:r>
              <a:rPr lang="zh-CN" altLang="en-US" sz="3600" dirty="0">
                <a:solidFill>
                  <a:srgbClr val="000099"/>
                </a:solidFill>
                <a:latin typeface="Times New Roman" panose="02020603050405020304" charset="0"/>
              </a:rPr>
              <a:t>频谱图</a:t>
            </a:r>
            <a:r>
              <a:rPr lang="zh-CN" altLang="en-US" sz="2800" dirty="0">
                <a:latin typeface="Times New Roman" panose="02020603050405020304" charset="0"/>
              </a:rPr>
              <a:t>和原图像表示的是同一个信号，但是表示的方法不同：</a:t>
            </a:r>
            <a:r>
              <a:rPr lang="zh-CN" altLang="en-US" sz="2800" i="1" dirty="0">
                <a:latin typeface="Times New Roman" panose="02020603050405020304" charset="0"/>
              </a:rPr>
              <a:t>u</a:t>
            </a:r>
            <a:r>
              <a:rPr lang="zh-CN" altLang="en-US" sz="2800" dirty="0">
                <a:latin typeface="Times New Roman" panose="02020603050405020304" charset="0"/>
              </a:rPr>
              <a:t>=1,</a:t>
            </a:r>
            <a:r>
              <a:rPr lang="zh-CN" altLang="en-US" sz="2800" i="1" dirty="0">
                <a:latin typeface="Times New Roman" panose="02020603050405020304" charset="0"/>
              </a:rPr>
              <a:t>v</a:t>
            </a:r>
            <a:r>
              <a:rPr lang="zh-CN" altLang="en-US" sz="2800" dirty="0">
                <a:latin typeface="Times New Roman" panose="02020603050405020304" charset="0"/>
              </a:rPr>
              <a:t>=1表示横纵灰度变化为1，</a:t>
            </a:r>
            <a:r>
              <a:rPr lang="en-US" altLang="zh-CN" sz="2800" i="1" dirty="0">
                <a:latin typeface="Times New Roman" panose="02020603050405020304" charset="0"/>
              </a:rPr>
              <a:t>F</a:t>
            </a:r>
            <a:r>
              <a:rPr lang="zh-CN" altLang="en-US" sz="2800" dirty="0">
                <a:latin typeface="Times New Roman" panose="02020603050405020304" charset="0"/>
              </a:rPr>
              <a:t>(</a:t>
            </a:r>
            <a:r>
              <a:rPr lang="zh-CN" altLang="en-US" sz="2800" i="1" dirty="0">
                <a:latin typeface="Times New Roman" panose="02020603050405020304" charset="0"/>
              </a:rPr>
              <a:t>u</a:t>
            </a:r>
            <a:r>
              <a:rPr lang="zh-CN" altLang="en-US" sz="2800" dirty="0">
                <a:latin typeface="Times New Roman" panose="02020603050405020304" charset="0"/>
              </a:rPr>
              <a:t>,</a:t>
            </a:r>
            <a:r>
              <a:rPr lang="zh-CN" altLang="en-US" sz="2800" i="1" dirty="0">
                <a:latin typeface="Times New Roman" panose="02020603050405020304" charset="0"/>
              </a:rPr>
              <a:t>v</a:t>
            </a:r>
            <a:r>
              <a:rPr lang="zh-CN" altLang="en-US" sz="2800" dirty="0">
                <a:latin typeface="Times New Roman" panose="02020603050405020304" charset="0"/>
              </a:rPr>
              <a:t>)表示横纵灰度变化为</a:t>
            </a:r>
            <a:r>
              <a:rPr lang="zh-CN" altLang="en-US" sz="2800" i="1" dirty="0">
                <a:latin typeface="Times New Roman" panose="02020603050405020304" charset="0"/>
              </a:rPr>
              <a:t>u</a:t>
            </a:r>
            <a:r>
              <a:rPr lang="en-US" altLang="zh-CN" sz="2800" dirty="0">
                <a:latin typeface="Times New Roman" panose="02020603050405020304" charset="0"/>
              </a:rPr>
              <a:t>,</a:t>
            </a:r>
            <a:r>
              <a:rPr lang="zh-CN" altLang="en-US" sz="2800" i="1" dirty="0">
                <a:latin typeface="Times New Roman" panose="02020603050405020304" charset="0"/>
              </a:rPr>
              <a:t>v</a:t>
            </a:r>
            <a:r>
              <a:rPr lang="zh-CN" altLang="en-US" sz="2800" dirty="0">
                <a:latin typeface="Times New Roman" panose="02020603050405020304" charset="0"/>
              </a:rPr>
              <a:t> 的</a:t>
            </a:r>
            <a:r>
              <a:rPr lang="en-US" altLang="zh-CN" sz="2800" dirty="0">
                <a:latin typeface="Times New Roman" panose="02020603050405020304" charset="0"/>
              </a:rPr>
              <a:t>(</a:t>
            </a:r>
            <a:r>
              <a:rPr lang="zh-CN" altLang="en-US" sz="2800" dirty="0">
                <a:latin typeface="Times New Roman" panose="02020603050405020304" charset="0"/>
              </a:rPr>
              <a:t>也可以理解为二维频率为</a:t>
            </a:r>
            <a:r>
              <a:rPr lang="zh-CN" altLang="en-US" sz="2800" i="1" dirty="0">
                <a:latin typeface="Times New Roman" panose="02020603050405020304" charset="0"/>
              </a:rPr>
              <a:t>u</a:t>
            </a:r>
            <a:r>
              <a:rPr lang="en-US" altLang="zh-CN" sz="2800" dirty="0">
                <a:latin typeface="Times New Roman" panose="02020603050405020304" charset="0"/>
              </a:rPr>
              <a:t>,</a:t>
            </a:r>
            <a:r>
              <a:rPr lang="zh-CN" altLang="en-US" sz="2800" i="1" dirty="0">
                <a:latin typeface="Times New Roman" panose="02020603050405020304" charset="0"/>
              </a:rPr>
              <a:t>v</a:t>
            </a:r>
            <a:r>
              <a:rPr lang="en-US" altLang="zh-CN" sz="2800" dirty="0">
                <a:latin typeface="Times New Roman" panose="02020603050405020304" charset="0"/>
              </a:rPr>
              <a:t>)</a:t>
            </a:r>
            <a:r>
              <a:rPr lang="zh-CN" altLang="en-US" sz="2800" dirty="0">
                <a:latin typeface="Times New Roman" panose="02020603050405020304" charset="0"/>
              </a:rPr>
              <a:t>三角波的幅值。</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380930" descr="300"/>
          <p:cNvPicPr>
            <a:picLocks noChangeAspect="1"/>
          </p:cNvPicPr>
          <p:nvPr/>
        </p:nvPicPr>
        <p:blipFill>
          <a:blip r:embed="rId3"/>
          <a:stretch>
            <a:fillRect/>
          </a:stretch>
        </p:blipFill>
        <p:spPr>
          <a:xfrm>
            <a:off x="3739873" y="2149259"/>
            <a:ext cx="2106043" cy="1580845"/>
          </a:xfrm>
          <a:prstGeom prst="rect">
            <a:avLst/>
          </a:prstGeom>
          <a:noFill/>
          <a:ln w="9525">
            <a:noFill/>
          </a:ln>
        </p:spPr>
      </p:pic>
      <p:pic>
        <p:nvPicPr>
          <p:cNvPr id="54275" name="图片 380931" descr="傅立叶变换_ee"/>
          <p:cNvPicPr>
            <a:picLocks noChangeAspect="1"/>
          </p:cNvPicPr>
          <p:nvPr/>
        </p:nvPicPr>
        <p:blipFill>
          <a:blip r:embed="rId4"/>
          <a:stretch>
            <a:fillRect/>
          </a:stretch>
        </p:blipFill>
        <p:spPr>
          <a:xfrm>
            <a:off x="7671854" y="2142257"/>
            <a:ext cx="2144558" cy="1600103"/>
          </a:xfrm>
          <a:prstGeom prst="rect">
            <a:avLst/>
          </a:prstGeom>
          <a:noFill/>
          <a:ln w="9525">
            <a:noFill/>
          </a:ln>
        </p:spPr>
      </p:pic>
      <p:pic>
        <p:nvPicPr>
          <p:cNvPr id="54276" name="图片 380932" descr="傅立叶变换_2"/>
          <p:cNvPicPr>
            <a:picLocks noChangeAspect="1"/>
          </p:cNvPicPr>
          <p:nvPr/>
        </p:nvPicPr>
        <p:blipFill>
          <a:blip r:embed="rId5"/>
          <a:stretch>
            <a:fillRect/>
          </a:stretch>
        </p:blipFill>
        <p:spPr>
          <a:xfrm>
            <a:off x="3724116" y="4712225"/>
            <a:ext cx="2144559" cy="1589599"/>
          </a:xfrm>
          <a:prstGeom prst="rect">
            <a:avLst/>
          </a:prstGeom>
          <a:noFill/>
          <a:ln w="9525">
            <a:noFill/>
          </a:ln>
        </p:spPr>
      </p:pic>
      <p:pic>
        <p:nvPicPr>
          <p:cNvPr id="54277" name="图片 380933" descr="傅立叶变换_eee"/>
          <p:cNvPicPr>
            <a:picLocks noChangeAspect="1"/>
          </p:cNvPicPr>
          <p:nvPr/>
        </p:nvPicPr>
        <p:blipFill>
          <a:blip r:embed="rId6"/>
          <a:stretch>
            <a:fillRect/>
          </a:stretch>
        </p:blipFill>
        <p:spPr>
          <a:xfrm>
            <a:off x="7694613" y="4712225"/>
            <a:ext cx="2142808" cy="1594850"/>
          </a:xfrm>
          <a:prstGeom prst="rect">
            <a:avLst/>
          </a:prstGeom>
          <a:noFill/>
          <a:ln w="9525">
            <a:noFill/>
          </a:ln>
        </p:spPr>
      </p:pic>
      <p:sp>
        <p:nvSpPr>
          <p:cNvPr id="54279" name="文本框 380935"/>
          <p:cNvSpPr txBox="1"/>
          <p:nvPr/>
        </p:nvSpPr>
        <p:spPr>
          <a:xfrm>
            <a:off x="1436675" y="2081997"/>
            <a:ext cx="2303868" cy="1016635"/>
          </a:xfrm>
          <a:prstGeom prst="rect">
            <a:avLst/>
          </a:prstGeom>
          <a:noFill/>
          <a:ln w="9525">
            <a:noFill/>
          </a:ln>
        </p:spPr>
        <p:txBody>
          <a:bodyPr anchor="t">
            <a:spAutoFit/>
          </a:bodyPr>
          <a:lstStyle/>
          <a:p>
            <a:pPr lvl="0" indent="0">
              <a:spcBef>
                <a:spcPct val="50000"/>
              </a:spcBef>
            </a:pPr>
            <a:r>
              <a:rPr lang="zh-CN" altLang="en-US" sz="2425" b="1" dirty="0">
                <a:latin typeface="Times New Roman" panose="02020603050405020304" charset="0"/>
                <a:ea typeface="华文中宋" pitchFamily="2" charset="-122"/>
              </a:rPr>
              <a:t>  原点在</a:t>
            </a:r>
            <a:r>
              <a:rPr lang="en-US" altLang="zh-CN" sz="2425" b="1">
                <a:latin typeface="Times New Roman" panose="02020603050405020304" charset="0"/>
                <a:ea typeface="华文中宋" pitchFamily="2" charset="-122"/>
              </a:rPr>
              <a:t>(0,0)</a:t>
            </a:r>
          </a:p>
          <a:p>
            <a:pPr lvl="0" indent="0">
              <a:spcBef>
                <a:spcPct val="50000"/>
              </a:spcBef>
            </a:pPr>
            <a:r>
              <a:rPr lang="zh-CN" altLang="en-US" sz="2425" b="1" dirty="0">
                <a:latin typeface="Times New Roman" panose="02020603050405020304" charset="0"/>
                <a:ea typeface="华文中宋" pitchFamily="2" charset="-122"/>
              </a:rPr>
              <a:t>  时的频谱图</a:t>
            </a:r>
            <a:r>
              <a:rPr lang="en-US" altLang="zh-CN" sz="2425" b="1">
                <a:latin typeface="Times New Roman" panose="02020603050405020304" charset="0"/>
                <a:ea typeface="华文中宋" pitchFamily="2" charset="-122"/>
              </a:rPr>
              <a:t>:</a:t>
            </a:r>
          </a:p>
        </p:txBody>
      </p:sp>
      <p:grpSp>
        <p:nvGrpSpPr>
          <p:cNvPr id="54280" name="组合 380936"/>
          <p:cNvGrpSpPr/>
          <p:nvPr/>
        </p:nvGrpSpPr>
        <p:grpSpPr>
          <a:xfrm>
            <a:off x="4717252" y="6489714"/>
            <a:ext cx="5279990" cy="675755"/>
            <a:chOff x="454" y="3521"/>
            <a:chExt cx="3016" cy="386"/>
          </a:xfrm>
        </p:grpSpPr>
        <p:graphicFrame>
          <p:nvGraphicFramePr>
            <p:cNvPr id="54281" name="对象 380937"/>
            <p:cNvGraphicFramePr/>
            <p:nvPr/>
          </p:nvGraphicFramePr>
          <p:xfrm>
            <a:off x="454" y="3612"/>
            <a:ext cx="1055" cy="295"/>
          </p:xfrm>
          <a:graphic>
            <a:graphicData uri="http://schemas.openxmlformats.org/presentationml/2006/ole">
              <mc:AlternateContent xmlns:mc="http://schemas.openxmlformats.org/markup-compatibility/2006">
                <mc:Choice xmlns:v="urn:schemas-microsoft-com:vml" Requires="v">
                  <p:oleObj spid="_x0000_s21675" r:id="rId7" imgW="990600" imgH="228600" progId="Equation.3">
                    <p:embed/>
                  </p:oleObj>
                </mc:Choice>
                <mc:Fallback>
                  <p:oleObj r:id="rId7" imgW="990600" imgH="228600" progId="Equation.3">
                    <p:embed/>
                    <p:pic>
                      <p:nvPicPr>
                        <p:cNvPr id="0" name="图片 3149"/>
                        <p:cNvPicPr/>
                        <p:nvPr/>
                      </p:nvPicPr>
                      <p:blipFill>
                        <a:blip r:embed="rId8"/>
                        <a:stretch>
                          <a:fillRect/>
                        </a:stretch>
                      </p:blipFill>
                      <p:spPr>
                        <a:xfrm>
                          <a:off x="454" y="3612"/>
                          <a:ext cx="1055" cy="295"/>
                        </a:xfrm>
                        <a:prstGeom prst="rect">
                          <a:avLst/>
                        </a:prstGeom>
                        <a:noFill/>
                        <a:ln w="38100">
                          <a:noFill/>
                          <a:miter/>
                        </a:ln>
                      </p:spPr>
                    </p:pic>
                  </p:oleObj>
                </mc:Fallback>
              </mc:AlternateContent>
            </a:graphicData>
          </a:graphic>
        </p:graphicFrame>
        <p:sp>
          <p:nvSpPr>
            <p:cNvPr id="54282" name="文本框 380938"/>
            <p:cNvSpPr txBox="1"/>
            <p:nvPr/>
          </p:nvSpPr>
          <p:spPr>
            <a:xfrm>
              <a:off x="1474" y="3521"/>
              <a:ext cx="1996" cy="386"/>
            </a:xfrm>
            <a:prstGeom prst="rect">
              <a:avLst/>
            </a:prstGeom>
            <a:noFill/>
            <a:ln w="9525">
              <a:noFill/>
            </a:ln>
          </p:spPr>
          <p:txBody>
            <a:bodyPr anchor="t">
              <a:spAutoFit/>
            </a:bodyPr>
            <a:lstStyle/>
            <a:p>
              <a:pPr lvl="0" indent="0">
                <a:lnSpc>
                  <a:spcPct val="160000"/>
                </a:lnSpc>
                <a:spcBef>
                  <a:spcPct val="140000"/>
                </a:spcBef>
              </a:pPr>
              <a:r>
                <a:rPr lang="zh-CN" altLang="en-US" sz="2400" b="1" dirty="0">
                  <a:latin typeface="Times New Roman" panose="02020603050405020304" charset="0"/>
                  <a:ea typeface="黑体" panose="02010609060101010101" pitchFamily="2" charset="-122"/>
                </a:rPr>
                <a:t>的傅里叶频谱图。</a:t>
              </a:r>
            </a:p>
          </p:txBody>
        </p:sp>
      </p:grpSp>
      <p:grpSp>
        <p:nvGrpSpPr>
          <p:cNvPr id="54283" name="组合 380939"/>
          <p:cNvGrpSpPr/>
          <p:nvPr/>
        </p:nvGrpSpPr>
        <p:grpSpPr>
          <a:xfrm>
            <a:off x="5157924" y="3890566"/>
            <a:ext cx="3494317" cy="675755"/>
            <a:chOff x="2515" y="1935"/>
            <a:chExt cx="1996" cy="386"/>
          </a:xfrm>
        </p:grpSpPr>
        <p:graphicFrame>
          <p:nvGraphicFramePr>
            <p:cNvPr id="54284" name="对象 380940"/>
            <p:cNvGraphicFramePr/>
            <p:nvPr/>
          </p:nvGraphicFramePr>
          <p:xfrm>
            <a:off x="2578" y="2063"/>
            <a:ext cx="426" cy="258"/>
          </p:xfrm>
          <a:graphic>
            <a:graphicData uri="http://schemas.openxmlformats.org/presentationml/2006/ole">
              <mc:AlternateContent xmlns:mc="http://schemas.openxmlformats.org/markup-compatibility/2006">
                <mc:Choice xmlns:v="urn:schemas-microsoft-com:vml" Requires="v">
                  <p:oleObj spid="_x0000_s21676" r:id="rId9" imgW="487680" imgH="205105" progId="Equation.3">
                    <p:embed/>
                  </p:oleObj>
                </mc:Choice>
                <mc:Fallback>
                  <p:oleObj r:id="rId9" imgW="487680" imgH="205105" progId="Equation.3">
                    <p:embed/>
                    <p:pic>
                      <p:nvPicPr>
                        <p:cNvPr id="0" name="图片 3150"/>
                        <p:cNvPicPr/>
                        <p:nvPr/>
                      </p:nvPicPr>
                      <p:blipFill>
                        <a:blip r:embed="rId10"/>
                        <a:stretch>
                          <a:fillRect/>
                        </a:stretch>
                      </p:blipFill>
                      <p:spPr>
                        <a:xfrm>
                          <a:off x="2578" y="2063"/>
                          <a:ext cx="426" cy="258"/>
                        </a:xfrm>
                        <a:prstGeom prst="rect">
                          <a:avLst/>
                        </a:prstGeom>
                        <a:noFill/>
                        <a:ln w="38100">
                          <a:noFill/>
                          <a:miter/>
                        </a:ln>
                      </p:spPr>
                    </p:pic>
                  </p:oleObj>
                </mc:Fallback>
              </mc:AlternateContent>
            </a:graphicData>
          </a:graphic>
        </p:graphicFrame>
        <p:sp>
          <p:nvSpPr>
            <p:cNvPr id="54285" name="文本框 380941"/>
            <p:cNvSpPr txBox="1"/>
            <p:nvPr/>
          </p:nvSpPr>
          <p:spPr>
            <a:xfrm>
              <a:off x="2515" y="1935"/>
              <a:ext cx="1996" cy="386"/>
            </a:xfrm>
            <a:prstGeom prst="rect">
              <a:avLst/>
            </a:prstGeom>
            <a:noFill/>
            <a:ln w="9525">
              <a:noFill/>
            </a:ln>
          </p:spPr>
          <p:txBody>
            <a:bodyPr anchor="t">
              <a:spAutoFit/>
            </a:bodyPr>
            <a:lstStyle/>
            <a:p>
              <a:pPr lvl="0" indent="0">
                <a:lnSpc>
                  <a:spcPct val="160000"/>
                </a:lnSpc>
                <a:spcBef>
                  <a:spcPct val="140000"/>
                </a:spcBef>
              </a:pPr>
              <a:r>
                <a:rPr lang="en-US" altLang="zh-CN" sz="2400" b="1" dirty="0">
                  <a:latin typeface="Times New Roman" panose="02020603050405020304" charset="0"/>
                  <a:ea typeface="黑体" panose="02010609060101010101" pitchFamily="2" charset="-122"/>
                </a:rPr>
                <a:t>           </a:t>
              </a:r>
              <a:r>
                <a:rPr lang="zh-CN" altLang="en-US" sz="2400" b="1" dirty="0">
                  <a:latin typeface="Times New Roman" panose="02020603050405020304" charset="0"/>
                  <a:ea typeface="黑体" panose="02010609060101010101" pitchFamily="2" charset="-122"/>
                </a:rPr>
                <a:t>的傅里叶频谱图。</a:t>
              </a:r>
            </a:p>
          </p:txBody>
        </p:sp>
      </p:grpSp>
      <p:sp>
        <p:nvSpPr>
          <p:cNvPr id="2"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2.图像傅里叶频谱特性及其频谱图</a:t>
            </a:r>
            <a:r>
              <a:rPr lang="en-US" altLang="zh-CN" sz="2800" b="1">
                <a:solidFill>
                  <a:srgbClr val="FF0000"/>
                </a:solidFill>
                <a:latin typeface="Times New Roman" panose="02020603050405020304" charset="0"/>
                <a:ea typeface="黑体" panose="02010609060101010101" pitchFamily="2" charset="-122"/>
              </a:rPr>
              <a:t> </a:t>
            </a:r>
          </a:p>
        </p:txBody>
      </p:sp>
      <p:grpSp>
        <p:nvGrpSpPr>
          <p:cNvPr id="3" name="组合 2"/>
          <p:cNvGrpSpPr/>
          <p:nvPr/>
        </p:nvGrpSpPr>
        <p:grpSpPr>
          <a:xfrm>
            <a:off x="-19685" y="1270"/>
            <a:ext cx="9562465" cy="7560310"/>
            <a:chOff x="-31" y="2"/>
            <a:chExt cx="15059" cy="11906"/>
          </a:xfrm>
        </p:grpSpPr>
        <p:sp>
          <p:nvSpPr>
            <p:cNvPr id="5" name="object 2"/>
            <p:cNvSpPr/>
            <p:nvPr/>
          </p:nvSpPr>
          <p:spPr>
            <a:xfrm>
              <a:off x="-31" y="2"/>
              <a:ext cx="1320" cy="11906"/>
            </a:xfrm>
            <a:prstGeom prst="rect">
              <a:avLst/>
            </a:prstGeom>
            <a:blipFill>
              <a:blip r:embed="rId11" cstate="print"/>
              <a:stretch>
                <a:fillRect/>
              </a:stretch>
            </a:blipFill>
          </p:spPr>
          <p:txBody>
            <a:bodyPr wrap="square" lIns="0" tIns="0" rIns="0" bIns="0" rtlCol="0"/>
            <a:lstStyle/>
            <a:p>
              <a:endParaRPr/>
            </a:p>
          </p:txBody>
        </p:sp>
        <p:sp>
          <p:nvSpPr>
            <p:cNvPr id="9"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10" name="object 3"/>
            <p:cNvSpPr/>
            <p:nvPr/>
          </p:nvSpPr>
          <p:spPr>
            <a:xfrm>
              <a:off x="1265" y="2243"/>
              <a:ext cx="6120" cy="132"/>
            </a:xfrm>
            <a:prstGeom prst="rect">
              <a:avLst/>
            </a:prstGeom>
            <a:blipFill>
              <a:blip r:embed="rId12" cstate="print"/>
              <a:stretch>
                <a:fillRect/>
              </a:stretch>
            </a:blipFill>
          </p:spPr>
          <p:txBody>
            <a:bodyPr wrap="square" lIns="0" tIns="0" rIns="0" bIns="0" rtlCol="0"/>
            <a:lstStyle/>
            <a:p>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6" name="文本框 381955"/>
          <p:cNvSpPr txBox="1"/>
          <p:nvPr/>
        </p:nvSpPr>
        <p:spPr>
          <a:xfrm>
            <a:off x="875030" y="1952625"/>
            <a:ext cx="9371282" cy="4240841"/>
          </a:xfrm>
          <a:prstGeom prst="rect">
            <a:avLst/>
          </a:prstGeom>
          <a:noFill/>
          <a:ln w="9525">
            <a:noFill/>
          </a:ln>
        </p:spPr>
        <p:txBody>
          <a:bodyPr>
            <a:spAutoFit/>
          </a:bodyPr>
          <a:lstStyle/>
          <a:p>
            <a:pPr lvl="0" fontAlgn="base">
              <a:lnSpc>
                <a:spcPct val="120000"/>
              </a:lnSpc>
            </a:pPr>
            <a:r>
              <a:rPr lang="zh-CN" altLang="en-US" sz="2800" strike="noStrike" noProof="1">
                <a:solidFill>
                  <a:schemeClr val="tx1"/>
                </a:solidFill>
                <a:effectLst/>
                <a:latin typeface="Times New Roman" panose="02020603050405020304" charset="0"/>
                <a:ea typeface="楷体" panose="02010609060101010101" charset="-122"/>
                <a:cs typeface="+mn-ea"/>
              </a:rPr>
              <a:t>基本思路是</a:t>
            </a:r>
            <a:r>
              <a:rPr lang="en-US" altLang="zh-CN" sz="2800" strike="noStrike" noProof="1">
                <a:solidFill>
                  <a:schemeClr val="tx1"/>
                </a:solidFill>
                <a:effectLst/>
                <a:latin typeface="Times New Roman" panose="02020603050405020304" charset="0"/>
                <a:ea typeface="楷体" panose="02010609060101010101" charset="-122"/>
                <a:cs typeface="+mn-ea"/>
              </a:rPr>
              <a:t>:</a:t>
            </a:r>
          </a:p>
          <a:p>
            <a:pPr marL="514350" lvl="0" indent="-514350" fontAlgn="base">
              <a:lnSpc>
                <a:spcPct val="120000"/>
              </a:lnSpc>
              <a:buFont typeface="+mj-ea"/>
              <a:buAutoNum type="circleNumDbPlain"/>
            </a:pPr>
            <a:r>
              <a:rPr lang="zh-CN" altLang="en-US" sz="2800" strike="noStrike" noProof="1">
                <a:solidFill>
                  <a:schemeClr val="tx1"/>
                </a:solidFill>
                <a:latin typeface="Times New Roman" panose="02020603050405020304" charset="0"/>
                <a:ea typeface="楷体" panose="02010609060101010101" charset="-122"/>
                <a:cs typeface="+mn-ea"/>
              </a:rPr>
              <a:t>先</a:t>
            </a:r>
            <a:r>
              <a:rPr lang="zh-CN" altLang="en-US" sz="2800" strike="noStrike" noProof="1" smtClean="0">
                <a:solidFill>
                  <a:schemeClr val="tx1"/>
                </a:solidFill>
                <a:latin typeface="Times New Roman" panose="02020603050405020304" charset="0"/>
                <a:ea typeface="楷体" panose="02010609060101010101" charset="-122"/>
                <a:cs typeface="+mn-ea"/>
              </a:rPr>
              <a:t>用</a:t>
            </a:r>
            <a:r>
              <a:rPr lang="en-US" altLang="zh-CN" sz="2800" i="1" strike="noStrike" noProof="1" smtClean="0">
                <a:solidFill>
                  <a:schemeClr val="tx1"/>
                </a:solidFill>
                <a:latin typeface="Times New Roman" panose="02020603050405020304" charset="0"/>
                <a:ea typeface="楷体" panose="02010609060101010101" charset="-122"/>
                <a:cs typeface="+mn-ea"/>
              </a:rPr>
              <a:t>f</a:t>
            </a:r>
            <a:r>
              <a:rPr lang="en-US" altLang="zh-CN" sz="2800" strike="noStrike" noProof="1" smtClean="0">
                <a:solidFill>
                  <a:schemeClr val="tx1"/>
                </a:solidFill>
                <a:latin typeface="Times New Roman" panose="02020603050405020304" charset="0"/>
                <a:ea typeface="楷体" panose="02010609060101010101" charset="-122"/>
                <a:cs typeface="+mn-ea"/>
              </a:rPr>
              <a:t>(</a:t>
            </a:r>
            <a:r>
              <a:rPr lang="en-US" altLang="zh-CN" sz="2800" i="1" noProof="1">
                <a:latin typeface="Times New Roman" panose="02020603050405020304" charset="0"/>
                <a:ea typeface="楷体" panose="02010609060101010101" charset="-122"/>
                <a:cs typeface="+mn-ea"/>
              </a:rPr>
              <a:t>x</a:t>
            </a:r>
            <a:r>
              <a:rPr lang="en-US" altLang="zh-CN" sz="2800" strike="noStrike" noProof="1" smtClean="0">
                <a:solidFill>
                  <a:schemeClr val="tx1"/>
                </a:solidFill>
                <a:latin typeface="Times New Roman" panose="02020603050405020304" charset="0"/>
                <a:ea typeface="楷体" panose="02010609060101010101" charset="-122"/>
                <a:cs typeface="+mn-ea"/>
              </a:rPr>
              <a:t>,</a:t>
            </a:r>
            <a:r>
              <a:rPr lang="en-US" altLang="zh-CN" sz="2800" i="1" noProof="1">
                <a:latin typeface="Times New Roman" panose="02020603050405020304" charset="0"/>
                <a:ea typeface="楷体" panose="02010609060101010101" charset="-122"/>
                <a:cs typeface="+mn-ea"/>
              </a:rPr>
              <a:t>y</a:t>
            </a:r>
            <a:r>
              <a:rPr lang="en-US" altLang="zh-CN" sz="2800" noProof="1" smtClean="0">
                <a:latin typeface="Times New Roman" panose="02020603050405020304" charset="0"/>
                <a:ea typeface="楷体" panose="02010609060101010101" charset="-122"/>
                <a:cs typeface="+mn-ea"/>
              </a:rPr>
              <a:t>)*(</a:t>
            </a:r>
            <a:r>
              <a:rPr lang="en-US" altLang="zh-CN" sz="2800" i="1" noProof="1" smtClean="0">
                <a:latin typeface="Times New Roman" panose="02020603050405020304" charset="0"/>
                <a:ea typeface="楷体" panose="02010609060101010101" charset="-122"/>
                <a:cs typeface="+mn-ea"/>
              </a:rPr>
              <a:t>-</a:t>
            </a:r>
            <a:r>
              <a:rPr lang="en-US" altLang="zh-CN" sz="2800" strike="noStrike" noProof="1">
                <a:solidFill>
                  <a:schemeClr val="tx1"/>
                </a:solidFill>
                <a:latin typeface="Times New Roman" panose="02020603050405020304" charset="0"/>
                <a:ea typeface="楷体" panose="02010609060101010101" charset="-122"/>
                <a:cs typeface="+mn-ea"/>
              </a:rPr>
              <a:t>1)</a:t>
            </a:r>
            <a:r>
              <a:rPr lang="en-US" altLang="zh-CN" sz="2800" strike="noStrike" baseline="30000" noProof="1">
                <a:solidFill>
                  <a:schemeClr val="tx1"/>
                </a:solidFill>
                <a:latin typeface="Times New Roman" panose="02020603050405020304" charset="0"/>
                <a:ea typeface="楷体" panose="02010609060101010101" charset="-122"/>
                <a:cs typeface="+mn-ea"/>
              </a:rPr>
              <a:t>(</a:t>
            </a:r>
            <a:r>
              <a:rPr lang="en-US" altLang="zh-CN" sz="2800" i="1" strike="noStrike" baseline="30000" noProof="1">
                <a:solidFill>
                  <a:schemeClr val="tx1"/>
                </a:solidFill>
                <a:latin typeface="Times New Roman" panose="02020603050405020304" charset="0"/>
                <a:ea typeface="楷体" panose="02010609060101010101" charset="-122"/>
                <a:cs typeface="+mn-ea"/>
              </a:rPr>
              <a:t>x</a:t>
            </a:r>
            <a:r>
              <a:rPr lang="en-US" altLang="zh-CN" sz="2800" strike="noStrike" baseline="30000" noProof="1">
                <a:solidFill>
                  <a:schemeClr val="tx1"/>
                </a:solidFill>
                <a:latin typeface="Times New Roman" panose="02020603050405020304" charset="0"/>
                <a:ea typeface="楷体" panose="02010609060101010101" charset="-122"/>
                <a:cs typeface="+mn-ea"/>
              </a:rPr>
              <a:t>+</a:t>
            </a:r>
            <a:r>
              <a:rPr lang="en-US" altLang="zh-CN" sz="2800" i="1" strike="noStrike" baseline="30000" noProof="1">
                <a:solidFill>
                  <a:schemeClr val="tx1"/>
                </a:solidFill>
                <a:latin typeface="Times New Roman" panose="02020603050405020304" charset="0"/>
                <a:ea typeface="楷体" panose="02010609060101010101" charset="-122"/>
                <a:cs typeface="+mn-ea"/>
              </a:rPr>
              <a:t>y</a:t>
            </a:r>
            <a:r>
              <a:rPr lang="en-US" altLang="zh-CN" sz="2800" strike="noStrike" baseline="30000" noProof="1">
                <a:solidFill>
                  <a:schemeClr val="tx1"/>
                </a:solidFill>
                <a:latin typeface="Times New Roman" panose="02020603050405020304" charset="0"/>
                <a:ea typeface="楷体" panose="02010609060101010101" charset="-122"/>
                <a:cs typeface="+mn-ea"/>
              </a:rPr>
              <a:t>)</a:t>
            </a:r>
            <a:r>
              <a:rPr lang="zh-CN" altLang="en-US" sz="2800" strike="noStrike" noProof="1">
                <a:solidFill>
                  <a:schemeClr val="tx1"/>
                </a:solidFill>
                <a:latin typeface="Times New Roman" panose="02020603050405020304" charset="0"/>
                <a:ea typeface="楷体" panose="02010609060101010101" charset="-122"/>
                <a:cs typeface="+mn-ea"/>
              </a:rPr>
              <a:t>乘以图像</a:t>
            </a:r>
            <a:r>
              <a:rPr lang="zh-CN" altLang="en-US" sz="2800" strike="noStrike" noProof="1" smtClean="0">
                <a:solidFill>
                  <a:schemeClr val="tx1"/>
                </a:solidFill>
                <a:latin typeface="Times New Roman" panose="02020603050405020304" charset="0"/>
                <a:ea typeface="楷体" panose="02010609060101010101" charset="-122"/>
                <a:cs typeface="+mn-ea"/>
              </a:rPr>
              <a:t>得</a:t>
            </a:r>
            <a:r>
              <a:rPr lang="en-US" altLang="zh-CN" sz="2800" strike="noStrike" noProof="1" smtClean="0">
                <a:solidFill>
                  <a:schemeClr val="tx1"/>
                </a:solidFill>
                <a:latin typeface="Times New Roman" panose="02020603050405020304" charset="0"/>
                <a:ea typeface="楷体" panose="02010609060101010101" charset="-122"/>
                <a:cs typeface="+mn-ea"/>
              </a:rPr>
              <a:t> </a:t>
            </a:r>
            <a:r>
              <a:rPr lang="en-US" altLang="zh-CN" sz="2800" i="1" strike="noStrike" noProof="1" smtClean="0">
                <a:solidFill>
                  <a:schemeClr val="tx1"/>
                </a:solidFill>
                <a:latin typeface="Times New Roman" panose="02020603050405020304" charset="0"/>
                <a:ea typeface="楷体" panose="02010609060101010101" charset="-122"/>
                <a:cs typeface="+mn-ea"/>
              </a:rPr>
              <a:t>g</a:t>
            </a:r>
            <a:r>
              <a:rPr lang="en-US" altLang="zh-CN" sz="2800" strike="noStrike" noProof="1" smtClean="0">
                <a:solidFill>
                  <a:schemeClr val="tx1"/>
                </a:solidFill>
                <a:latin typeface="Times New Roman" panose="02020603050405020304" charset="0"/>
                <a:ea typeface="楷体" panose="02010609060101010101" charset="-122"/>
                <a:cs typeface="+mn-ea"/>
              </a:rPr>
              <a:t>(</a:t>
            </a:r>
            <a:r>
              <a:rPr lang="en-US" altLang="zh-CN" sz="2800" i="1" strike="noStrike" noProof="1" smtClean="0">
                <a:solidFill>
                  <a:schemeClr val="tx1"/>
                </a:solidFill>
                <a:latin typeface="Times New Roman" panose="02020603050405020304" charset="0"/>
                <a:ea typeface="楷体" panose="02010609060101010101" charset="-122"/>
                <a:cs typeface="+mn-ea"/>
              </a:rPr>
              <a:t>x</a:t>
            </a:r>
            <a:r>
              <a:rPr lang="en-US" altLang="zh-CN" sz="2800" strike="noStrike" noProof="1" smtClean="0">
                <a:solidFill>
                  <a:schemeClr val="tx1"/>
                </a:solidFill>
                <a:latin typeface="Times New Roman" panose="02020603050405020304" charset="0"/>
                <a:ea typeface="楷体" panose="02010609060101010101" charset="-122"/>
                <a:cs typeface="+mn-ea"/>
              </a:rPr>
              <a:t>,</a:t>
            </a:r>
            <a:r>
              <a:rPr lang="en-US" altLang="zh-CN" sz="2800" i="1" strike="noStrike" noProof="1" smtClean="0">
                <a:solidFill>
                  <a:schemeClr val="tx1"/>
                </a:solidFill>
                <a:latin typeface="Times New Roman" panose="02020603050405020304" charset="0"/>
                <a:ea typeface="楷体" panose="02010609060101010101" charset="-122"/>
                <a:cs typeface="+mn-ea"/>
              </a:rPr>
              <a:t>y</a:t>
            </a:r>
            <a:r>
              <a:rPr lang="en-US" altLang="zh-CN" sz="2800" strike="noStrike" noProof="1">
                <a:solidFill>
                  <a:schemeClr val="tx1"/>
                </a:solidFill>
                <a:latin typeface="Times New Roman" panose="02020603050405020304" charset="0"/>
                <a:ea typeface="楷体" panose="02010609060101010101" charset="-122"/>
                <a:cs typeface="+mn-ea"/>
              </a:rPr>
              <a:t>)</a:t>
            </a:r>
            <a:r>
              <a:rPr lang="zh-CN" altLang="en-US" sz="2800" strike="noStrike" noProof="1">
                <a:solidFill>
                  <a:schemeClr val="tx1"/>
                </a:solidFill>
                <a:latin typeface="Times New Roman" panose="02020603050405020304" charset="0"/>
                <a:ea typeface="楷体" panose="02010609060101010101" charset="-122"/>
                <a:cs typeface="+mn-ea"/>
              </a:rPr>
              <a:t>；</a:t>
            </a:r>
          </a:p>
          <a:p>
            <a:pPr marL="514350" lvl="0" indent="-514350" fontAlgn="base">
              <a:lnSpc>
                <a:spcPct val="120000"/>
              </a:lnSpc>
              <a:buFont typeface="+mj-ea"/>
              <a:buAutoNum type="circleNumDbPlain"/>
            </a:pPr>
            <a:r>
              <a:rPr lang="zh-CN" altLang="en-US" sz="2800" strike="noStrike" noProof="1">
                <a:solidFill>
                  <a:schemeClr val="tx1"/>
                </a:solidFill>
                <a:latin typeface="Times New Roman" panose="02020603050405020304" charset="0"/>
                <a:ea typeface="楷体" panose="02010609060101010101" charset="-122"/>
                <a:cs typeface="+mn-ea"/>
              </a:rPr>
              <a:t>然后对其进行傅里叶正变换得到原点在</a:t>
            </a:r>
            <a:r>
              <a:rPr lang="en-US" altLang="zh-CN" sz="2800" strike="noStrike" noProof="1">
                <a:solidFill>
                  <a:schemeClr val="tx1"/>
                </a:solidFill>
                <a:latin typeface="Times New Roman" panose="02020603050405020304" charset="0"/>
                <a:ea typeface="楷体" panose="02010609060101010101" charset="-122"/>
                <a:cs typeface="+mn-ea"/>
              </a:rPr>
              <a:t>(M/2,N/2)</a:t>
            </a:r>
            <a:r>
              <a:rPr lang="zh-CN" altLang="en-US" sz="2800" strike="noStrike" noProof="1">
                <a:solidFill>
                  <a:schemeClr val="tx1"/>
                </a:solidFill>
                <a:latin typeface="Times New Roman" panose="02020603050405020304" charset="0"/>
                <a:ea typeface="楷体" panose="02010609060101010101" charset="-122"/>
                <a:cs typeface="+mn-ea"/>
              </a:rPr>
              <a:t>之处的</a:t>
            </a:r>
            <a:r>
              <a:rPr lang="en-US" altLang="zh-CN" sz="2800" i="1" strike="noStrike" noProof="1">
                <a:solidFill>
                  <a:schemeClr val="tx1"/>
                </a:solidFill>
                <a:latin typeface="Times New Roman" panose="02020603050405020304" charset="0"/>
                <a:ea typeface="楷体" panose="02010609060101010101" charset="-122"/>
                <a:cs typeface="+mn-ea"/>
              </a:rPr>
              <a:t>F</a:t>
            </a:r>
            <a:r>
              <a:rPr lang="en-US" altLang="zh-CN" sz="2800" strike="noStrike" noProof="1">
                <a:solidFill>
                  <a:schemeClr val="tx1"/>
                </a:solidFill>
                <a:latin typeface="Times New Roman" panose="02020603050405020304" charset="0"/>
                <a:ea typeface="楷体" panose="02010609060101010101" charset="-122"/>
                <a:cs typeface="+mn-ea"/>
              </a:rPr>
              <a:t>(</a:t>
            </a:r>
            <a:r>
              <a:rPr lang="en-US" altLang="zh-CN" sz="2800" i="1" strike="noStrike" noProof="1">
                <a:solidFill>
                  <a:schemeClr val="tx1"/>
                </a:solidFill>
                <a:latin typeface="Times New Roman" panose="02020603050405020304" charset="0"/>
                <a:ea typeface="楷体" panose="02010609060101010101" charset="-122"/>
                <a:cs typeface="+mn-ea"/>
              </a:rPr>
              <a:t>u</a:t>
            </a:r>
            <a:r>
              <a:rPr lang="en-US" altLang="zh-CN" sz="2800" strike="noStrike" noProof="1">
                <a:solidFill>
                  <a:schemeClr val="tx1"/>
                </a:solidFill>
                <a:latin typeface="Times New Roman" panose="02020603050405020304" charset="0"/>
                <a:ea typeface="楷体" panose="02010609060101010101" charset="-122"/>
                <a:cs typeface="+mn-ea"/>
              </a:rPr>
              <a:t>,</a:t>
            </a:r>
            <a:r>
              <a:rPr lang="en-US" altLang="zh-CN" sz="2800" i="1" strike="noStrike" noProof="1">
                <a:solidFill>
                  <a:schemeClr val="tx1"/>
                </a:solidFill>
                <a:latin typeface="Times New Roman" panose="02020603050405020304" charset="0"/>
                <a:ea typeface="楷体" panose="02010609060101010101" charset="-122"/>
                <a:cs typeface="+mn-ea"/>
              </a:rPr>
              <a:t>v</a:t>
            </a:r>
            <a:r>
              <a:rPr lang="en-US" altLang="zh-CN" sz="2800" strike="noStrike" noProof="1">
                <a:solidFill>
                  <a:schemeClr val="tx1"/>
                </a:solidFill>
                <a:latin typeface="Times New Roman" panose="02020603050405020304" charset="0"/>
                <a:ea typeface="楷体" panose="02010609060101010101" charset="-122"/>
                <a:cs typeface="+mn-ea"/>
              </a:rPr>
              <a:t>)</a:t>
            </a:r>
            <a:r>
              <a:rPr lang="zh-CN" altLang="en-US" sz="2800" strike="noStrike" noProof="1">
                <a:solidFill>
                  <a:schemeClr val="tx1"/>
                </a:solidFill>
                <a:latin typeface="Times New Roman" panose="02020603050405020304" charset="0"/>
                <a:ea typeface="楷体" panose="02010609060101010101" charset="-122"/>
                <a:cs typeface="+mn-ea"/>
              </a:rPr>
              <a:t>；</a:t>
            </a:r>
          </a:p>
          <a:p>
            <a:pPr marL="514350" lvl="0" indent="-514350" fontAlgn="base">
              <a:lnSpc>
                <a:spcPct val="120000"/>
              </a:lnSpc>
              <a:buFont typeface="+mj-ea"/>
              <a:buAutoNum type="circleNumDbPlain"/>
            </a:pPr>
            <a:r>
              <a:rPr lang="zh-CN" altLang="en-US" sz="2800" strike="noStrike" noProof="1">
                <a:solidFill>
                  <a:schemeClr val="tx1"/>
                </a:solidFill>
                <a:latin typeface="Times New Roman" panose="02020603050405020304" charset="0"/>
                <a:ea typeface="楷体" panose="02010609060101010101" charset="-122"/>
                <a:cs typeface="+mn-ea"/>
              </a:rPr>
              <a:t>接着根据图像的频率特性，利用有关的低通频率滤波器，或高通频率滤波器等，对其进行滤波处理；</a:t>
            </a:r>
          </a:p>
          <a:p>
            <a:pPr marL="514350" lvl="0" indent="-514350" fontAlgn="base">
              <a:lnSpc>
                <a:spcPct val="120000"/>
              </a:lnSpc>
              <a:buFont typeface="+mj-ea"/>
              <a:buAutoNum type="circleNumDbPlain"/>
            </a:pPr>
            <a:r>
              <a:rPr lang="zh-CN" altLang="en-US" sz="2800" strike="noStrike" noProof="1">
                <a:solidFill>
                  <a:schemeClr val="tx1"/>
                </a:solidFill>
                <a:latin typeface="Times New Roman" panose="02020603050405020304" charset="0"/>
                <a:ea typeface="楷体" panose="02010609060101010101" charset="-122"/>
                <a:cs typeface="+mn-ea"/>
              </a:rPr>
              <a:t>再将处理的结果进行傅里叶反变换；最后给反变换的结果再乘以</a:t>
            </a:r>
            <a:r>
              <a:rPr lang="en-US" altLang="zh-CN" sz="2800" strike="noStrike" noProof="1">
                <a:solidFill>
                  <a:schemeClr val="tx1"/>
                </a:solidFill>
                <a:latin typeface="Times New Roman" panose="02020603050405020304" charset="0"/>
                <a:ea typeface="楷体" panose="02010609060101010101" charset="-122"/>
                <a:cs typeface="+mn-ea"/>
                <a:sym typeface="+mn-ea"/>
              </a:rPr>
              <a:t>(-1)</a:t>
            </a:r>
            <a:r>
              <a:rPr lang="en-US" altLang="zh-CN" sz="2800" strike="noStrike" baseline="30000" noProof="1">
                <a:solidFill>
                  <a:schemeClr val="tx1"/>
                </a:solidFill>
                <a:latin typeface="Times New Roman" panose="02020603050405020304" charset="0"/>
                <a:ea typeface="楷体" panose="02010609060101010101" charset="-122"/>
                <a:cs typeface="+mn-ea"/>
                <a:sym typeface="+mn-ea"/>
              </a:rPr>
              <a:t>(</a:t>
            </a:r>
            <a:r>
              <a:rPr lang="en-US" altLang="zh-CN" sz="2800" i="1" strike="noStrike" baseline="30000" noProof="1">
                <a:solidFill>
                  <a:schemeClr val="tx1"/>
                </a:solidFill>
                <a:latin typeface="Times New Roman" panose="02020603050405020304" charset="0"/>
                <a:ea typeface="楷体" panose="02010609060101010101" charset="-122"/>
                <a:cs typeface="+mn-ea"/>
                <a:sym typeface="+mn-ea"/>
              </a:rPr>
              <a:t>x</a:t>
            </a:r>
            <a:r>
              <a:rPr lang="en-US" altLang="zh-CN" sz="2800" strike="noStrike" baseline="30000" noProof="1">
                <a:solidFill>
                  <a:schemeClr val="tx1"/>
                </a:solidFill>
                <a:latin typeface="Times New Roman" panose="02020603050405020304" charset="0"/>
                <a:ea typeface="楷体" panose="02010609060101010101" charset="-122"/>
                <a:cs typeface="+mn-ea"/>
                <a:sym typeface="+mn-ea"/>
              </a:rPr>
              <a:t>+</a:t>
            </a:r>
            <a:r>
              <a:rPr lang="en-US" altLang="zh-CN" sz="2800" i="1" strike="noStrike" baseline="30000" noProof="1">
                <a:solidFill>
                  <a:schemeClr val="tx1"/>
                </a:solidFill>
                <a:latin typeface="Times New Roman" panose="02020603050405020304" charset="0"/>
                <a:ea typeface="楷体" panose="02010609060101010101" charset="-122"/>
                <a:cs typeface="+mn-ea"/>
                <a:sym typeface="+mn-ea"/>
              </a:rPr>
              <a:t>y</a:t>
            </a:r>
            <a:r>
              <a:rPr lang="en-US" altLang="zh-CN" sz="2800" strike="noStrike" baseline="30000" noProof="1">
                <a:solidFill>
                  <a:schemeClr val="tx1"/>
                </a:solidFill>
                <a:latin typeface="Times New Roman" panose="02020603050405020304" charset="0"/>
                <a:ea typeface="楷体" panose="02010609060101010101" charset="-122"/>
                <a:cs typeface="+mn-ea"/>
                <a:sym typeface="+mn-ea"/>
              </a:rPr>
              <a:t>)</a:t>
            </a:r>
            <a:r>
              <a:rPr lang="zh-CN" altLang="en-US" sz="2800" strike="noStrike" noProof="1">
                <a:solidFill>
                  <a:schemeClr val="tx1"/>
                </a:solidFill>
                <a:latin typeface="Times New Roman" panose="02020603050405020304" charset="0"/>
                <a:ea typeface="楷体" panose="02010609060101010101" charset="-122"/>
                <a:cs typeface="+mn-ea"/>
              </a:rPr>
              <a:t>就可得到最终的结果。</a:t>
            </a:r>
            <a:r>
              <a:rPr lang="zh-CN" altLang="en-US" sz="2865" strike="noStrike" noProof="1">
                <a:solidFill>
                  <a:schemeClr val="tx1"/>
                </a:solidFill>
                <a:latin typeface="Times New Roman" panose="02020603050405020304" charset="0"/>
                <a:ea typeface="楷体" panose="02010609060101010101" charset="-122"/>
                <a:cs typeface="+mn-ea"/>
              </a:rPr>
              <a:t> </a:t>
            </a:r>
            <a:r>
              <a:rPr lang="zh-CN" altLang="en-US" sz="2865" strike="noStrike" noProof="1">
                <a:solidFill>
                  <a:schemeClr val="tx1"/>
                </a:solidFill>
                <a:effectLst>
                  <a:outerShdw blurRad="38100" dist="38100" dir="2700000">
                    <a:srgbClr val="C0C0C0"/>
                  </a:outerShdw>
                </a:effectLst>
                <a:latin typeface="Times New Roman" panose="02020603050405020304" charset="0"/>
                <a:ea typeface="楷体" panose="02010609060101010101" charset="-122"/>
                <a:cs typeface="+mn-ea"/>
              </a:rPr>
              <a:t> </a:t>
            </a:r>
          </a:p>
        </p:txBody>
      </p:sp>
      <p:sp>
        <p:nvSpPr>
          <p:cNvPr id="381959" name="文本框 381958"/>
          <p:cNvSpPr txBox="1"/>
          <p:nvPr/>
        </p:nvSpPr>
        <p:spPr>
          <a:xfrm>
            <a:off x="875030" y="6093201"/>
            <a:ext cx="9554210" cy="1089529"/>
          </a:xfrm>
          <a:prstGeom prst="rect">
            <a:avLst/>
          </a:prstGeom>
          <a:noFill/>
          <a:ln w="9525">
            <a:noFill/>
          </a:ln>
        </p:spPr>
        <p:txBody>
          <a:bodyPr wrap="square">
            <a:spAutoFit/>
          </a:bodyPr>
          <a:lstStyle/>
          <a:p>
            <a:pPr lvl="0" fontAlgn="base">
              <a:lnSpc>
                <a:spcPct val="135000"/>
              </a:lnSpc>
            </a:pPr>
            <a:r>
              <a:rPr lang="zh-CN" altLang="en-US" sz="2400" strike="noStrike" noProof="1">
                <a:solidFill>
                  <a:srgbClr val="FF0000"/>
                </a:solidFill>
                <a:effectLst>
                  <a:outerShdw blurRad="38100" dist="38100" dir="2700000">
                    <a:srgbClr val="C0C0C0"/>
                  </a:outerShdw>
                </a:effectLst>
                <a:latin typeface="黑体" panose="02010609060101010101" pitchFamily="2" charset="-122"/>
                <a:ea typeface="黑体" panose="02010609060101010101" pitchFamily="2" charset="-122"/>
                <a:cs typeface="+mn-ea"/>
              </a:rPr>
              <a:t>典型的应用有：</a:t>
            </a:r>
            <a:r>
              <a:rPr lang="zh-CN" altLang="en-US" sz="2400" strike="noStrike" noProof="1">
                <a:solidFill>
                  <a:srgbClr val="FF0000"/>
                </a:solidFill>
                <a:latin typeface="黑体" panose="02010609060101010101" pitchFamily="2" charset="-122"/>
                <a:ea typeface="黑体" panose="02010609060101010101" pitchFamily="2" charset="-122"/>
                <a:cs typeface="+mn-ea"/>
              </a:rPr>
              <a:t>去除图像</a:t>
            </a:r>
            <a:r>
              <a:rPr lang="zh-CN" altLang="en-US" sz="2400" strike="noStrike" noProof="1" smtClean="0">
                <a:solidFill>
                  <a:srgbClr val="FF0000"/>
                </a:solidFill>
                <a:latin typeface="黑体" panose="02010609060101010101" pitchFamily="2" charset="-122"/>
                <a:ea typeface="黑体" panose="02010609060101010101" pitchFamily="2" charset="-122"/>
                <a:cs typeface="+mn-ea"/>
              </a:rPr>
              <a:t>噪声</a:t>
            </a:r>
            <a:r>
              <a:rPr lang="zh-CN" altLang="en-US" sz="2400" noProof="1" smtClean="0">
                <a:solidFill>
                  <a:srgbClr val="FF0000"/>
                </a:solidFill>
                <a:latin typeface="黑体" panose="02010609060101010101" pitchFamily="2" charset="-122"/>
                <a:ea typeface="黑体" panose="02010609060101010101" pitchFamily="2" charset="-122"/>
                <a:cs typeface="+mn-ea"/>
              </a:rPr>
              <a:t>、安全加密</a:t>
            </a:r>
            <a:r>
              <a:rPr lang="zh-CN" altLang="en-US" sz="2400" strike="noStrike" noProof="1" smtClean="0">
                <a:solidFill>
                  <a:srgbClr val="FF0000"/>
                </a:solidFill>
                <a:latin typeface="黑体" panose="02010609060101010101" pitchFamily="2" charset="-122"/>
                <a:ea typeface="黑体" panose="02010609060101010101" pitchFamily="2" charset="-122"/>
                <a:cs typeface="+mn-ea"/>
              </a:rPr>
              <a:t>、</a:t>
            </a:r>
            <a:r>
              <a:rPr lang="zh-CN" altLang="en-US" sz="2400" strike="noStrike" noProof="1">
                <a:solidFill>
                  <a:srgbClr val="FF0000"/>
                </a:solidFill>
                <a:latin typeface="黑体" panose="02010609060101010101" pitchFamily="2" charset="-122"/>
                <a:ea typeface="黑体" panose="02010609060101010101" pitchFamily="2" charset="-122"/>
                <a:cs typeface="+mn-ea"/>
              </a:rPr>
              <a:t>图像数据压缩、图像识别、图像重构和图像描述等。 </a:t>
            </a:r>
          </a:p>
        </p:txBody>
      </p:sp>
      <p:sp>
        <p:nvSpPr>
          <p:cNvPr id="46081" name="文本框 372737"/>
          <p:cNvSpPr txBox="1"/>
          <p:nvPr/>
        </p:nvSpPr>
        <p:spPr>
          <a:xfrm>
            <a:off x="875335" y="1508068"/>
            <a:ext cx="9131441" cy="603250"/>
          </a:xfrm>
          <a:prstGeom prst="rect">
            <a:avLst/>
          </a:prstGeom>
          <a:noFill/>
          <a:ln w="9525">
            <a:noFill/>
          </a:ln>
        </p:spPr>
        <p:txBody>
          <a:bodyPr anchor="t">
            <a:spAutoFit/>
          </a:bodyPr>
          <a:lstStyle/>
          <a:p>
            <a:pPr lvl="0" indent="0" eaLnBrk="0" hangingPunct="0">
              <a:lnSpc>
                <a:spcPct val="120000"/>
              </a:lnSpc>
            </a:pPr>
            <a:r>
              <a:rPr lang="en-US" altLang="zh-CN" sz="2800" b="1">
                <a:solidFill>
                  <a:srgbClr val="FF0000"/>
                </a:solidFill>
                <a:latin typeface="Times New Roman" panose="02020603050405020304" charset="0"/>
                <a:ea typeface="黑体" panose="02010609060101010101" pitchFamily="2" charset="-122"/>
                <a:sym typeface="+mn-ea"/>
              </a:rPr>
              <a:t>3、傅里叶变换在图像处理中的应用</a:t>
            </a:r>
            <a:r>
              <a:rPr lang="en-US" altLang="zh-CN" sz="2800" b="1">
                <a:solidFill>
                  <a:srgbClr val="FF0000"/>
                </a:solidFill>
                <a:latin typeface="Times New Roman" panose="02020603050405020304" charset="0"/>
                <a:ea typeface="黑体" panose="02010609060101010101" pitchFamily="2" charset="-122"/>
              </a:rPr>
              <a:t> </a:t>
            </a:r>
          </a:p>
        </p:txBody>
      </p:sp>
      <p:grpSp>
        <p:nvGrpSpPr>
          <p:cNvPr id="8" name="组合 7"/>
          <p:cNvGrpSpPr/>
          <p:nvPr/>
        </p:nvGrpSpPr>
        <p:grpSpPr>
          <a:xfrm>
            <a:off x="-19685" y="1270"/>
            <a:ext cx="9562465" cy="7560310"/>
            <a:chOff x="-31" y="2"/>
            <a:chExt cx="15059" cy="11906"/>
          </a:xfrm>
        </p:grpSpPr>
        <p:sp>
          <p:nvSpPr>
            <p:cNvPr id="4" name="object 2"/>
            <p:cNvSpPr/>
            <p:nvPr/>
          </p:nvSpPr>
          <p:spPr>
            <a:xfrm>
              <a:off x="-31" y="2"/>
              <a:ext cx="1320" cy="11906"/>
            </a:xfrm>
            <a:prstGeom prst="rect">
              <a:avLst/>
            </a:prstGeom>
            <a:blipFill>
              <a:blip r:embed="rId2" cstate="print"/>
              <a:stretch>
                <a:fillRect/>
              </a:stretch>
            </a:blipFill>
          </p:spPr>
          <p:txBody>
            <a:bodyPr wrap="square" lIns="0" tIns="0" rIns="0" bIns="0" rtlCol="0"/>
            <a:lstStyle/>
            <a:p>
              <a:endParaRPr/>
            </a:p>
          </p:txBody>
        </p:sp>
        <p:sp>
          <p:nvSpPr>
            <p:cNvPr id="6" name="文本框 385028"/>
            <p:cNvSpPr txBox="1"/>
            <p:nvPr/>
          </p:nvSpPr>
          <p:spPr>
            <a:xfrm>
              <a:off x="1378" y="1027"/>
              <a:ext cx="13650" cy="912"/>
            </a:xfrm>
            <a:prstGeom prst="rect">
              <a:avLst/>
            </a:prstGeom>
            <a:noFill/>
            <a:ln w="9525">
              <a:noFill/>
            </a:ln>
          </p:spPr>
          <p:txBody>
            <a:bodyPr anchor="t">
              <a:spAutoFit/>
            </a:bodyPr>
            <a:lstStyle/>
            <a:p>
              <a:pPr lvl="0" algn="l">
                <a:spcBef>
                  <a:spcPct val="50000"/>
                </a:spcBef>
              </a:pPr>
              <a:r>
                <a:rPr lang="en-US" altLang="zh-CN" sz="3200" b="1">
                  <a:latin typeface="+mn-ea"/>
                  <a:sym typeface="+mn-ea"/>
                </a:rPr>
                <a:t>图像的傅里叶频谱特性分析</a:t>
              </a:r>
              <a:endParaRPr lang="en-US" altLang="zh-CN" sz="3200" b="1">
                <a:solidFill>
                  <a:schemeClr val="tx1"/>
                </a:solidFill>
                <a:latin typeface="+mn-ea"/>
                <a:sym typeface="+mn-ea"/>
              </a:endParaRPr>
            </a:p>
          </p:txBody>
        </p:sp>
        <p:sp>
          <p:nvSpPr>
            <p:cNvPr id="7" name="object 3"/>
            <p:cNvSpPr/>
            <p:nvPr/>
          </p:nvSpPr>
          <p:spPr>
            <a:xfrm>
              <a:off x="1265" y="2243"/>
              <a:ext cx="6120" cy="132"/>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065" y="-1205"/>
            <a:ext cx="4724400" cy="7560063"/>
            <a:chOff x="1220" y="556"/>
            <a:chExt cx="7440" cy="10806"/>
          </a:xfrm>
        </p:grpSpPr>
        <p:sp>
          <p:nvSpPr>
            <p:cNvPr id="2"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865505" y="1574165"/>
            <a:ext cx="7673340" cy="2305685"/>
          </a:xfrm>
          <a:prstGeom prst="rect">
            <a:avLst/>
          </a:prstGeom>
        </p:spPr>
        <p:txBody>
          <a:bodyPr vert="horz" wrap="square" lIns="0" tIns="0" rIns="0" bIns="0" rtlCol="0">
            <a:spAutoFit/>
          </a:bodyPr>
          <a:lstStyle/>
          <a:p>
            <a:pPr>
              <a:lnSpc>
                <a:spcPct val="100000"/>
              </a:lnSpc>
              <a:spcBef>
                <a:spcPts val="5"/>
              </a:spcBef>
            </a:pPr>
            <a:endParaRPr sz="800" b="1">
              <a:latin typeface="Times New Roman" panose="02020603050405020304" charset="0"/>
              <a:cs typeface="新宋体" panose="02010609030101010101" charset="-122"/>
            </a:endParaRPr>
          </a:p>
          <a:p>
            <a:pPr marL="469900" defTabSz="0">
              <a:lnSpc>
                <a:spcPct val="100000"/>
              </a:lnSpc>
              <a:spcBef>
                <a:spcPts val="1920"/>
              </a:spcBef>
              <a:tabLst>
                <a:tab pos="892175" algn="l"/>
              </a:tabLst>
            </a:pPr>
            <a:r>
              <a:rPr sz="2200" b="1" dirty="0">
                <a:solidFill>
                  <a:schemeClr val="tx1"/>
                </a:solidFill>
                <a:latin typeface="Times New Roman" panose="02020603050405020304" charset="0"/>
                <a:cs typeface="Wingdings" panose="05000000000000000000"/>
              </a:rPr>
              <a:t></a:t>
            </a:r>
            <a:r>
              <a:rPr sz="2200" b="1" dirty="0">
                <a:solidFill>
                  <a:schemeClr val="tx1"/>
                </a:solidFill>
                <a:latin typeface="Times New Roman" panose="02020603050405020304" charset="0"/>
                <a:cs typeface="Times New Roman" panose="02020603050405020304"/>
              </a:rPr>
              <a:t>	</a:t>
            </a:r>
            <a:r>
              <a:rPr sz="3200" b="1" spc="-5" dirty="0">
                <a:solidFill>
                  <a:schemeClr val="tx1"/>
                </a:solidFill>
                <a:latin typeface="Times New Roman" panose="02020603050405020304" charset="0"/>
                <a:cs typeface="新宋体" panose="02010609030101010101" charset="-122"/>
              </a:rPr>
              <a:t>傅里叶变换及其反变换</a:t>
            </a:r>
          </a:p>
          <a:p>
            <a:pPr marL="469900" defTabSz="0">
              <a:lnSpc>
                <a:spcPct val="100000"/>
              </a:lnSpc>
              <a:spcBef>
                <a:spcPts val="1920"/>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latin typeface="Times New Roman" panose="02020603050405020304" charset="0"/>
                <a:cs typeface="新宋体" panose="02010609030101010101" charset="-122"/>
              </a:rPr>
              <a:t>傅里叶变换的性质</a:t>
            </a:r>
            <a:endParaRPr sz="3200" b="1" spc="-5" dirty="0">
              <a:solidFill>
                <a:srgbClr val="FF0000"/>
              </a:solidFill>
              <a:latin typeface="Times New Roman" panose="02020603050405020304" charset="0"/>
              <a:cs typeface="新宋体" panose="02010609030101010101" charset="-122"/>
            </a:endParaRPr>
          </a:p>
          <a:p>
            <a:pPr marL="469900" defTabSz="0">
              <a:lnSpc>
                <a:spcPts val="3750"/>
              </a:lnSpc>
              <a:spcBef>
                <a:spcPts val="1925"/>
              </a:spcBef>
              <a:tabLst>
                <a:tab pos="892175" algn="l"/>
              </a:tabLst>
            </a:pPr>
            <a:r>
              <a:rPr sz="2200" b="1" dirty="0">
                <a:solidFill>
                  <a:srgbClr val="EE2B0A"/>
                </a:solidFill>
                <a:latin typeface="Times New Roman" panose="02020603050405020304" charset="0"/>
                <a:cs typeface="Wingdings" panose="05000000000000000000"/>
              </a:rPr>
              <a:t></a:t>
            </a:r>
            <a:r>
              <a:rPr sz="2200" b="1" dirty="0">
                <a:solidFill>
                  <a:srgbClr val="EE2B0A"/>
                </a:solidFill>
                <a:latin typeface="Times New Roman" panose="02020603050405020304" charset="0"/>
                <a:cs typeface="Times New Roman" panose="02020603050405020304"/>
              </a:rPr>
              <a:t>	</a:t>
            </a:r>
            <a:r>
              <a:rPr sz="3200" b="1" spc="-5" dirty="0">
                <a:solidFill>
                  <a:srgbClr val="FF0000"/>
                </a:solidFill>
                <a:latin typeface="Times New Roman" panose="02020603050405020304" charset="0"/>
                <a:cs typeface="新宋体" panose="02010609030101010101" charset="-122"/>
              </a:rPr>
              <a:t>快速傅里叶变换(FFT)</a:t>
            </a:r>
          </a:p>
        </p:txBody>
      </p:sp>
      <p:sp>
        <p:nvSpPr>
          <p:cNvPr id="4" name="文本框 3"/>
          <p:cNvSpPr txBox="1"/>
          <p:nvPr/>
        </p:nvSpPr>
        <p:spPr>
          <a:xfrm>
            <a:off x="993140" y="571500"/>
            <a:ext cx="7418070" cy="701040"/>
          </a:xfrm>
          <a:prstGeom prst="rect">
            <a:avLst/>
          </a:prstGeom>
          <a:noFill/>
        </p:spPr>
        <p:txBody>
          <a:bodyPr wrap="square" rtlCol="0">
            <a:spAutoFit/>
          </a:bodyPr>
          <a:lstStyle/>
          <a:p>
            <a:pPr algn="l"/>
            <a:r>
              <a:rPr sz="4000" b="1" spc="-15" dirty="0">
                <a:latin typeface="新宋体" panose="02010609030101010101" charset="-122"/>
                <a:cs typeface="新宋体" panose="02010609030101010101" charset="-122"/>
                <a:sym typeface="+mn-ea"/>
              </a:rPr>
              <a:t>频域增强技术</a:t>
            </a:r>
          </a:p>
        </p:txBody>
      </p:sp>
      <p:sp>
        <p:nvSpPr>
          <p:cNvPr id="7" name="文本框 6"/>
          <p:cNvSpPr txBox="1"/>
          <p:nvPr/>
        </p:nvSpPr>
        <p:spPr>
          <a:xfrm>
            <a:off x="1647190" y="4063365"/>
            <a:ext cx="8526780" cy="1115060"/>
          </a:xfrm>
          <a:prstGeom prst="rect">
            <a:avLst/>
          </a:prstGeom>
          <a:noFill/>
        </p:spPr>
        <p:txBody>
          <a:bodyPr wrap="square" rtlCol="0">
            <a:spAutoFit/>
          </a:bodyPr>
          <a:lstStyle/>
          <a:p>
            <a:pPr algn="l">
              <a:lnSpc>
                <a:spcPct val="120000"/>
              </a:lnSpc>
            </a:pPr>
            <a:r>
              <a:rPr sz="2800" spc="-5" dirty="0">
                <a:latin typeface="Times New Roman" panose="02020603050405020304" charset="0"/>
                <a:cs typeface="新宋体" panose="02010609030101010101" charset="-122"/>
                <a:sym typeface="+mn-ea"/>
              </a:rPr>
              <a:t>只考虑一维的情况，根据傅里叶变换的分离性可知，二维傅里叶变换可由连续2次一维傅里叶变换得到</a:t>
            </a:r>
            <a:r>
              <a:rPr lang="zh-CN" sz="2800" spc="-5" dirty="0">
                <a:latin typeface="Times New Roman" panose="02020603050405020304" charset="0"/>
                <a:cs typeface="新宋体" panose="02010609030101010101" charset="-122"/>
                <a:sym typeface="+mn-ea"/>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33450" y="432435"/>
            <a:ext cx="7791450" cy="909955"/>
          </a:xfrm>
          <a:prstGeom prst="rect">
            <a:avLst/>
          </a:prstGeom>
        </p:spPr>
        <p:txBody>
          <a:bodyPr vert="horz" wrap="square" lIns="0" tIns="300898" rIns="0" bIns="0" rtlCol="0">
            <a:spAutoFit/>
          </a:body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7" name="object 7"/>
          <p:cNvSpPr txBox="1"/>
          <p:nvPr/>
        </p:nvSpPr>
        <p:spPr>
          <a:xfrm>
            <a:off x="933450" y="1619250"/>
            <a:ext cx="8985250" cy="678180"/>
          </a:xfrm>
          <a:prstGeom prst="rect">
            <a:avLst/>
          </a:prstGeom>
        </p:spPr>
        <p:txBody>
          <a:bodyPr vert="horz" wrap="square" lIns="0" tIns="0" rIns="0" bIns="0" rtlCol="0">
            <a:spAutoFit/>
          </a:bodyPr>
          <a:lstStyle/>
          <a:p>
            <a:pPr marL="12700" defTabSz="0">
              <a:lnSpc>
                <a:spcPct val="100000"/>
              </a:lnSpc>
              <a:tabLst>
                <a:tab pos="423545" algn="l"/>
              </a:tabLst>
            </a:pPr>
            <a:r>
              <a:rPr sz="2200" dirty="0">
                <a:solidFill>
                  <a:srgbClr val="EE2B0A"/>
                </a:solidFill>
                <a:latin typeface="Wingdings" panose="05000000000000000000"/>
                <a:cs typeface="Wingdings" panose="05000000000000000000"/>
              </a:rPr>
              <a:t></a:t>
            </a:r>
            <a:r>
              <a:rPr sz="2200">
                <a:solidFill>
                  <a:srgbClr val="EE2B0A"/>
                </a:solidFill>
                <a:latin typeface="Times New Roman" panose="02020603050405020304"/>
                <a:cs typeface="Times New Roman" panose="02020603050405020304"/>
              </a:rPr>
              <a:t>	</a:t>
            </a:r>
            <a:r>
              <a:rPr sz="3200" spc="-5" smtClean="0">
                <a:latin typeface="新宋体" panose="02010609030101010101" charset="-122"/>
                <a:cs typeface="新宋体" panose="02010609030101010101" charset="-122"/>
              </a:rPr>
              <a:t>为什么需要快速傅里叶变换</a:t>
            </a:r>
            <a:r>
              <a:rPr lang="en-US" altLang="zh-CN" sz="3200" spc="-5" smtClean="0">
                <a:latin typeface="新宋体" panose="02010609030101010101" charset="-122"/>
                <a:cs typeface="新宋体" panose="02010609030101010101" charset="-122"/>
              </a:rPr>
              <a:t>—</a:t>
            </a:r>
            <a:r>
              <a:rPr lang="zh-CN" altLang="en-US" sz="2400" b="1" spc="-5" smtClean="0">
                <a:solidFill>
                  <a:srgbClr val="FF0000"/>
                </a:solidFill>
                <a:latin typeface="新宋体" panose="02010609030101010101" charset="-122"/>
                <a:cs typeface="新宋体" panose="02010609030101010101" charset="-122"/>
              </a:rPr>
              <a:t>线性为例</a:t>
            </a:r>
            <a:endParaRPr sz="3200" b="1" spc="-5" dirty="0">
              <a:solidFill>
                <a:srgbClr val="FF0000"/>
              </a:solidFill>
              <a:latin typeface="新宋体" panose="02010609030101010101" charset="-122"/>
              <a:cs typeface="新宋体" panose="02010609030101010101" charset="-122"/>
            </a:endParaRPr>
          </a:p>
          <a:p>
            <a:pPr marL="12700" defTabSz="0">
              <a:lnSpc>
                <a:spcPct val="100000"/>
              </a:lnSpc>
              <a:tabLst>
                <a:tab pos="423545" algn="l"/>
              </a:tabLst>
            </a:pPr>
            <a:endParaRPr sz="1250">
              <a:latin typeface="Times New Roman" panose="02020603050405020304"/>
              <a:cs typeface="Times New Roman" panose="02020603050405020304"/>
            </a:endParaRPr>
          </a:p>
        </p:txBody>
      </p:sp>
      <p:sp>
        <p:nvSpPr>
          <p:cNvPr id="14" name="object 14"/>
          <p:cNvSpPr txBox="1"/>
          <p:nvPr/>
        </p:nvSpPr>
        <p:spPr>
          <a:xfrm>
            <a:off x="1038225" y="4412615"/>
            <a:ext cx="9470390" cy="2571750"/>
          </a:xfrm>
          <a:prstGeom prst="rect">
            <a:avLst/>
          </a:prstGeom>
        </p:spPr>
        <p:txBody>
          <a:bodyPr vert="horz" wrap="square" lIns="0" tIns="0" rIns="0" bIns="0" rtlCol="0">
            <a:spAutoFit/>
          </a:bodyPr>
          <a:lstStyle/>
          <a:p>
            <a:pPr marL="355600" marR="5080" indent="-342900" defTabSz="0">
              <a:lnSpc>
                <a:spcPct val="91000"/>
              </a:lnSpc>
              <a:buFont typeface="Arial" panose="020B0604020202020204" pitchFamily="34" charset="0"/>
              <a:buChar char="•"/>
              <a:tabLst>
                <a:tab pos="434975" algn="l"/>
              </a:tabLst>
            </a:pPr>
            <a:r>
              <a:rPr sz="2400" smtClean="0">
                <a:latin typeface="Times New Roman" panose="02020603050405020304" charset="0"/>
                <a:cs typeface="新宋体" panose="02010609030101010101" charset="-122"/>
              </a:rPr>
              <a:t>对</a:t>
            </a:r>
            <a:r>
              <a:rPr sz="2400" dirty="0">
                <a:latin typeface="Times New Roman" panose="02020603050405020304" charset="0"/>
                <a:cs typeface="新宋体" panose="02010609030101010101" charset="-122"/>
              </a:rPr>
              <a:t>u的M个值中的每一个都需进行M次复数乘法(</a:t>
            </a:r>
            <a:r>
              <a:rPr sz="2400" dirty="0">
                <a:latin typeface="新宋体" panose="02010609030101010101" charset="-122"/>
                <a:cs typeface="新宋体" panose="02010609030101010101" charset="-122"/>
              </a:rPr>
              <a:t>将</a:t>
            </a:r>
            <a:r>
              <a:rPr sz="2400" dirty="0">
                <a:latin typeface="Times New Roman" panose="02020603050405020304" charset="0"/>
                <a:cs typeface="新宋体" panose="02010609030101010101" charset="-122"/>
              </a:rPr>
              <a:t>f(x) </a:t>
            </a:r>
            <a:r>
              <a:rPr sz="2400" dirty="0">
                <a:latin typeface="新宋体" panose="02010609030101010101" charset="-122"/>
                <a:cs typeface="新宋体" panose="02010609030101010101" charset="-122"/>
              </a:rPr>
              <a:t>与</a:t>
            </a:r>
            <a:r>
              <a:rPr sz="2400" spc="-805" dirty="0">
                <a:latin typeface="新宋体" panose="02010609030101010101" charset="-122"/>
                <a:cs typeface="新宋体" panose="02010609030101010101" charset="-122"/>
              </a:rPr>
              <a:t> </a:t>
            </a:r>
            <a:r>
              <a:rPr sz="4425" i="1" spc="-225" baseline="-6000" dirty="0">
                <a:latin typeface="Times New Roman" panose="02020603050405020304"/>
                <a:cs typeface="Times New Roman" panose="02020603050405020304"/>
              </a:rPr>
              <a:t>e</a:t>
            </a:r>
            <a:r>
              <a:rPr lang="en-US" sz="4425" i="1" spc="-225" baseline="-6000">
                <a:latin typeface="Times New Roman" panose="02020603050405020304"/>
                <a:cs typeface="Times New Roman" panose="02020603050405020304"/>
              </a:rPr>
              <a:t>xp</a:t>
            </a:r>
            <a:r>
              <a:rPr lang="en-US" sz="2550" spc="-367" baseline="33000" smtClean="0">
                <a:latin typeface="Times New Roman" panose="02020603050405020304"/>
                <a:cs typeface="Times New Roman" panose="02020603050405020304"/>
                <a:sym typeface="+mn-ea"/>
              </a:rPr>
              <a:t>(</a:t>
            </a:r>
            <a:r>
              <a:rPr sz="2550" spc="22" baseline="33000" smtClean="0">
                <a:latin typeface="Symbol" panose="05050102010706020507"/>
                <a:cs typeface="Symbol" panose="05050102010706020507"/>
              </a:rPr>
              <a:t></a:t>
            </a:r>
            <a:r>
              <a:rPr sz="2550" spc="112" baseline="33000" dirty="0">
                <a:latin typeface="Times New Roman" panose="02020603050405020304"/>
                <a:cs typeface="Times New Roman" panose="02020603050405020304"/>
              </a:rPr>
              <a:t>j</a:t>
            </a:r>
            <a:r>
              <a:rPr sz="2550" spc="-217" baseline="33000" dirty="0">
                <a:latin typeface="Times New Roman" panose="02020603050405020304"/>
                <a:cs typeface="Times New Roman" panose="02020603050405020304"/>
              </a:rPr>
              <a:t>2</a:t>
            </a:r>
            <a:r>
              <a:rPr sz="2700" spc="-390" baseline="31000">
                <a:latin typeface="Symbol" panose="05050102010706020507"/>
                <a:cs typeface="Symbol" panose="05050102010706020507"/>
              </a:rPr>
              <a:t>  </a:t>
            </a:r>
            <a:r>
              <a:rPr sz="2550" spc="22" baseline="33000" smtClean="0">
                <a:latin typeface="Times New Roman" panose="02020603050405020304"/>
                <a:cs typeface="Times New Roman" panose="02020603050405020304"/>
              </a:rPr>
              <a:t>u</a:t>
            </a:r>
            <a:r>
              <a:rPr sz="2550" spc="-195" baseline="33000" smtClean="0">
                <a:latin typeface="Times New Roman" panose="02020603050405020304"/>
                <a:cs typeface="Times New Roman" panose="02020603050405020304"/>
              </a:rPr>
              <a:t>x</a:t>
            </a:r>
            <a:r>
              <a:rPr sz="2550" spc="187" baseline="33000" smtClean="0">
                <a:latin typeface="Times New Roman" panose="02020603050405020304"/>
                <a:cs typeface="Times New Roman" panose="02020603050405020304"/>
              </a:rPr>
              <a:t>/</a:t>
            </a:r>
            <a:r>
              <a:rPr lang="en-US" sz="2550" spc="37" baseline="33000" dirty="0">
                <a:latin typeface="Times New Roman" panose="02020603050405020304"/>
                <a:cs typeface="Times New Roman" panose="02020603050405020304"/>
              </a:rPr>
              <a:t>N)</a:t>
            </a:r>
            <a:r>
              <a:rPr sz="2550" i="1" spc="-397" baseline="33000" dirty="0">
                <a:latin typeface="Times New Roman" panose="02020603050405020304"/>
                <a:cs typeface="Times New Roman" panose="02020603050405020304"/>
              </a:rPr>
              <a:t> </a:t>
            </a:r>
            <a:r>
              <a:rPr sz="2400" dirty="0">
                <a:latin typeface="新宋体" panose="02010609030101010101" charset="-122"/>
                <a:cs typeface="新宋体" panose="02010609030101010101" charset="-122"/>
              </a:rPr>
              <a:t>相乘)</a:t>
            </a:r>
            <a:r>
              <a:rPr sz="2400" dirty="0">
                <a:latin typeface="Times New Roman" panose="02020603050405020304" charset="0"/>
                <a:cs typeface="新宋体" panose="02010609030101010101" charset="-122"/>
              </a:rPr>
              <a:t>和M-1次加法，即复数乘法和加法的次数都正比于M</a:t>
            </a:r>
            <a:r>
              <a:rPr sz="2400" baseline="24000" dirty="0">
                <a:latin typeface="Times New Roman" panose="02020603050405020304" charset="0"/>
                <a:cs typeface="新宋体" panose="02010609030101010101" charset="-122"/>
              </a:rPr>
              <a:t>2</a:t>
            </a:r>
            <a:endParaRPr sz="2400" baseline="24000">
              <a:latin typeface="Times New Roman" panose="02020603050405020304" charset="0"/>
              <a:cs typeface="新宋体" panose="02010609030101010101" charset="-122"/>
            </a:endParaRPr>
          </a:p>
          <a:p>
            <a:pPr marL="355600" indent="-342900" defTabSz="0">
              <a:lnSpc>
                <a:spcPct val="100000"/>
              </a:lnSpc>
              <a:spcBef>
                <a:spcPts val="1425"/>
              </a:spcBef>
              <a:buFont typeface="Arial" panose="020B0604020202020204" pitchFamily="34" charset="0"/>
              <a:buChar char="•"/>
              <a:tabLst>
                <a:tab pos="334645" algn="l"/>
              </a:tabLst>
            </a:pPr>
            <a:r>
              <a:rPr sz="2400" b="1" spc="-5" smtClean="0">
                <a:solidFill>
                  <a:srgbClr val="FF0000"/>
                </a:solidFill>
                <a:latin typeface="Times New Roman" panose="02020603050405020304" charset="0"/>
                <a:cs typeface="新宋体" panose="02010609030101010101" charset="-122"/>
              </a:rPr>
              <a:t>快速傅里叶变换</a:t>
            </a:r>
            <a:r>
              <a:rPr sz="2400" b="1" spc="-5" dirty="0">
                <a:solidFill>
                  <a:srgbClr val="FF0000"/>
                </a:solidFill>
                <a:latin typeface="Times New Roman" panose="02020603050405020304" charset="0"/>
                <a:cs typeface="新宋体" panose="02010609030101010101" charset="-122"/>
              </a:rPr>
              <a:t>(FFT)则只需要Mlog</a:t>
            </a:r>
            <a:r>
              <a:rPr sz="2400" b="1" baseline="-21000" dirty="0">
                <a:solidFill>
                  <a:srgbClr val="FF0000"/>
                </a:solidFill>
                <a:latin typeface="Times New Roman" panose="02020603050405020304" charset="0"/>
                <a:cs typeface="新宋体" panose="02010609030101010101" charset="-122"/>
              </a:rPr>
              <a:t>2</a:t>
            </a:r>
            <a:r>
              <a:rPr sz="2400" b="1" spc="-5" dirty="0">
                <a:solidFill>
                  <a:srgbClr val="FF0000"/>
                </a:solidFill>
                <a:latin typeface="Times New Roman" panose="02020603050405020304" charset="0"/>
                <a:cs typeface="新宋体" panose="02010609030101010101" charset="-122"/>
              </a:rPr>
              <a:t>M次运算</a:t>
            </a:r>
            <a:endParaRPr sz="2400" b="1">
              <a:solidFill>
                <a:srgbClr val="FF0000"/>
              </a:solidFill>
              <a:latin typeface="Times New Roman" panose="02020603050405020304" charset="0"/>
              <a:cs typeface="新宋体" panose="02010609030101010101" charset="-122"/>
            </a:endParaRPr>
          </a:p>
          <a:p>
            <a:pPr marL="12700" marR="156210" algn="just">
              <a:lnSpc>
                <a:spcPct val="100000"/>
              </a:lnSpc>
              <a:spcBef>
                <a:spcPts val="1430"/>
              </a:spcBef>
            </a:pPr>
            <a:r>
              <a:rPr sz="1700" spc="-75" dirty="0">
                <a:solidFill>
                  <a:srgbClr val="EE2B0A"/>
                </a:solidFill>
                <a:latin typeface="Times New Roman" panose="02020603050405020304" charset="0"/>
                <a:cs typeface="Times New Roman" panose="02020603050405020304"/>
              </a:rPr>
              <a:t> </a:t>
            </a:r>
            <a:r>
              <a:rPr sz="2400" dirty="0">
                <a:latin typeface="Times New Roman" panose="02020603050405020304" charset="0"/>
                <a:cs typeface="新宋体" panose="02010609030101010101" charset="-122"/>
              </a:rPr>
              <a:t>FFT算法与原始变换算法的计算量之比是log</a:t>
            </a:r>
            <a:r>
              <a:rPr sz="2400" baseline="-21000" dirty="0">
                <a:latin typeface="Times New Roman" panose="02020603050405020304" charset="0"/>
                <a:cs typeface="新宋体" panose="02010609030101010101" charset="-122"/>
              </a:rPr>
              <a:t>2</a:t>
            </a:r>
            <a:r>
              <a:rPr sz="2400" spc="-5" dirty="0">
                <a:latin typeface="Times New Roman" panose="02020603050405020304" charset="0"/>
                <a:cs typeface="新宋体" panose="02010609030101010101" charset="-122"/>
              </a:rPr>
              <a:t>M/M</a:t>
            </a:r>
            <a:r>
              <a:rPr sz="2400" spc="-5">
                <a:latin typeface="Times New Roman" panose="02020603050405020304" charset="0"/>
                <a:cs typeface="新宋体" panose="02010609030101010101" charset="-122"/>
              </a:rPr>
              <a:t>，</a:t>
            </a:r>
            <a:r>
              <a:rPr sz="2400" spc="-5" smtClean="0">
                <a:latin typeface="Times New Roman" panose="02020603050405020304" charset="0"/>
                <a:cs typeface="新宋体" panose="02010609030101010101" charset="-122"/>
              </a:rPr>
              <a:t>如</a:t>
            </a:r>
            <a:r>
              <a:rPr sz="2400" smtClean="0">
                <a:latin typeface="Times New Roman" panose="02020603050405020304" charset="0"/>
                <a:cs typeface="新宋体" panose="02010609030101010101" charset="-122"/>
              </a:rPr>
              <a:t>M=1024</a:t>
            </a:r>
            <a:r>
              <a:rPr sz="2400" dirty="0">
                <a:latin typeface="Times New Roman" panose="02020603050405020304" charset="0"/>
                <a:cs typeface="新宋体" panose="02010609030101010101" charset="-122"/>
              </a:rPr>
              <a:t>≈10</a:t>
            </a:r>
            <a:r>
              <a:rPr sz="2400" baseline="24000" dirty="0">
                <a:latin typeface="Times New Roman" panose="02020603050405020304" charset="0"/>
                <a:cs typeface="新宋体" panose="02010609030101010101" charset="-122"/>
              </a:rPr>
              <a:t>3</a:t>
            </a:r>
            <a:r>
              <a:rPr sz="2400" spc="-5" dirty="0">
                <a:latin typeface="Times New Roman" panose="02020603050405020304" charset="0"/>
                <a:cs typeface="新宋体" panose="02010609030101010101" charset="-122"/>
              </a:rPr>
              <a:t>,则原始变换算法需要10</a:t>
            </a:r>
            <a:r>
              <a:rPr sz="2400" baseline="24000" dirty="0">
                <a:latin typeface="Times New Roman" panose="02020603050405020304" charset="0"/>
                <a:cs typeface="新宋体" panose="02010609030101010101" charset="-122"/>
              </a:rPr>
              <a:t>6</a:t>
            </a:r>
            <a:r>
              <a:rPr sz="2400" spc="-5" dirty="0">
                <a:latin typeface="Times New Roman" panose="02020603050405020304" charset="0"/>
                <a:cs typeface="新宋体" panose="02010609030101010101" charset="-122"/>
              </a:rPr>
              <a:t>次计算，而</a:t>
            </a:r>
            <a:r>
              <a:rPr sz="2400" spc="-5">
                <a:latin typeface="Times New Roman" panose="02020603050405020304" charset="0"/>
                <a:cs typeface="新宋体" panose="02010609030101010101" charset="-122"/>
              </a:rPr>
              <a:t>FFT</a:t>
            </a:r>
            <a:r>
              <a:rPr sz="2400" spc="-5" smtClean="0">
                <a:latin typeface="Times New Roman" panose="02020603050405020304" charset="0"/>
                <a:cs typeface="新宋体" panose="02010609030101010101" charset="-122"/>
              </a:rPr>
              <a:t>需</a:t>
            </a:r>
            <a:r>
              <a:rPr sz="2400" smtClean="0">
                <a:latin typeface="Times New Roman" panose="02020603050405020304" charset="0"/>
                <a:cs typeface="新宋体" panose="02010609030101010101" charset="-122"/>
              </a:rPr>
              <a:t>要</a:t>
            </a:r>
            <a:r>
              <a:rPr sz="2400" dirty="0">
                <a:latin typeface="Times New Roman" panose="02020603050405020304" charset="0"/>
                <a:cs typeface="新宋体" panose="02010609030101010101" charset="-122"/>
              </a:rPr>
              <a:t>10</a:t>
            </a:r>
            <a:r>
              <a:rPr sz="2400" spc="-7" baseline="24000" dirty="0">
                <a:latin typeface="Times New Roman" panose="02020603050405020304" charset="0"/>
                <a:cs typeface="新宋体" panose="02010609030101010101" charset="-122"/>
              </a:rPr>
              <a:t>4</a:t>
            </a:r>
            <a:r>
              <a:rPr sz="2400" dirty="0">
                <a:latin typeface="Times New Roman" panose="02020603050405020304" charset="0"/>
                <a:cs typeface="新宋体" panose="02010609030101010101" charset="-122"/>
              </a:rPr>
              <a:t>次计算，FFT</a:t>
            </a:r>
            <a:r>
              <a:rPr sz="2400">
                <a:latin typeface="Times New Roman" panose="02020603050405020304" charset="0"/>
                <a:cs typeface="新宋体" panose="02010609030101010101" charset="-122"/>
              </a:rPr>
              <a:t>与原始变换算法之比是</a:t>
            </a:r>
            <a:r>
              <a:rPr sz="2400" smtClean="0">
                <a:latin typeface="Times New Roman" panose="02020603050405020304" charset="0"/>
                <a:cs typeface="新宋体" panose="02010609030101010101" charset="-122"/>
              </a:rPr>
              <a:t>1</a:t>
            </a:r>
            <a:r>
              <a:rPr lang="en-US" sz="2400">
                <a:latin typeface="Times New Roman" panose="02020603050405020304" charset="0"/>
                <a:cs typeface="新宋体" panose="02010609030101010101" charset="-122"/>
              </a:rPr>
              <a:t>:</a:t>
            </a:r>
            <a:r>
              <a:rPr sz="2400" smtClean="0">
                <a:latin typeface="Times New Roman" panose="02020603050405020304" charset="0"/>
                <a:cs typeface="新宋体" panose="02010609030101010101" charset="-122"/>
              </a:rPr>
              <a:t>100</a:t>
            </a:r>
            <a:endParaRPr sz="2400">
              <a:latin typeface="Times New Roman" panose="02020603050405020304" charset="0"/>
              <a:cs typeface="新宋体" panose="02010609030101010101" charset="-122"/>
            </a:endParaRPr>
          </a:p>
        </p:txBody>
      </p:sp>
      <p:grpSp>
        <p:nvGrpSpPr>
          <p:cNvPr id="4" name="组合 3"/>
          <p:cNvGrpSpPr/>
          <p:nvPr/>
        </p:nvGrpSpPr>
        <p:grpSpPr>
          <a:xfrm>
            <a:off x="1833245" y="2343150"/>
            <a:ext cx="7574280" cy="1864995"/>
            <a:chOff x="3403" y="6762"/>
            <a:chExt cx="11928" cy="2937"/>
          </a:xfrm>
        </p:grpSpPr>
        <p:graphicFrame>
          <p:nvGraphicFramePr>
            <p:cNvPr id="17412" name="对象 351237"/>
            <p:cNvGraphicFramePr/>
            <p:nvPr/>
          </p:nvGraphicFramePr>
          <p:xfrm>
            <a:off x="3403" y="6762"/>
            <a:ext cx="7172" cy="1379"/>
          </p:xfrm>
          <a:graphic>
            <a:graphicData uri="http://schemas.openxmlformats.org/presentationml/2006/ole">
              <mc:AlternateContent xmlns:mc="http://schemas.openxmlformats.org/markup-compatibility/2006">
                <mc:Choice xmlns:v="urn:schemas-microsoft-com:vml" Requires="v">
                  <p:oleObj spid="_x0000_s22701" r:id="rId3" imgW="2108200" imgH="457200" progId="Equation.3">
                    <p:embed/>
                  </p:oleObj>
                </mc:Choice>
                <mc:Fallback>
                  <p:oleObj r:id="rId3" imgW="2108200" imgH="457200" progId="Equation.3">
                    <p:embed/>
                    <p:pic>
                      <p:nvPicPr>
                        <p:cNvPr id="0" name="图片 3094"/>
                        <p:cNvPicPr/>
                        <p:nvPr/>
                      </p:nvPicPr>
                      <p:blipFill>
                        <a:blip r:embed="rId4"/>
                        <a:stretch>
                          <a:fillRect/>
                        </a:stretch>
                      </p:blipFill>
                      <p:spPr>
                        <a:xfrm>
                          <a:off x="3403" y="6762"/>
                          <a:ext cx="7172" cy="1379"/>
                        </a:xfrm>
                        <a:prstGeom prst="rect">
                          <a:avLst/>
                        </a:prstGeom>
                        <a:noFill/>
                        <a:ln w="38100">
                          <a:noFill/>
                          <a:miter/>
                        </a:ln>
                      </p:spPr>
                    </p:pic>
                  </p:oleObj>
                </mc:Fallback>
              </mc:AlternateContent>
            </a:graphicData>
          </a:graphic>
        </p:graphicFrame>
        <p:sp>
          <p:nvSpPr>
            <p:cNvPr id="17413" name="文本框 351238"/>
            <p:cNvSpPr txBox="1"/>
            <p:nvPr/>
          </p:nvSpPr>
          <p:spPr>
            <a:xfrm>
              <a:off x="11271" y="6762"/>
              <a:ext cx="4060" cy="1039"/>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2865">
                  <a:latin typeface="Times New Roman" panose="02020603050405020304" charset="0"/>
                  <a:ea typeface="黑体" panose="02010609060101010101" pitchFamily="2" charset="-122"/>
                </a:rPr>
                <a:t>(</a:t>
              </a:r>
              <a:r>
                <a:rPr lang="en-US" altLang="zh-CN" sz="1985" i="1">
                  <a:latin typeface="Times New Roman" panose="02020603050405020304" charset="0"/>
                  <a:ea typeface="宋体" panose="02010600030101010101" pitchFamily="2" charset="-122"/>
                </a:rPr>
                <a:t>u</a:t>
              </a:r>
              <a:r>
                <a:rPr lang="en-US" altLang="zh-CN" sz="1985">
                  <a:latin typeface="Times New Roman" panose="02020603050405020304" charset="0"/>
                  <a:ea typeface="宋体" panose="02010600030101010101" pitchFamily="2" charset="-122"/>
                </a:rPr>
                <a:t>=0,1,…,</a:t>
              </a:r>
              <a:r>
                <a:rPr lang="en-US" altLang="zh-CN" sz="1985" i="1">
                  <a:latin typeface="Times New Roman" panose="02020603050405020304" charset="0"/>
                  <a:ea typeface="宋体" panose="02010600030101010101" pitchFamily="2" charset="-122"/>
                </a:rPr>
                <a:t>N</a:t>
              </a:r>
              <a:r>
                <a:rPr lang="en-US" altLang="zh-CN" sz="1985">
                  <a:latin typeface="Times New Roman" panose="02020603050405020304" charset="0"/>
                  <a:ea typeface="宋体" panose="02010600030101010101" pitchFamily="2" charset="-122"/>
                </a:rPr>
                <a:t>-1)      </a:t>
              </a:r>
            </a:p>
          </p:txBody>
        </p:sp>
        <p:graphicFrame>
          <p:nvGraphicFramePr>
            <p:cNvPr id="17414" name="对象 351240"/>
            <p:cNvGraphicFramePr/>
            <p:nvPr/>
          </p:nvGraphicFramePr>
          <p:xfrm>
            <a:off x="3441" y="8267"/>
            <a:ext cx="7095" cy="1432"/>
          </p:xfrm>
          <a:graphic>
            <a:graphicData uri="http://schemas.openxmlformats.org/presentationml/2006/ole">
              <mc:AlternateContent xmlns:mc="http://schemas.openxmlformats.org/markup-compatibility/2006">
                <mc:Choice xmlns:v="urn:schemas-microsoft-com:vml" Requires="v">
                  <p:oleObj spid="_x0000_s22702" r:id="rId5" imgW="1993900" imgH="457200" progId="Equation.3">
                    <p:embed/>
                  </p:oleObj>
                </mc:Choice>
                <mc:Fallback>
                  <p:oleObj r:id="rId5" imgW="1993900" imgH="457200" progId="Equation.3">
                    <p:embed/>
                    <p:pic>
                      <p:nvPicPr>
                        <p:cNvPr id="0" name="图片 3095"/>
                        <p:cNvPicPr/>
                        <p:nvPr/>
                      </p:nvPicPr>
                      <p:blipFill>
                        <a:blip r:embed="rId6"/>
                        <a:stretch>
                          <a:fillRect/>
                        </a:stretch>
                      </p:blipFill>
                      <p:spPr>
                        <a:xfrm>
                          <a:off x="3441" y="8267"/>
                          <a:ext cx="7095" cy="1432"/>
                        </a:xfrm>
                        <a:prstGeom prst="rect">
                          <a:avLst/>
                        </a:prstGeom>
                        <a:noFill/>
                        <a:ln w="38100">
                          <a:noFill/>
                          <a:miter/>
                        </a:ln>
                      </p:spPr>
                    </p:pic>
                  </p:oleObj>
                </mc:Fallback>
              </mc:AlternateContent>
            </a:graphicData>
          </a:graphic>
        </p:graphicFrame>
        <p:sp>
          <p:nvSpPr>
            <p:cNvPr id="17415" name="文本框 351241"/>
            <p:cNvSpPr txBox="1"/>
            <p:nvPr/>
          </p:nvSpPr>
          <p:spPr>
            <a:xfrm>
              <a:off x="11469" y="8530"/>
              <a:ext cx="3700" cy="764"/>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1985">
                  <a:latin typeface="Times New Roman" panose="02020603050405020304" charset="0"/>
                  <a:ea typeface="宋体" panose="02010600030101010101" pitchFamily="2" charset="-122"/>
                </a:rPr>
                <a:t>(</a:t>
              </a:r>
              <a:r>
                <a:rPr lang="en-US" altLang="zh-CN" sz="1985" i="1">
                  <a:latin typeface="Times New Roman" panose="02020603050405020304" charset="0"/>
                  <a:ea typeface="宋体" panose="02010600030101010101" pitchFamily="2" charset="-122"/>
                </a:rPr>
                <a:t>x</a:t>
              </a:r>
              <a:r>
                <a:rPr lang="en-US" altLang="zh-CN" sz="1985">
                  <a:latin typeface="Times New Roman" panose="02020603050405020304" charset="0"/>
                  <a:ea typeface="宋体" panose="02010600030101010101" pitchFamily="2" charset="-122"/>
                </a:rPr>
                <a:t>=0,1,…,</a:t>
              </a:r>
              <a:r>
                <a:rPr lang="en-US" altLang="zh-CN" sz="1985" i="1">
                  <a:latin typeface="Times New Roman" panose="02020603050405020304" charset="0"/>
                  <a:ea typeface="宋体" panose="02010600030101010101" pitchFamily="2" charset="-122"/>
                </a:rPr>
                <a:t>N</a:t>
              </a:r>
              <a:r>
                <a:rPr lang="en-US" altLang="zh-CN" sz="1985">
                  <a:latin typeface="Times New Roman" panose="02020603050405020304" charset="0"/>
                  <a:ea typeface="宋体" panose="02010600030101010101" pitchFamily="2" charset="-122"/>
                </a:rPr>
                <a:t>-1)    </a:t>
              </a:r>
              <a:r>
                <a:rPr lang="en-US" altLang="zh-CN" sz="1985">
                  <a:solidFill>
                    <a:srgbClr val="FF0000"/>
                  </a:solidFill>
                  <a:latin typeface="Times New Roman" panose="02020603050405020304" charset="0"/>
                  <a:ea typeface="宋体" panose="02010600030101010101" pitchFamily="2" charset="-122"/>
                </a:rPr>
                <a:t>  </a:t>
              </a:r>
            </a:p>
          </p:txBody>
        </p:sp>
      </p:grpSp>
      <p:grpSp>
        <p:nvGrpSpPr>
          <p:cNvPr id="6" name="组合 5"/>
          <p:cNvGrpSpPr/>
          <p:nvPr/>
        </p:nvGrpSpPr>
        <p:grpSpPr>
          <a:xfrm>
            <a:off x="-12065" y="-1205"/>
            <a:ext cx="4724400" cy="7560063"/>
            <a:chOff x="1220" y="556"/>
            <a:chExt cx="7440" cy="10806"/>
          </a:xfrm>
        </p:grpSpPr>
        <p:sp>
          <p:nvSpPr>
            <p:cNvPr id="8"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902335" y="1524635"/>
            <a:ext cx="9711690" cy="4420870"/>
          </a:xfrm>
          <a:prstGeom prst="rect">
            <a:avLst/>
          </a:prstGeom>
          <a:noFill/>
        </p:spPr>
        <p:txBody>
          <a:bodyPr wrap="square" rtlCol="0" anchor="t">
            <a:spAutoFit/>
          </a:bodyPr>
          <a:lstStyle/>
          <a:p>
            <a:pPr lvl="0" indent="0">
              <a:lnSpc>
                <a:spcPct val="145000"/>
              </a:lnSpc>
            </a:pPr>
            <a:r>
              <a:rPr lang="zh-CN" altLang="en-US" sz="2800" dirty="0">
                <a:solidFill>
                  <a:schemeClr val="tx1"/>
                </a:solidFill>
                <a:latin typeface="Times New Roman" panose="02020603050405020304" charset="0"/>
                <a:sym typeface="+mn-ea"/>
              </a:rPr>
              <a:t>当</a:t>
            </a:r>
            <a:r>
              <a:rPr lang="en-US" altLang="zh-CN" sz="2800">
                <a:solidFill>
                  <a:schemeClr val="tx1"/>
                </a:solidFill>
                <a:latin typeface="Times New Roman" panose="02020603050405020304" charset="0"/>
                <a:sym typeface="+mn-ea"/>
              </a:rPr>
              <a:t>M×N</a:t>
            </a:r>
            <a:r>
              <a:rPr lang="zh-CN" altLang="en-US" sz="2800" dirty="0">
                <a:solidFill>
                  <a:schemeClr val="tx1"/>
                </a:solidFill>
                <a:latin typeface="Times New Roman" panose="02020603050405020304" charset="0"/>
                <a:sym typeface="+mn-ea"/>
              </a:rPr>
              <a:t>图像阵列的</a:t>
            </a:r>
            <a:r>
              <a:rPr lang="en-US" altLang="zh-CN" sz="2800">
                <a:solidFill>
                  <a:schemeClr val="tx1"/>
                </a:solidFill>
                <a:latin typeface="Times New Roman" panose="02020603050405020304" charset="0"/>
                <a:sym typeface="+mn-ea"/>
              </a:rPr>
              <a:t>M</a:t>
            </a:r>
            <a:r>
              <a:rPr lang="zh-CN" altLang="en-US" sz="2800" dirty="0">
                <a:solidFill>
                  <a:schemeClr val="tx1"/>
                </a:solidFill>
                <a:latin typeface="Times New Roman" panose="02020603050405020304" charset="0"/>
                <a:sym typeface="+mn-ea"/>
              </a:rPr>
              <a:t>和</a:t>
            </a:r>
            <a:r>
              <a:rPr lang="en-US" altLang="zh-CN" sz="2800">
                <a:solidFill>
                  <a:schemeClr val="tx1"/>
                </a:solidFill>
                <a:latin typeface="Times New Roman" panose="02020603050405020304" charset="0"/>
                <a:sym typeface="+mn-ea"/>
              </a:rPr>
              <a:t>N</a:t>
            </a:r>
            <a:r>
              <a:rPr lang="zh-CN" altLang="en-US" sz="2800" dirty="0">
                <a:solidFill>
                  <a:schemeClr val="tx1"/>
                </a:solidFill>
                <a:latin typeface="Times New Roman" panose="02020603050405020304" charset="0"/>
                <a:sym typeface="+mn-ea"/>
              </a:rPr>
              <a:t>较大时，直接利用离散傅里叶变换的定义式进行计算由于计算量非常大，以至于在实际中是无法实现的。</a:t>
            </a:r>
          </a:p>
          <a:p>
            <a:pPr lvl="0" indent="0">
              <a:lnSpc>
                <a:spcPct val="145000"/>
              </a:lnSpc>
            </a:pPr>
            <a:r>
              <a:rPr lang="zh-CN" altLang="en-US" sz="2800" dirty="0">
                <a:solidFill>
                  <a:schemeClr val="tx1"/>
                </a:solidFill>
                <a:latin typeface="Times New Roman" panose="02020603050405020304" charset="0"/>
                <a:sym typeface="+mn-ea"/>
              </a:rPr>
              <a:t>快速离散傅里叶变换算法的出现，才使得傅里叶变换用于实际的图像处理成为可能。</a:t>
            </a:r>
          </a:p>
          <a:p>
            <a:pPr lvl="0" indent="0">
              <a:lnSpc>
                <a:spcPct val="145000"/>
              </a:lnSpc>
            </a:pPr>
            <a:r>
              <a:rPr lang="zh-CN" altLang="en-US" sz="2800" dirty="0">
                <a:solidFill>
                  <a:schemeClr val="tx1"/>
                </a:solidFill>
                <a:latin typeface="Times New Roman" panose="02020603050405020304" charset="0"/>
                <a:sym typeface="+mn-ea"/>
              </a:rPr>
              <a:t>一般都是将二维图像的处理是分别通过按行和按列执行一维算法实现。 </a:t>
            </a:r>
            <a:r>
              <a:rPr lang="en-US" altLang="zh-CN" sz="2800">
                <a:solidFill>
                  <a:schemeClr val="tx1"/>
                </a:solidFill>
                <a:latin typeface="Times New Roman" panose="02020603050405020304" charset="0"/>
                <a:sym typeface="+mn-ea"/>
              </a:rPr>
              <a:t> </a:t>
            </a:r>
          </a:p>
        </p:txBody>
      </p:sp>
      <p:sp>
        <p:nvSpPr>
          <p:cNvPr id="5" name="object 5"/>
          <p:cNvSpPr txBox="1">
            <a:spLocks noGrp="1"/>
          </p:cNvSpPr>
          <p:nvPr>
            <p:ph type="title"/>
          </p:nvPr>
        </p:nvSpPr>
        <p:spPr>
          <a:xfrm>
            <a:off x="933450" y="432435"/>
            <a:ext cx="7791450" cy="909955"/>
          </a:xfrm>
          <a:prstGeom prst="rect">
            <a:avLst/>
          </a:prstGeom>
        </p:spPr>
        <p:txBody>
          <a:bodyPr vert="horz" wrap="square" lIns="0" tIns="300898" rIns="0" bIns="0" rtlCol="0">
            <a:spAutoFit/>
          </a:body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nvGrpSpPr>
          <p:cNvPr id="6" name="组合 5"/>
          <p:cNvGrpSpPr/>
          <p:nvPr/>
        </p:nvGrpSpPr>
        <p:grpSpPr>
          <a:xfrm>
            <a:off x="-12065" y="1335"/>
            <a:ext cx="4724400" cy="7560063"/>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33450" y="432435"/>
            <a:ext cx="7791450" cy="909955"/>
          </a:xfrm>
          <a:prstGeom prst="rect">
            <a:avLst/>
          </a:prstGeom>
        </p:spPr>
        <p:txBody>
          <a:bodyPr vert="horz" wrap="square" lIns="0" tIns="300898" rIns="0" bIns="0" rtlCol="0">
            <a:spAutoFit/>
          </a:body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7" name="object 7"/>
          <p:cNvSpPr txBox="1"/>
          <p:nvPr/>
        </p:nvSpPr>
        <p:spPr>
          <a:xfrm>
            <a:off x="933450" y="1619250"/>
            <a:ext cx="8985250" cy="678180"/>
          </a:xfrm>
          <a:prstGeom prst="rect">
            <a:avLst/>
          </a:prstGeom>
        </p:spPr>
        <p:txBody>
          <a:bodyPr vert="horz" wrap="square" lIns="0" tIns="0" rIns="0" bIns="0" rtlCol="0">
            <a:spAutoFit/>
          </a:bodyPr>
          <a:lstStyle/>
          <a:p>
            <a:pPr marL="12700" defTabSz="0">
              <a:lnSpc>
                <a:spcPct val="100000"/>
              </a:lnSpc>
              <a:tabLst>
                <a:tab pos="423545" algn="l"/>
              </a:tabLst>
            </a:pPr>
            <a:r>
              <a:rPr sz="2200" dirty="0">
                <a:solidFill>
                  <a:srgbClr val="EE2B0A"/>
                </a:solidFill>
                <a:latin typeface="Wingdings" panose="05000000000000000000"/>
                <a:cs typeface="Wingdings" panose="05000000000000000000"/>
              </a:rPr>
              <a:t></a:t>
            </a:r>
            <a:r>
              <a:rPr sz="2200">
                <a:solidFill>
                  <a:srgbClr val="EE2B0A"/>
                </a:solidFill>
                <a:latin typeface="Times New Roman" panose="02020603050405020304"/>
                <a:cs typeface="Times New Roman" panose="02020603050405020304"/>
              </a:rPr>
              <a:t>	</a:t>
            </a:r>
            <a:r>
              <a:rPr sz="3200" spc="-5" smtClean="0">
                <a:latin typeface="新宋体" panose="02010609030101010101" charset="-122"/>
                <a:cs typeface="新宋体" panose="02010609030101010101" charset="-122"/>
              </a:rPr>
              <a:t>为什么需要快速傅里叶变换</a:t>
            </a:r>
            <a:r>
              <a:rPr lang="en-US" altLang="zh-CN" sz="3200" spc="-5" smtClean="0">
                <a:latin typeface="新宋体" panose="02010609030101010101" charset="-122"/>
                <a:cs typeface="新宋体" panose="02010609030101010101" charset="-122"/>
              </a:rPr>
              <a:t>—</a:t>
            </a:r>
            <a:r>
              <a:rPr lang="zh-CN" altLang="en-US" sz="2400" b="1" spc="-5">
                <a:solidFill>
                  <a:srgbClr val="FF0000"/>
                </a:solidFill>
                <a:latin typeface="新宋体" panose="02010609030101010101" charset="-122"/>
                <a:cs typeface="新宋体" panose="02010609030101010101" charset="-122"/>
              </a:rPr>
              <a:t>变换核</a:t>
            </a:r>
            <a:endParaRPr sz="3200" b="1" spc="-5" dirty="0">
              <a:solidFill>
                <a:srgbClr val="FF0000"/>
              </a:solidFill>
              <a:latin typeface="新宋体" panose="02010609030101010101" charset="-122"/>
              <a:cs typeface="新宋体" panose="02010609030101010101" charset="-122"/>
            </a:endParaRPr>
          </a:p>
          <a:p>
            <a:pPr marL="12700" defTabSz="0">
              <a:lnSpc>
                <a:spcPct val="100000"/>
              </a:lnSpc>
              <a:tabLst>
                <a:tab pos="423545" algn="l"/>
              </a:tabLst>
            </a:pPr>
            <a:endParaRPr sz="1250">
              <a:latin typeface="Times New Roman" panose="02020603050405020304"/>
              <a:cs typeface="Times New Roman" panose="02020603050405020304"/>
            </a:endParaRPr>
          </a:p>
        </p:txBody>
      </p:sp>
      <p:grpSp>
        <p:nvGrpSpPr>
          <p:cNvPr id="6" name="组合 5"/>
          <p:cNvGrpSpPr/>
          <p:nvPr/>
        </p:nvGrpSpPr>
        <p:grpSpPr>
          <a:xfrm>
            <a:off x="-12065" y="-1205"/>
            <a:ext cx="4724400" cy="7560063"/>
            <a:chOff x="1220" y="556"/>
            <a:chExt cx="7440" cy="10806"/>
          </a:xfrm>
        </p:grpSpPr>
        <p:sp>
          <p:nvSpPr>
            <p:cNvPr id="8"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graphicFrame>
        <p:nvGraphicFramePr>
          <p:cNvPr id="13" name="对象 359431"/>
          <p:cNvGraphicFramePr/>
          <p:nvPr/>
        </p:nvGraphicFramePr>
        <p:xfrm>
          <a:off x="887730" y="2225040"/>
          <a:ext cx="9500870" cy="2965450"/>
        </p:xfrm>
        <a:graphic>
          <a:graphicData uri="http://schemas.openxmlformats.org/presentationml/2006/ole">
            <mc:AlternateContent xmlns:mc="http://schemas.openxmlformats.org/markup-compatibility/2006">
              <mc:Choice xmlns:v="urn:schemas-microsoft-com:vml" Requires="v">
                <p:oleObj spid="_x0000_s60494" r:id="rId5" imgW="5549900" imgH="1473200" progId="Equation.3">
                  <p:embed/>
                </p:oleObj>
              </mc:Choice>
              <mc:Fallback>
                <p:oleObj r:id="rId5" imgW="5549900" imgH="1473200" progId="Equation.3">
                  <p:embed/>
                  <p:pic>
                    <p:nvPicPr>
                      <p:cNvPr id="34820" name="对象 359431"/>
                      <p:cNvPicPr/>
                      <p:nvPr/>
                    </p:nvPicPr>
                    <p:blipFill>
                      <a:blip r:embed="rId6"/>
                      <a:stretch>
                        <a:fillRect/>
                      </a:stretch>
                    </p:blipFill>
                    <p:spPr>
                      <a:xfrm>
                        <a:off x="887730" y="2225040"/>
                        <a:ext cx="9500870" cy="296545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04684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33450" y="1657350"/>
            <a:ext cx="6852285" cy="548640"/>
          </a:xfrm>
          <a:prstGeom prst="rect">
            <a:avLst/>
          </a:prstGeom>
        </p:spPr>
        <p:txBody>
          <a:bodyPr vert="horz" wrap="square" lIns="0" tIns="0" rIns="0" bIns="0" rtlCol="0">
            <a:spAutoFit/>
          </a:bodyPr>
          <a:lstStyle/>
          <a:p>
            <a:pPr marL="12700" algn="l">
              <a:lnSpc>
                <a:spcPct val="100000"/>
              </a:lnSpc>
            </a:pPr>
            <a:r>
              <a:rPr sz="2500" b="0" spc="204" dirty="0">
                <a:solidFill>
                  <a:srgbClr val="EE2B0A"/>
                </a:solidFill>
                <a:latin typeface="Times New Roman" panose="02020603050405020304" charset="0"/>
                <a:cs typeface="Times New Roman" panose="02020603050405020304"/>
              </a:rPr>
              <a:t> </a:t>
            </a:r>
            <a:r>
              <a:rPr sz="3600" b="0" dirty="0">
                <a:latin typeface="Times New Roman" panose="02020603050405020304" charset="0"/>
                <a:cs typeface="新宋体" panose="02010609030101010101" charset="-122"/>
              </a:rPr>
              <a:t>FFT算法基本思想</a:t>
            </a:r>
            <a:endParaRPr sz="3600">
              <a:latin typeface="Times New Roman" panose="02020603050405020304" charset="0"/>
              <a:cs typeface="新宋体" panose="02010609030101010101" charset="-122"/>
            </a:endParaRPr>
          </a:p>
        </p:txBody>
      </p:sp>
      <p:sp>
        <p:nvSpPr>
          <p:cNvPr id="6" name="object 6"/>
          <p:cNvSpPr txBox="1"/>
          <p:nvPr/>
        </p:nvSpPr>
        <p:spPr>
          <a:xfrm>
            <a:off x="1231900" y="2513396"/>
            <a:ext cx="9220200" cy="2746906"/>
          </a:xfrm>
          <a:prstGeom prst="rect">
            <a:avLst/>
          </a:prstGeom>
        </p:spPr>
        <p:txBody>
          <a:bodyPr vert="horz" wrap="square" lIns="0" tIns="0" rIns="0" bIns="0" rtlCol="0">
            <a:spAutoFit/>
          </a:bodyPr>
          <a:lstStyle/>
          <a:p>
            <a:pPr marL="62865">
              <a:lnSpc>
                <a:spcPct val="100000"/>
              </a:lnSpc>
            </a:pPr>
            <a:r>
              <a:rPr lang="zh-CN" altLang="en-US" sz="3200" b="1" spc="-5" smtClean="0">
                <a:solidFill>
                  <a:srgbClr val="FF0000"/>
                </a:solidFill>
                <a:latin typeface="Times New Roman" panose="02020603050405020304" charset="0"/>
                <a:cs typeface="新宋体" panose="02010609030101010101" charset="-122"/>
              </a:rPr>
              <a:t>算法实例</a:t>
            </a:r>
            <a:endParaRPr sz="3200">
              <a:latin typeface="Times New Roman" panose="02020603050405020304" charset="0"/>
              <a:cs typeface="新宋体" panose="02010609030101010101" charset="-122"/>
            </a:endParaRPr>
          </a:p>
          <a:p>
            <a:pPr marL="62865" defTabSz="0">
              <a:lnSpc>
                <a:spcPct val="100000"/>
              </a:lnSpc>
              <a:spcBef>
                <a:spcPts val="870"/>
              </a:spcBef>
              <a:tabLst>
                <a:tab pos="5071745" algn="l"/>
              </a:tabLst>
            </a:pPr>
            <a:r>
              <a:rPr sz="2800" spc="-5" dirty="0">
                <a:latin typeface="Times New Roman" panose="02020603050405020304" charset="0"/>
                <a:cs typeface="新宋体" panose="02010609030101010101" charset="-122"/>
              </a:rPr>
              <a:t>设：</a:t>
            </a:r>
            <a:r>
              <a:rPr sz="2800" spc="-5">
                <a:latin typeface="Times New Roman" panose="02020603050405020304" charset="0"/>
                <a:cs typeface="新宋体" panose="02010609030101010101" charset="-122"/>
              </a:rPr>
              <a:t>有函数</a:t>
            </a:r>
            <a:r>
              <a:rPr sz="2800" i="1" spc="-5" smtClean="0">
                <a:latin typeface="Times New Roman" panose="02020603050405020304" charset="0"/>
                <a:cs typeface="新宋体" panose="02010609030101010101" charset="-122"/>
              </a:rPr>
              <a:t>f</a:t>
            </a:r>
            <a:r>
              <a:rPr lang="en-US" sz="2800" i="1" spc="-5" smtClean="0">
                <a:latin typeface="Times New Roman" panose="02020603050405020304" charset="0"/>
                <a:cs typeface="新宋体" panose="02010609030101010101" charset="-122"/>
              </a:rPr>
              <a:t> </a:t>
            </a:r>
            <a:r>
              <a:rPr sz="2800" spc="-5" smtClean="0">
                <a:latin typeface="Times New Roman" panose="02020603050405020304" charset="0"/>
                <a:cs typeface="新宋体" panose="02010609030101010101" charset="-122"/>
              </a:rPr>
              <a:t>(</a:t>
            </a:r>
            <a:r>
              <a:rPr sz="2800" i="1" spc="-5" dirty="0">
                <a:latin typeface="Times New Roman" panose="02020603050405020304" charset="0"/>
                <a:cs typeface="新宋体" panose="02010609030101010101" charset="-122"/>
              </a:rPr>
              <a:t>x</a:t>
            </a:r>
            <a:r>
              <a:rPr sz="2800" spc="-5" dirty="0">
                <a:latin typeface="Times New Roman" panose="02020603050405020304" charset="0"/>
                <a:cs typeface="新宋体" panose="02010609030101010101" charset="-122"/>
              </a:rPr>
              <a:t>)，其</a:t>
            </a:r>
            <a:r>
              <a:rPr sz="2800" i="1" spc="-5" dirty="0">
                <a:latin typeface="Times New Roman" panose="02020603050405020304" charset="0"/>
                <a:cs typeface="新宋体" panose="02010609030101010101" charset="-122"/>
              </a:rPr>
              <a:t>N</a:t>
            </a:r>
            <a:r>
              <a:rPr sz="2800" spc="-5" dirty="0">
                <a:latin typeface="Times New Roman" panose="02020603050405020304" charset="0"/>
                <a:cs typeface="新宋体" panose="02010609030101010101" charset="-122"/>
              </a:rPr>
              <a:t> = 2</a:t>
            </a:r>
            <a:r>
              <a:rPr sz="2800" spc="-7" baseline="26000" dirty="0">
                <a:latin typeface="Times New Roman" panose="02020603050405020304" charset="0"/>
                <a:cs typeface="新宋体" panose="02010609030101010101" charset="-122"/>
              </a:rPr>
              <a:t>3</a:t>
            </a:r>
            <a:r>
              <a:rPr sz="2800" spc="-5" dirty="0">
                <a:latin typeface="Times New Roman" panose="02020603050405020304" charset="0"/>
                <a:cs typeface="新宋体" panose="02010609030101010101" charset="-122"/>
              </a:rPr>
              <a:t>= 8</a:t>
            </a:r>
            <a:r>
              <a:rPr sz="2800" spc="-10" dirty="0">
                <a:latin typeface="Times New Roman" panose="02020603050405020304" charset="0"/>
                <a:cs typeface="新宋体" panose="02010609030101010101" charset="-122"/>
              </a:rPr>
              <a:t>,</a:t>
            </a:r>
            <a:r>
              <a:rPr sz="2800" dirty="0">
                <a:latin typeface="Times New Roman" panose="02020603050405020304" charset="0"/>
                <a:cs typeface="新宋体" panose="02010609030101010101" charset="-122"/>
              </a:rPr>
              <a:t>有：</a:t>
            </a:r>
            <a:endParaRPr sz="2800">
              <a:latin typeface="Times New Roman" panose="02020603050405020304" charset="0"/>
              <a:cs typeface="新宋体" panose="02010609030101010101" charset="-122"/>
            </a:endParaRPr>
          </a:p>
          <a:p>
            <a:pPr marL="12700">
              <a:lnSpc>
                <a:spcPct val="100000"/>
              </a:lnSpc>
              <a:spcBef>
                <a:spcPts val="755"/>
              </a:spcBef>
            </a:pPr>
            <a:r>
              <a:rPr sz="2800" spc="-10" dirty="0">
                <a:latin typeface="Times New Roman" panose="02020603050405020304" charset="0"/>
                <a:cs typeface="新宋体" panose="02010609030101010101" charset="-122"/>
              </a:rPr>
              <a:t>{</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(0),</a:t>
            </a:r>
            <a:r>
              <a:rPr sz="2800" i="1" spc="-5" dirty="0">
                <a:latin typeface="Times New Roman" panose="02020603050405020304" charset="0"/>
                <a:cs typeface="新宋体" panose="02010609030101010101" charset="-122"/>
              </a:rPr>
              <a:t>f(1</a:t>
            </a:r>
            <a:r>
              <a:rPr sz="2800" spc="-5" dirty="0">
                <a:latin typeface="Times New Roman" panose="02020603050405020304" charset="0"/>
                <a:cs typeface="新宋体" panose="02010609030101010101" charset="-122"/>
              </a:rPr>
              <a:t>),</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(2),</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(3),</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(4),</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(5),</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(6),</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(7)}</a:t>
            </a:r>
            <a:endParaRPr sz="2800">
              <a:latin typeface="Times New Roman" panose="02020603050405020304" charset="0"/>
              <a:cs typeface="新宋体" panose="02010609030101010101" charset="-122"/>
            </a:endParaRPr>
          </a:p>
          <a:p>
            <a:pPr marL="62865">
              <a:lnSpc>
                <a:spcPct val="100000"/>
              </a:lnSpc>
              <a:spcBef>
                <a:spcPts val="1275"/>
              </a:spcBef>
            </a:pPr>
            <a:r>
              <a:rPr sz="2800" spc="-5" dirty="0">
                <a:latin typeface="Times New Roman" panose="02020603050405020304" charset="0"/>
                <a:cs typeface="新宋体" panose="02010609030101010101" charset="-122"/>
              </a:rPr>
              <a:t>计算：</a:t>
            </a:r>
            <a:endParaRPr sz="2800">
              <a:latin typeface="Times New Roman" panose="02020603050405020304" charset="0"/>
              <a:cs typeface="新宋体" panose="02010609030101010101" charset="-122"/>
            </a:endParaRPr>
          </a:p>
          <a:p>
            <a:pPr marL="139065">
              <a:lnSpc>
                <a:spcPts val="3295"/>
              </a:lnSpc>
              <a:spcBef>
                <a:spcPts val="1225"/>
              </a:spcBef>
            </a:pPr>
            <a:r>
              <a:rPr sz="2800" spc="-5" dirty="0">
                <a:latin typeface="Times New Roman" panose="02020603050405020304" charset="0"/>
                <a:cs typeface="新宋体" panose="02010609030101010101" charset="-122"/>
              </a:rPr>
              <a:t>{</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(0),</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(1),</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(2),</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(3),</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(4),</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(5),</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(6),</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(7)}</a:t>
            </a:r>
            <a:endParaRPr sz="2800">
              <a:latin typeface="Times New Roman" panose="02020603050405020304" charset="0"/>
              <a:cs typeface="新宋体" panose="02010609030101010101" charset="-122"/>
            </a:endParaRPr>
          </a:p>
        </p:txBody>
      </p:sp>
      <p:grpSp>
        <p:nvGrpSpPr>
          <p:cNvPr id="7" name="组合 6"/>
          <p:cNvGrpSpPr/>
          <p:nvPr/>
        </p:nvGrpSpPr>
        <p:grpSpPr>
          <a:xfrm>
            <a:off x="-12065" y="1335"/>
            <a:ext cx="4724400" cy="7560063"/>
            <a:chOff x="1220" y="556"/>
            <a:chExt cx="7440" cy="10806"/>
          </a:xfrm>
        </p:grpSpPr>
        <p:sp>
          <p:nvSpPr>
            <p:cNvPr id="8"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0" name="object 5"/>
          <p:cNvSpPr txBox="1">
            <a:spLocks noGrp="1"/>
          </p:cNvSpPr>
          <p:nvPr/>
        </p:nvSpPr>
        <p:spPr>
          <a:xfrm>
            <a:off x="933450" y="432435"/>
            <a:ext cx="779145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933450" y="1590276"/>
            <a:ext cx="8971280" cy="4821833"/>
          </a:xfrm>
          <a:prstGeom prst="rect">
            <a:avLst/>
          </a:prstGeom>
        </p:spPr>
        <p:txBody>
          <a:bodyPr vert="horz" wrap="square" lIns="0" tIns="0" rIns="0" bIns="0" rtlCol="0">
            <a:spAutoFit/>
          </a:bodyPr>
          <a:lstStyle/>
          <a:p>
            <a:pPr marL="62865">
              <a:lnSpc>
                <a:spcPct val="100000"/>
              </a:lnSpc>
            </a:pPr>
            <a:r>
              <a:rPr lang="zh-CN" altLang="en-US" sz="3200" b="1" spc="-5" smtClean="0">
                <a:solidFill>
                  <a:srgbClr val="FF0000"/>
                </a:solidFill>
                <a:latin typeface="Times New Roman" panose="02020603050405020304" charset="0"/>
                <a:cs typeface="新宋体" panose="02010609030101010101" charset="-122"/>
              </a:rPr>
              <a:t>算法实例</a:t>
            </a:r>
            <a:endParaRPr lang="zh-CN" altLang="en-US" sz="3200">
              <a:latin typeface="Times New Roman" panose="02020603050405020304" charset="0"/>
              <a:cs typeface="新宋体" panose="02010609030101010101" charset="-122"/>
            </a:endParaRPr>
          </a:p>
          <a:p>
            <a:pPr marL="12700">
              <a:lnSpc>
                <a:spcPct val="125000"/>
              </a:lnSpc>
            </a:pPr>
            <a:r>
              <a:rPr lang="zh-CN" altLang="en-US" sz="2800" b="1" spc="-5" smtClean="0">
                <a:latin typeface="Times New Roman" panose="02020603050405020304" charset="0"/>
                <a:cs typeface="新宋体" panose="02010609030101010101" charset="-122"/>
              </a:rPr>
              <a:t>首先</a:t>
            </a:r>
            <a:r>
              <a:rPr sz="2800" b="1" spc="-5" smtClean="0">
                <a:latin typeface="Times New Roman" panose="02020603050405020304" charset="0"/>
                <a:cs typeface="新宋体" panose="02010609030101010101" charset="-122"/>
              </a:rPr>
              <a:t>分成奇偶两组</a:t>
            </a:r>
            <a:r>
              <a:rPr sz="2800" b="1" spc="-5" dirty="0">
                <a:latin typeface="Times New Roman" panose="02020603050405020304" charset="0"/>
                <a:cs typeface="新宋体" panose="02010609030101010101" charset="-122"/>
              </a:rPr>
              <a:t>：</a:t>
            </a:r>
            <a:endParaRPr sz="2800" b="1">
              <a:latin typeface="Times New Roman" panose="02020603050405020304" charset="0"/>
              <a:cs typeface="新宋体" panose="02010609030101010101" charset="-122"/>
            </a:endParaRPr>
          </a:p>
          <a:p>
            <a:pPr marL="12700">
              <a:lnSpc>
                <a:spcPct val="125000"/>
              </a:lnSpc>
              <a:spcBef>
                <a:spcPts val="760"/>
              </a:spcBef>
            </a:pPr>
            <a:r>
              <a:rPr sz="2800" spc="-5" dirty="0">
                <a:latin typeface="Times New Roman" panose="02020603050405020304" charset="0"/>
                <a:cs typeface="新宋体" panose="02010609030101010101" charset="-122"/>
              </a:rPr>
              <a:t>有：{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(0),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(2),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(4),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(6</a:t>
            </a:r>
            <a:r>
              <a:rPr sz="2800" spc="-5">
                <a:latin typeface="Times New Roman" panose="02020603050405020304" charset="0"/>
                <a:cs typeface="新宋体" panose="02010609030101010101" charset="-122"/>
              </a:rPr>
              <a:t>) </a:t>
            </a:r>
            <a:r>
              <a:rPr sz="2800" spc="-5" smtClean="0">
                <a:latin typeface="Times New Roman" panose="02020603050405020304" charset="0"/>
                <a:cs typeface="新宋体" panose="02010609030101010101" charset="-122"/>
              </a:rPr>
              <a:t>}</a:t>
            </a:r>
            <a:endParaRPr lang="en-US" sz="2800" spc="-5" smtClean="0">
              <a:latin typeface="Times New Roman" panose="02020603050405020304" charset="0"/>
              <a:cs typeface="新宋体" panose="02010609030101010101" charset="-122"/>
            </a:endParaRPr>
          </a:p>
          <a:p>
            <a:pPr marL="12700">
              <a:lnSpc>
                <a:spcPct val="125000"/>
              </a:lnSpc>
              <a:spcBef>
                <a:spcPts val="760"/>
              </a:spcBef>
            </a:pPr>
            <a:r>
              <a:rPr lang="en-US" sz="2800" spc="-5">
                <a:latin typeface="Times New Roman" panose="02020603050405020304" charset="0"/>
                <a:cs typeface="新宋体" panose="02010609030101010101" charset="-122"/>
              </a:rPr>
              <a:t> </a:t>
            </a:r>
            <a:r>
              <a:rPr lang="en-US" sz="2800" spc="-5" smtClean="0">
                <a:latin typeface="Times New Roman" panose="02020603050405020304" charset="0"/>
                <a:cs typeface="新宋体" panose="02010609030101010101" charset="-122"/>
              </a:rPr>
              <a:t>       </a:t>
            </a:r>
            <a:r>
              <a:rPr sz="2800" spc="-5" smtClean="0">
                <a:latin typeface="Times New Roman" panose="02020603050405020304" charset="0"/>
                <a:cs typeface="新宋体" panose="02010609030101010101" charset="-122"/>
              </a:rPr>
              <a:t>{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(1),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(3),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(5),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(7) }</a:t>
            </a:r>
            <a:endParaRPr sz="2800">
              <a:latin typeface="Times New Roman" panose="02020603050405020304" charset="0"/>
              <a:cs typeface="新宋体" panose="02010609030101010101" charset="-122"/>
            </a:endParaRPr>
          </a:p>
          <a:p>
            <a:pPr>
              <a:lnSpc>
                <a:spcPct val="125000"/>
              </a:lnSpc>
              <a:spcBef>
                <a:spcPts val="15"/>
              </a:spcBef>
            </a:pPr>
            <a:r>
              <a:rPr sz="2800" spc="-5" dirty="0">
                <a:latin typeface="Times New Roman" panose="02020603050405020304" charset="0"/>
                <a:cs typeface="新宋体" panose="02010609030101010101" charset="-122"/>
              </a:rPr>
              <a:t>为了利用递推特性，再分成两组：</a:t>
            </a:r>
            <a:endParaRPr sz="2800">
              <a:latin typeface="Times New Roman" panose="02020603050405020304" charset="0"/>
              <a:cs typeface="新宋体" panose="02010609030101010101" charset="-122"/>
            </a:endParaRPr>
          </a:p>
          <a:p>
            <a:pPr marL="12700">
              <a:lnSpc>
                <a:spcPct val="125000"/>
              </a:lnSpc>
              <a:spcBef>
                <a:spcPts val="755"/>
              </a:spcBef>
            </a:pPr>
            <a:r>
              <a:rPr sz="2800" spc="-5">
                <a:latin typeface="Times New Roman" panose="02020603050405020304" charset="0"/>
                <a:cs typeface="新宋体" panose="02010609030101010101" charset="-122"/>
              </a:rPr>
              <a:t>有</a:t>
            </a:r>
            <a:r>
              <a:rPr sz="2800" spc="-5" smtClean="0">
                <a:latin typeface="Times New Roman" panose="02020603050405020304" charset="0"/>
                <a:cs typeface="新宋体" panose="02010609030101010101" charset="-122"/>
              </a:rPr>
              <a:t>：</a:t>
            </a:r>
            <a:endParaRPr lang="en-US" sz="2800" spc="-5" smtClean="0">
              <a:latin typeface="Times New Roman" panose="02020603050405020304" charset="0"/>
              <a:cs typeface="新宋体" panose="02010609030101010101" charset="-122"/>
            </a:endParaRPr>
          </a:p>
          <a:p>
            <a:pPr marL="12700">
              <a:lnSpc>
                <a:spcPct val="125000"/>
              </a:lnSpc>
              <a:spcBef>
                <a:spcPts val="755"/>
              </a:spcBef>
            </a:pPr>
            <a:r>
              <a:rPr sz="2800" spc="-5" smtClean="0">
                <a:latin typeface="Times New Roman" panose="02020603050405020304" charset="0"/>
                <a:cs typeface="新宋体" panose="02010609030101010101" charset="-122"/>
              </a:rPr>
              <a:t>{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(0),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(4) }， {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(2),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(6</a:t>
            </a:r>
            <a:r>
              <a:rPr sz="2800" spc="-5">
                <a:latin typeface="Times New Roman" panose="02020603050405020304" charset="0"/>
                <a:cs typeface="新宋体" panose="02010609030101010101" charset="-122"/>
              </a:rPr>
              <a:t>) </a:t>
            </a:r>
            <a:r>
              <a:rPr sz="2800" spc="-5" smtClean="0">
                <a:latin typeface="Times New Roman" panose="02020603050405020304" charset="0"/>
                <a:cs typeface="新宋体" panose="02010609030101010101" charset="-122"/>
              </a:rPr>
              <a:t>}</a:t>
            </a:r>
            <a:endParaRPr lang="en-US" sz="2800">
              <a:latin typeface="Times New Roman" panose="02020603050405020304" charset="0"/>
              <a:cs typeface="新宋体" panose="02010609030101010101" charset="-122"/>
            </a:endParaRPr>
          </a:p>
          <a:p>
            <a:pPr marL="12700">
              <a:lnSpc>
                <a:spcPct val="125000"/>
              </a:lnSpc>
              <a:spcBef>
                <a:spcPts val="755"/>
              </a:spcBef>
            </a:pPr>
            <a:r>
              <a:rPr sz="2800" spc="-5" smtClean="0">
                <a:latin typeface="Times New Roman" panose="02020603050405020304" charset="0"/>
                <a:cs typeface="新宋体" panose="02010609030101010101" charset="-122"/>
              </a:rPr>
              <a:t>{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(1),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(5) }， {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(3), </a:t>
            </a:r>
            <a:r>
              <a:rPr sz="2800" i="1" spc="-5" dirty="0">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(7) }</a:t>
            </a:r>
            <a:endParaRPr sz="2800">
              <a:latin typeface="Times New Roman" panose="02020603050405020304" charset="0"/>
              <a:cs typeface="新宋体" panose="02010609030101010101" charset="-122"/>
            </a:endParaRPr>
          </a:p>
        </p:txBody>
      </p:sp>
      <p:grpSp>
        <p:nvGrpSpPr>
          <p:cNvPr id="7" name="组合 6"/>
          <p:cNvGrpSpPr/>
          <p:nvPr/>
        </p:nvGrpSpPr>
        <p:grpSpPr>
          <a:xfrm>
            <a:off x="-12065" y="1335"/>
            <a:ext cx="4724400" cy="7560063"/>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0" name="object 5"/>
          <p:cNvSpPr txBox="1">
            <a:spLocks noGrp="1"/>
          </p:cNvSpPr>
          <p:nvPr/>
        </p:nvSpPr>
        <p:spPr>
          <a:xfrm>
            <a:off x="933450" y="432435"/>
            <a:ext cx="779145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974725" y="1629410"/>
            <a:ext cx="9330055" cy="4694619"/>
          </a:xfrm>
          <a:prstGeom prst="rect">
            <a:avLst/>
          </a:prstGeom>
        </p:spPr>
        <p:txBody>
          <a:bodyPr vert="horz" wrap="square" lIns="0" tIns="0" rIns="0" bIns="0" rtlCol="0">
            <a:spAutoFit/>
          </a:bodyPr>
          <a:lstStyle/>
          <a:p>
            <a:pPr marL="12700" defTabSz="0">
              <a:lnSpc>
                <a:spcPct val="115000"/>
              </a:lnSpc>
              <a:tabLst>
                <a:tab pos="423545" algn="l"/>
              </a:tabLst>
            </a:pPr>
            <a:r>
              <a:rPr sz="3200" spc="-5" dirty="0">
                <a:latin typeface="Times New Roman" panose="02020603050405020304" charset="0"/>
                <a:cs typeface="新宋体" panose="02010609030101010101" charset="-122"/>
              </a:rPr>
              <a:t>FFT算法实现</a:t>
            </a:r>
            <a:endParaRPr sz="3200">
              <a:latin typeface="Times New Roman" panose="02020603050405020304" charset="0"/>
              <a:cs typeface="新宋体" panose="02010609030101010101" charset="-122"/>
            </a:endParaRPr>
          </a:p>
          <a:p>
            <a:pPr marL="469900" marR="161925" defTabSz="0">
              <a:lnSpc>
                <a:spcPct val="115000"/>
              </a:lnSpc>
              <a:spcBef>
                <a:spcPts val="2250"/>
              </a:spcBef>
              <a:tabLst>
                <a:tab pos="891540" algn="l"/>
              </a:tabLst>
            </a:pPr>
            <a:r>
              <a:rPr sz="2800" spc="-5" dirty="0">
                <a:latin typeface="Times New Roman" panose="02020603050405020304" charset="0"/>
                <a:cs typeface="新宋体" panose="02010609030101010101" charset="-122"/>
              </a:rPr>
              <a:t>对输入数据的排序可根据一个简单的位对换规则进行</a:t>
            </a:r>
            <a:endParaRPr sz="2800">
              <a:latin typeface="Times New Roman" panose="02020603050405020304" charset="0"/>
              <a:cs typeface="新宋体" panose="02010609030101010101" charset="-122"/>
            </a:endParaRPr>
          </a:p>
          <a:p>
            <a:pPr marL="927100">
              <a:lnSpc>
                <a:spcPct val="115000"/>
              </a:lnSpc>
              <a:spcBef>
                <a:spcPts val="1425"/>
              </a:spcBef>
            </a:pPr>
            <a:r>
              <a:rPr sz="2400" spc="-5" dirty="0">
                <a:latin typeface="Times New Roman" panose="02020603050405020304" charset="0"/>
                <a:cs typeface="新宋体" panose="02010609030101010101" charset="-122"/>
              </a:rPr>
              <a:t>如用</a:t>
            </a:r>
            <a:r>
              <a:rPr sz="2400" i="1" spc="-5" dirty="0">
                <a:latin typeface="Times New Roman" panose="02020603050405020304" charset="0"/>
                <a:cs typeface="新宋体" panose="02010609030101010101" charset="-122"/>
              </a:rPr>
              <a:t>x</a:t>
            </a:r>
            <a:r>
              <a:rPr sz="2400" spc="-5" dirty="0">
                <a:latin typeface="Times New Roman" panose="02020603050405020304" charset="0"/>
                <a:cs typeface="新宋体" panose="02010609030101010101" charset="-122"/>
              </a:rPr>
              <a:t>表示</a:t>
            </a:r>
            <a:r>
              <a:rPr sz="2400" i="1" spc="-5" dirty="0">
                <a:latin typeface="Times New Roman" panose="02020603050405020304" charset="0"/>
                <a:cs typeface="新宋体" panose="02010609030101010101" charset="-122"/>
              </a:rPr>
              <a:t>f</a:t>
            </a:r>
            <a:r>
              <a:rPr sz="2400" spc="-5" dirty="0">
                <a:latin typeface="Times New Roman" panose="02020603050405020304" charset="0"/>
                <a:cs typeface="新宋体" panose="02010609030101010101" charset="-122"/>
              </a:rPr>
              <a:t>(</a:t>
            </a:r>
            <a:r>
              <a:rPr sz="2400" i="1" spc="-5" dirty="0">
                <a:latin typeface="Times New Roman" panose="02020603050405020304" charset="0"/>
                <a:cs typeface="新宋体" panose="02010609030101010101" charset="-122"/>
              </a:rPr>
              <a:t>x</a:t>
            </a:r>
            <a:r>
              <a:rPr sz="2400" spc="-5" dirty="0">
                <a:latin typeface="Times New Roman" panose="02020603050405020304" charset="0"/>
                <a:cs typeface="新宋体" panose="02010609030101010101" charset="-122"/>
              </a:rPr>
              <a:t>)的1个自变量值，那么它排序后对应</a:t>
            </a:r>
            <a:r>
              <a:rPr sz="2400" dirty="0">
                <a:latin typeface="Times New Roman" panose="02020603050405020304" charset="0"/>
                <a:cs typeface="新宋体" panose="02010609030101010101" charset="-122"/>
              </a:rPr>
              <a:t>的值可通过把</a:t>
            </a:r>
            <a:r>
              <a:rPr sz="2400" i="1" spc="-5" dirty="0">
                <a:latin typeface="Times New Roman" panose="02020603050405020304" charset="0"/>
                <a:cs typeface="新宋体" panose="02010609030101010101" charset="-122"/>
              </a:rPr>
              <a:t>x</a:t>
            </a:r>
            <a:r>
              <a:rPr sz="2400" dirty="0">
                <a:latin typeface="Times New Roman" panose="02020603050405020304" charset="0"/>
                <a:cs typeface="新宋体" panose="02010609030101010101" charset="-122"/>
              </a:rPr>
              <a:t>表示成二进制数并对换各位得到</a:t>
            </a:r>
            <a:endParaRPr sz="2400">
              <a:latin typeface="Times New Roman" panose="02020603050405020304" charset="0"/>
              <a:cs typeface="新宋体" panose="02010609030101010101" charset="-122"/>
            </a:endParaRPr>
          </a:p>
          <a:p>
            <a:pPr marL="927100" defTabSz="0">
              <a:lnSpc>
                <a:spcPct val="115000"/>
              </a:lnSpc>
              <a:spcBef>
                <a:spcPts val="1430"/>
              </a:spcBef>
              <a:tabLst>
                <a:tab pos="1250315" algn="l"/>
              </a:tabLst>
            </a:pPr>
            <a:r>
              <a:rPr sz="2400" spc="-5" dirty="0">
                <a:latin typeface="Times New Roman" panose="02020603050405020304" charset="0"/>
                <a:cs typeface="新宋体" panose="02010609030101010101" charset="-122"/>
              </a:rPr>
              <a:t>例如</a:t>
            </a:r>
            <a:r>
              <a:rPr sz="2400" i="1" spc="-5" dirty="0">
                <a:latin typeface="Times New Roman" panose="02020603050405020304" charset="0"/>
                <a:cs typeface="新宋体" panose="02010609030101010101" charset="-122"/>
              </a:rPr>
              <a:t>N</a:t>
            </a:r>
            <a:r>
              <a:rPr sz="2400" spc="-5" dirty="0">
                <a:latin typeface="Times New Roman" panose="02020603050405020304" charset="0"/>
                <a:cs typeface="新宋体" panose="02010609030101010101" charset="-122"/>
              </a:rPr>
              <a:t>=2</a:t>
            </a:r>
            <a:r>
              <a:rPr sz="2400" baseline="24000" dirty="0">
                <a:latin typeface="Times New Roman" panose="02020603050405020304" charset="0"/>
                <a:cs typeface="新宋体" panose="02010609030101010101" charset="-122"/>
              </a:rPr>
              <a:t>3</a:t>
            </a:r>
            <a:r>
              <a:rPr sz="2400" spc="-5" dirty="0">
                <a:latin typeface="Times New Roman" panose="02020603050405020304" charset="0"/>
                <a:cs typeface="新宋体" panose="02010609030101010101" charset="-122"/>
              </a:rPr>
              <a:t>,f(6)排序后为</a:t>
            </a:r>
            <a:r>
              <a:rPr sz="2400" i="1" spc="-5" dirty="0">
                <a:latin typeface="Times New Roman" panose="02020603050405020304" charset="0"/>
                <a:cs typeface="新宋体" panose="02010609030101010101" charset="-122"/>
              </a:rPr>
              <a:t>f</a:t>
            </a:r>
            <a:r>
              <a:rPr sz="2400" spc="-5" dirty="0">
                <a:latin typeface="Times New Roman" panose="02020603050405020304" charset="0"/>
                <a:cs typeface="新宋体" panose="02010609030101010101" charset="-122"/>
              </a:rPr>
              <a:t>(3),因为6＝110</a:t>
            </a:r>
            <a:r>
              <a:rPr sz="2400" baseline="-21000" dirty="0">
                <a:latin typeface="Times New Roman" panose="02020603050405020304" charset="0"/>
                <a:cs typeface="新宋体" panose="02010609030101010101" charset="-122"/>
              </a:rPr>
              <a:t>2</a:t>
            </a:r>
            <a:r>
              <a:rPr sz="2400" spc="-5" dirty="0">
                <a:latin typeface="Times New Roman" panose="02020603050405020304" charset="0"/>
                <a:cs typeface="新宋体" panose="02010609030101010101" charset="-122"/>
              </a:rPr>
              <a:t>而011</a:t>
            </a:r>
            <a:r>
              <a:rPr sz="2400" baseline="-21000" dirty="0">
                <a:latin typeface="Times New Roman" panose="02020603050405020304" charset="0"/>
                <a:cs typeface="新宋体" panose="02010609030101010101" charset="-122"/>
              </a:rPr>
              <a:t>2</a:t>
            </a:r>
            <a:r>
              <a:rPr sz="2400" dirty="0">
                <a:latin typeface="Times New Roman" panose="02020603050405020304" charset="0"/>
                <a:cs typeface="新宋体" panose="02010609030101010101" charset="-122"/>
              </a:rPr>
              <a:t>＝3</a:t>
            </a:r>
            <a:endParaRPr sz="2400">
              <a:latin typeface="Times New Roman" panose="02020603050405020304" charset="0"/>
              <a:cs typeface="新宋体" panose="02010609030101010101" charset="-122"/>
            </a:endParaRPr>
          </a:p>
          <a:p>
            <a:pPr marL="469900" marR="228600" algn="just">
              <a:lnSpc>
                <a:spcPct val="115000"/>
              </a:lnSpc>
              <a:spcBef>
                <a:spcPts val="1700"/>
              </a:spcBef>
            </a:pPr>
            <a:r>
              <a:rPr sz="2800" spc="-5" dirty="0">
                <a:latin typeface="Times New Roman" panose="02020603050405020304" charset="0"/>
                <a:cs typeface="新宋体" panose="02010609030101010101" charset="-122"/>
              </a:rPr>
              <a:t>把输入数据进行了重新排序，则输出结果是正确的次序。反之不把输入数据进行排序，则输出结果需要重新排序才能得到正确的次序</a:t>
            </a:r>
            <a:endParaRPr sz="2800">
              <a:latin typeface="Times New Roman" panose="02020603050405020304" charset="0"/>
              <a:cs typeface="新宋体" panose="02010609030101010101" charset="-122"/>
            </a:endParaRPr>
          </a:p>
        </p:txBody>
      </p:sp>
      <p:grpSp>
        <p:nvGrpSpPr>
          <p:cNvPr id="4" name="组合 3"/>
          <p:cNvGrpSpPr/>
          <p:nvPr/>
        </p:nvGrpSpPr>
        <p:grpSpPr>
          <a:xfrm>
            <a:off x="-12065" y="1335"/>
            <a:ext cx="4724400" cy="7560063"/>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0" name="object 5"/>
          <p:cNvSpPr txBox="1">
            <a:spLocks noGrp="1"/>
          </p:cNvSpPr>
          <p:nvPr/>
        </p:nvSpPr>
        <p:spPr>
          <a:xfrm>
            <a:off x="933450" y="432435"/>
            <a:ext cx="779145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010285" y="1569720"/>
            <a:ext cx="9404350" cy="1200329"/>
          </a:xfrm>
          <a:prstGeom prst="rect">
            <a:avLst/>
          </a:prstGeom>
        </p:spPr>
        <p:txBody>
          <a:bodyPr vert="horz" wrap="square" lIns="0" tIns="0" rIns="0" bIns="0" rtlCol="0">
            <a:spAutoFit/>
          </a:bodyPr>
          <a:lstStyle/>
          <a:p>
            <a:pPr marL="12700" indent="0">
              <a:lnSpc>
                <a:spcPct val="130000"/>
              </a:lnSpc>
              <a:buFont typeface="Arial" panose="020B0604020202020204" pitchFamily="34" charset="0"/>
              <a:buNone/>
            </a:pPr>
            <a:r>
              <a:rPr sz="3200" b="1" spc="-5" smtClean="0">
                <a:solidFill>
                  <a:srgbClr val="FF0000"/>
                </a:solidFill>
                <a:latin typeface="Times New Roman" panose="02020603050405020304" charset="0"/>
                <a:cs typeface="新宋体" panose="02010609030101010101" charset="-122"/>
              </a:rPr>
              <a:t>算法实</a:t>
            </a:r>
            <a:r>
              <a:rPr lang="zh-CN" altLang="en-US" sz="3200" b="1" spc="-5" smtClean="0">
                <a:solidFill>
                  <a:srgbClr val="FF0000"/>
                </a:solidFill>
                <a:latin typeface="Times New Roman" panose="02020603050405020304" charset="0"/>
                <a:cs typeface="新宋体" panose="02010609030101010101" charset="-122"/>
              </a:rPr>
              <a:t>例</a:t>
            </a:r>
            <a:endParaRPr lang="en-US" sz="3200" b="1" spc="-5" smtClean="0">
              <a:solidFill>
                <a:srgbClr val="FF0000"/>
              </a:solidFill>
              <a:latin typeface="Times New Roman" panose="02020603050405020304" charset="0"/>
              <a:cs typeface="新宋体" panose="02010609030101010101" charset="-122"/>
            </a:endParaRPr>
          </a:p>
          <a:p>
            <a:pPr marL="12700" indent="0">
              <a:lnSpc>
                <a:spcPct val="130000"/>
              </a:lnSpc>
              <a:buFont typeface="Arial" panose="020B0604020202020204" pitchFamily="34" charset="0"/>
              <a:buNone/>
            </a:pPr>
            <a:r>
              <a:rPr lang="en-US" sz="2800" spc="-5" smtClean="0">
                <a:latin typeface="Times New Roman" panose="02020603050405020304" charset="0"/>
                <a:cs typeface="新宋体" panose="02010609030101010101" charset="-122"/>
              </a:rPr>
              <a:t>     </a:t>
            </a:r>
            <a:r>
              <a:rPr sz="2800" spc="-5" smtClean="0">
                <a:latin typeface="Times New Roman" panose="02020603050405020304" charset="0"/>
                <a:cs typeface="新宋体" panose="02010609030101010101" charset="-122"/>
              </a:rPr>
              <a:t>地址的排序：</a:t>
            </a:r>
            <a:r>
              <a:rPr lang="en-US" altLang="zh-CN" sz="2800" spc="-5" smtClean="0">
                <a:latin typeface="Times New Roman" panose="02020603050405020304" charset="0"/>
                <a:cs typeface="Times New Roman" panose="02020603050405020304"/>
              </a:rPr>
              <a:t>—</a:t>
            </a:r>
            <a:r>
              <a:rPr sz="2800" spc="-5" smtClean="0">
                <a:latin typeface="Times New Roman" panose="02020603050405020304" charset="0"/>
                <a:cs typeface="新宋体" panose="02010609030101010101" charset="-122"/>
              </a:rPr>
              <a:t>按位倒序规则例如：</a:t>
            </a:r>
            <a:r>
              <a:rPr sz="2800" i="1" spc="-5" smtClean="0">
                <a:latin typeface="Times New Roman" panose="02020603050405020304" charset="0"/>
                <a:cs typeface="新宋体" panose="02010609030101010101" charset="-122"/>
              </a:rPr>
              <a:t>N </a:t>
            </a:r>
            <a:r>
              <a:rPr sz="2800" spc="-5" dirty="0">
                <a:latin typeface="Times New Roman" panose="02020603050405020304" charset="0"/>
                <a:cs typeface="新宋体" panose="02010609030101010101" charset="-122"/>
              </a:rPr>
              <a:t>= 2</a:t>
            </a:r>
            <a:r>
              <a:rPr lang="en-US" sz="2800" spc="-5" baseline="30000" dirty="0">
                <a:latin typeface="Times New Roman" panose="02020603050405020304" charset="0"/>
                <a:cs typeface="新宋体" panose="02010609030101010101" charset="-122"/>
              </a:rPr>
              <a:t>3</a:t>
            </a:r>
            <a:r>
              <a:rPr sz="2800" spc="-5" dirty="0">
                <a:latin typeface="Times New Roman" panose="02020603050405020304" charset="0"/>
                <a:cs typeface="新宋体" panose="02010609030101010101" charset="-122"/>
              </a:rPr>
              <a:t>= 8</a:t>
            </a:r>
          </a:p>
        </p:txBody>
      </p:sp>
      <p:graphicFrame>
        <p:nvGraphicFramePr>
          <p:cNvPr id="5" name="object 5"/>
          <p:cNvGraphicFramePr>
            <a:graphicFrameLocks noGrp="1"/>
          </p:cNvGraphicFramePr>
          <p:nvPr>
            <p:extLst>
              <p:ext uri="{D42A27DB-BD31-4B8C-83A1-F6EECF244321}">
                <p14:modId xmlns:p14="http://schemas.microsoft.com/office/powerpoint/2010/main" val="1818889338"/>
              </p:ext>
            </p:extLst>
          </p:nvPr>
        </p:nvGraphicFramePr>
        <p:xfrm>
          <a:off x="1917700" y="3040757"/>
          <a:ext cx="6850103" cy="3306565"/>
        </p:xfrm>
        <a:graphic>
          <a:graphicData uri="http://schemas.openxmlformats.org/drawingml/2006/table">
            <a:tbl>
              <a:tblPr firstRow="1" bandRow="1">
                <a:tableStyleId>{2D5ABB26-0587-4C30-8999-92F81FD0307C}</a:tableStyleId>
              </a:tblPr>
              <a:tblGrid>
                <a:gridCol w="1557655">
                  <a:extLst>
                    <a:ext uri="{9D8B030D-6E8A-4147-A177-3AD203B41FA5}">
                      <a16:colId xmlns:a16="http://schemas.microsoft.com/office/drawing/2014/main" val="20000"/>
                    </a:ext>
                  </a:extLst>
                </a:gridCol>
                <a:gridCol w="1984230">
                  <a:extLst>
                    <a:ext uri="{9D8B030D-6E8A-4147-A177-3AD203B41FA5}">
                      <a16:colId xmlns:a16="http://schemas.microsoft.com/office/drawing/2014/main" val="20001"/>
                    </a:ext>
                  </a:extLst>
                </a:gridCol>
                <a:gridCol w="1917465">
                  <a:extLst>
                    <a:ext uri="{9D8B030D-6E8A-4147-A177-3AD203B41FA5}">
                      <a16:colId xmlns:a16="http://schemas.microsoft.com/office/drawing/2014/main" val="20002"/>
                    </a:ext>
                  </a:extLst>
                </a:gridCol>
                <a:gridCol w="1390753">
                  <a:extLst>
                    <a:ext uri="{9D8B030D-6E8A-4147-A177-3AD203B41FA5}">
                      <a16:colId xmlns:a16="http://schemas.microsoft.com/office/drawing/2014/main" val="20003"/>
                    </a:ext>
                  </a:extLst>
                </a:gridCol>
              </a:tblGrid>
              <a:tr h="373380">
                <a:tc>
                  <a:txBody>
                    <a:bodyPr/>
                    <a:lstStyle/>
                    <a:p>
                      <a:pPr marR="567055" algn="ctr">
                        <a:lnSpc>
                          <a:spcPct val="100000"/>
                        </a:lnSpc>
                        <a:spcBef>
                          <a:spcPts val="215"/>
                        </a:spcBef>
                      </a:pPr>
                      <a:r>
                        <a:rPr sz="2400" dirty="0">
                          <a:solidFill>
                            <a:srgbClr val="FF0000"/>
                          </a:solidFill>
                          <a:latin typeface="Times New Roman" panose="02020603050405020304" charset="0"/>
                          <a:cs typeface="新宋体" panose="02010609030101010101" charset="-122"/>
                        </a:rPr>
                        <a:t>原地址</a:t>
                      </a:r>
                    </a:p>
                  </a:txBody>
                  <a:tcPr marL="0" marR="0" marT="0" marB="0"/>
                </a:tc>
                <a:tc>
                  <a:txBody>
                    <a:bodyPr/>
                    <a:lstStyle/>
                    <a:p>
                      <a:pPr marL="75565" algn="ctr">
                        <a:lnSpc>
                          <a:spcPct val="100000"/>
                        </a:lnSpc>
                        <a:spcBef>
                          <a:spcPts val="215"/>
                        </a:spcBef>
                      </a:pPr>
                      <a:r>
                        <a:rPr sz="2400" dirty="0">
                          <a:solidFill>
                            <a:srgbClr val="FF0000"/>
                          </a:solidFill>
                          <a:latin typeface="Times New Roman" panose="02020603050405020304" charset="0"/>
                          <a:cs typeface="新宋体" panose="02010609030101010101" charset="-122"/>
                        </a:rPr>
                        <a:t>原顺序</a:t>
                      </a:r>
                    </a:p>
                  </a:txBody>
                  <a:tcPr marL="0" marR="0" marT="0" marB="0"/>
                </a:tc>
                <a:tc>
                  <a:txBody>
                    <a:bodyPr/>
                    <a:lstStyle/>
                    <a:p>
                      <a:pPr marR="4445" algn="ctr">
                        <a:lnSpc>
                          <a:spcPct val="100000"/>
                        </a:lnSpc>
                        <a:spcBef>
                          <a:spcPts val="215"/>
                        </a:spcBef>
                      </a:pPr>
                      <a:r>
                        <a:rPr sz="2400" dirty="0">
                          <a:solidFill>
                            <a:srgbClr val="FF0000"/>
                          </a:solidFill>
                          <a:latin typeface="Times New Roman" panose="02020603050405020304" charset="0"/>
                          <a:cs typeface="新宋体" panose="02010609030101010101" charset="-122"/>
                        </a:rPr>
                        <a:t>新地址</a:t>
                      </a:r>
                    </a:p>
                  </a:txBody>
                  <a:tcPr marL="0" marR="0" marT="0" marB="0"/>
                </a:tc>
                <a:tc>
                  <a:txBody>
                    <a:bodyPr/>
                    <a:lstStyle/>
                    <a:p>
                      <a:pPr marR="14605" algn="r">
                        <a:lnSpc>
                          <a:spcPct val="100000"/>
                        </a:lnSpc>
                        <a:spcBef>
                          <a:spcPts val="215"/>
                        </a:spcBef>
                      </a:pPr>
                      <a:r>
                        <a:rPr sz="2400" dirty="0">
                          <a:solidFill>
                            <a:srgbClr val="FF0000"/>
                          </a:solidFill>
                          <a:latin typeface="Times New Roman" panose="02020603050405020304" charset="0"/>
                          <a:cs typeface="新宋体" panose="02010609030101010101" charset="-122"/>
                        </a:rPr>
                        <a:t>新顺序</a:t>
                      </a:r>
                    </a:p>
                  </a:txBody>
                  <a:tcPr marL="0" marR="0" marT="0" marB="0"/>
                </a:tc>
                <a:extLst>
                  <a:ext uri="{0D108BD9-81ED-4DB2-BD59-A6C34878D82A}">
                    <a16:rowId xmlns:a16="http://schemas.microsoft.com/office/drawing/2014/main" val="10000"/>
                  </a:ext>
                </a:extLst>
              </a:tr>
              <a:tr h="365366">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000</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f(0)</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000</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f(0)</a:t>
                      </a:r>
                    </a:p>
                  </a:txBody>
                  <a:tcPr marL="0" marR="0" marT="0" marB="0"/>
                </a:tc>
                <a:extLst>
                  <a:ext uri="{0D108BD9-81ED-4DB2-BD59-A6C34878D82A}">
                    <a16:rowId xmlns:a16="http://schemas.microsoft.com/office/drawing/2014/main" val="10001"/>
                  </a:ext>
                </a:extLst>
              </a:tr>
              <a:tr h="364991">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001</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f(1)</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100</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f(4)</a:t>
                      </a:r>
                    </a:p>
                  </a:txBody>
                  <a:tcPr marL="0" marR="0" marT="0" marB="0"/>
                </a:tc>
                <a:extLst>
                  <a:ext uri="{0D108BD9-81ED-4DB2-BD59-A6C34878D82A}">
                    <a16:rowId xmlns:a16="http://schemas.microsoft.com/office/drawing/2014/main" val="10002"/>
                  </a:ext>
                </a:extLst>
              </a:tr>
              <a:tr h="364991">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010</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f(2)</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010</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f(2)</a:t>
                      </a:r>
                    </a:p>
                  </a:txBody>
                  <a:tcPr marL="0" marR="0" marT="0" marB="0"/>
                </a:tc>
                <a:extLst>
                  <a:ext uri="{0D108BD9-81ED-4DB2-BD59-A6C34878D82A}">
                    <a16:rowId xmlns:a16="http://schemas.microsoft.com/office/drawing/2014/main" val="10003"/>
                  </a:ext>
                </a:extLst>
              </a:tr>
              <a:tr h="364985">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011</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f(3)</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110</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f(6)</a:t>
                      </a:r>
                    </a:p>
                  </a:txBody>
                  <a:tcPr marL="0" marR="0" marT="0" marB="0"/>
                </a:tc>
                <a:extLst>
                  <a:ext uri="{0D108BD9-81ED-4DB2-BD59-A6C34878D82A}">
                    <a16:rowId xmlns:a16="http://schemas.microsoft.com/office/drawing/2014/main" val="10004"/>
                  </a:ext>
                </a:extLst>
              </a:tr>
              <a:tr h="364985">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100</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f(4)</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001</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f(1)</a:t>
                      </a:r>
                    </a:p>
                  </a:txBody>
                  <a:tcPr marL="0" marR="0" marT="0" marB="0"/>
                </a:tc>
                <a:extLst>
                  <a:ext uri="{0D108BD9-81ED-4DB2-BD59-A6C34878D82A}">
                    <a16:rowId xmlns:a16="http://schemas.microsoft.com/office/drawing/2014/main" val="10005"/>
                  </a:ext>
                </a:extLst>
              </a:tr>
              <a:tr h="365372">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101</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f(5)</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101</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f(5)</a:t>
                      </a:r>
                    </a:p>
                  </a:txBody>
                  <a:tcPr marL="0" marR="0" marT="0" marB="0"/>
                </a:tc>
                <a:extLst>
                  <a:ext uri="{0D108BD9-81ED-4DB2-BD59-A6C34878D82A}">
                    <a16:rowId xmlns:a16="http://schemas.microsoft.com/office/drawing/2014/main" val="10006"/>
                  </a:ext>
                </a:extLst>
              </a:tr>
              <a:tr h="365372">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110</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f(6)</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011</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f(3)</a:t>
                      </a:r>
                    </a:p>
                  </a:txBody>
                  <a:tcPr marL="0" marR="0" marT="0" marB="0"/>
                </a:tc>
                <a:extLst>
                  <a:ext uri="{0D108BD9-81ED-4DB2-BD59-A6C34878D82A}">
                    <a16:rowId xmlns:a16="http://schemas.microsoft.com/office/drawing/2014/main" val="10007"/>
                  </a:ext>
                </a:extLst>
              </a:tr>
              <a:tr h="372865">
                <a:tc>
                  <a:txBody>
                    <a:bodyPr/>
                    <a:lstStyle/>
                    <a:p>
                      <a:pPr marR="692785" algn="ctr">
                        <a:lnSpc>
                          <a:spcPct val="100000"/>
                        </a:lnSpc>
                        <a:spcBef>
                          <a:spcPts val="155"/>
                        </a:spcBef>
                      </a:pPr>
                      <a:r>
                        <a:rPr sz="2400" dirty="0">
                          <a:solidFill>
                            <a:srgbClr val="FF0000"/>
                          </a:solidFill>
                          <a:latin typeface="Times New Roman" panose="02020603050405020304" charset="0"/>
                          <a:cs typeface="新宋体" panose="02010609030101010101" charset="-122"/>
                        </a:rPr>
                        <a:t>111</a:t>
                      </a:r>
                    </a:p>
                  </a:txBody>
                  <a:tcPr marL="0" marR="0" marT="0" marB="0"/>
                </a:tc>
                <a:tc>
                  <a:txBody>
                    <a:bodyPr/>
                    <a:lstStyle/>
                    <a:p>
                      <a:pPr marL="76835" algn="ctr">
                        <a:lnSpc>
                          <a:spcPct val="100000"/>
                        </a:lnSpc>
                        <a:spcBef>
                          <a:spcPts val="155"/>
                        </a:spcBef>
                      </a:pPr>
                      <a:r>
                        <a:rPr sz="2400" dirty="0">
                          <a:solidFill>
                            <a:srgbClr val="FF0000"/>
                          </a:solidFill>
                          <a:latin typeface="Times New Roman" panose="02020603050405020304" charset="0"/>
                          <a:cs typeface="新宋体" panose="02010609030101010101" charset="-122"/>
                        </a:rPr>
                        <a:t>f(7)</a:t>
                      </a:r>
                    </a:p>
                  </a:txBody>
                  <a:tcPr marL="0" marR="0" marT="0" marB="0"/>
                </a:tc>
                <a:tc>
                  <a:txBody>
                    <a:bodyPr/>
                    <a:lstStyle/>
                    <a:p>
                      <a:pPr marR="80010" algn="ctr">
                        <a:lnSpc>
                          <a:spcPct val="100000"/>
                        </a:lnSpc>
                        <a:spcBef>
                          <a:spcPts val="155"/>
                        </a:spcBef>
                      </a:pPr>
                      <a:r>
                        <a:rPr sz="2400" dirty="0">
                          <a:solidFill>
                            <a:srgbClr val="FF0000"/>
                          </a:solidFill>
                          <a:latin typeface="Times New Roman" panose="02020603050405020304" charset="0"/>
                          <a:cs typeface="新宋体" panose="02010609030101010101" charset="-122"/>
                        </a:rPr>
                        <a:t>111</a:t>
                      </a:r>
                    </a:p>
                  </a:txBody>
                  <a:tcPr marL="0" marR="0" marT="0" marB="0"/>
                </a:tc>
                <a:tc>
                  <a:txBody>
                    <a:bodyPr/>
                    <a:lstStyle/>
                    <a:p>
                      <a:pPr marR="114300" algn="r">
                        <a:lnSpc>
                          <a:spcPct val="100000"/>
                        </a:lnSpc>
                        <a:spcBef>
                          <a:spcPts val="155"/>
                        </a:spcBef>
                      </a:pPr>
                      <a:r>
                        <a:rPr sz="2400" dirty="0">
                          <a:solidFill>
                            <a:srgbClr val="FF0000"/>
                          </a:solidFill>
                          <a:latin typeface="Times New Roman" panose="02020603050405020304" charset="0"/>
                          <a:cs typeface="新宋体" panose="02010609030101010101" charset="-122"/>
                        </a:rPr>
                        <a:t>f(7)</a:t>
                      </a:r>
                    </a:p>
                  </a:txBody>
                  <a:tcPr marL="0" marR="0" marT="0" marB="0"/>
                </a:tc>
                <a:extLst>
                  <a:ext uri="{0D108BD9-81ED-4DB2-BD59-A6C34878D82A}">
                    <a16:rowId xmlns:a16="http://schemas.microsoft.com/office/drawing/2014/main" val="10008"/>
                  </a:ext>
                </a:extLst>
              </a:tr>
            </a:tbl>
          </a:graphicData>
        </a:graphic>
      </p:graphicFrame>
      <p:grpSp>
        <p:nvGrpSpPr>
          <p:cNvPr id="7" name="组合 6"/>
          <p:cNvGrpSpPr/>
          <p:nvPr/>
        </p:nvGrpSpPr>
        <p:grpSpPr>
          <a:xfrm>
            <a:off x="-12065" y="1335"/>
            <a:ext cx="4724400" cy="7560063"/>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0" name="object 5"/>
          <p:cNvSpPr txBox="1">
            <a:spLocks noGrp="1"/>
          </p:cNvSpPr>
          <p:nvPr/>
        </p:nvSpPr>
        <p:spPr>
          <a:xfrm>
            <a:off x="933450" y="432435"/>
            <a:ext cx="779145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1"/>
          <p:cNvSpPr txBox="1"/>
          <p:nvPr/>
        </p:nvSpPr>
        <p:spPr>
          <a:xfrm>
            <a:off x="993140" y="1650365"/>
            <a:ext cx="9247505" cy="927735"/>
          </a:xfrm>
          <a:prstGeom prst="rect">
            <a:avLst/>
          </a:prstGeom>
          <a:noFill/>
          <a:ln w="9525">
            <a:noFill/>
          </a:ln>
        </p:spPr>
        <p:txBody>
          <a:bodyPr wrap="square" anchor="t">
            <a:spAutoFit/>
          </a:bodyPr>
          <a:lstStyle/>
          <a:p>
            <a:pPr lvl="0" indent="0"/>
            <a:r>
              <a:rPr lang="zh-CN" altLang="en-US" sz="3090">
                <a:latin typeface="Times New Roman" panose="02020603050405020304" charset="0"/>
                <a:ea typeface="黑体" panose="02010609060101010101" pitchFamily="2" charset="-122"/>
              </a:rPr>
              <a:t>相关的数学基础</a:t>
            </a:r>
            <a:r>
              <a:rPr lang="en-US" altLang="zh-CN" sz="3090">
                <a:latin typeface="Times New Roman" panose="02020603050405020304" charset="0"/>
                <a:ea typeface="黑体" panose="02010609060101010101" pitchFamily="2" charset="-122"/>
              </a:rPr>
              <a:t>—</a:t>
            </a:r>
            <a:r>
              <a:rPr lang="zh-CN" altLang="en-US" sz="2400">
                <a:solidFill>
                  <a:srgbClr val="FF0000"/>
                </a:solidFill>
                <a:latin typeface="Times New Roman" panose="02020603050405020304" charset="0"/>
                <a:ea typeface="黑体" panose="02010609060101010101" pitchFamily="2" charset="-122"/>
              </a:rPr>
              <a:t>周期函数可以由三角函数的和来表示：</a:t>
            </a:r>
          </a:p>
          <a:p>
            <a:pPr lvl="0" indent="0"/>
            <a:r>
              <a:rPr lang="zh-CN" altLang="en-US" sz="2400">
                <a:solidFill>
                  <a:srgbClr val="FF0000"/>
                </a:solidFill>
                <a:latin typeface="Times New Roman" panose="02020603050405020304" charset="0"/>
                <a:ea typeface="黑体" panose="02010609060101010101" pitchFamily="2" charset="-122"/>
              </a:rPr>
              <a:t>拉格朗日</a:t>
            </a:r>
            <a:endParaRPr lang="zh-CN" altLang="en-US" sz="2400" u="sng">
              <a:solidFill>
                <a:srgbClr val="FF0000"/>
              </a:solidFill>
              <a:latin typeface="Times New Roman" panose="02020603050405020304" charset="0"/>
              <a:ea typeface="黑体" panose="02010609060101010101" pitchFamily="2" charset="-122"/>
            </a:endParaRPr>
          </a:p>
        </p:txBody>
      </p:sp>
      <p:pic>
        <p:nvPicPr>
          <p:cNvPr id="8194" name="图片 5" descr="v2-fd84605798b6e15656eb3d28dbcef3c8_hd"/>
          <p:cNvPicPr>
            <a:picLocks noChangeAspect="1"/>
          </p:cNvPicPr>
          <p:nvPr/>
        </p:nvPicPr>
        <p:blipFill>
          <a:blip r:embed="rId2"/>
          <a:stretch>
            <a:fillRect/>
          </a:stretch>
        </p:blipFill>
        <p:spPr>
          <a:xfrm>
            <a:off x="1547495" y="2907665"/>
            <a:ext cx="2443480" cy="2153920"/>
          </a:xfrm>
          <a:prstGeom prst="rect">
            <a:avLst/>
          </a:prstGeom>
          <a:noFill/>
          <a:ln w="9525">
            <a:noFill/>
          </a:ln>
        </p:spPr>
      </p:pic>
      <p:pic>
        <p:nvPicPr>
          <p:cNvPr id="8195" name="图片 6" descr="v2-0b0ac06a44ef8671f4843c823c994292_hd"/>
          <p:cNvPicPr>
            <a:picLocks noChangeAspect="1"/>
          </p:cNvPicPr>
          <p:nvPr/>
        </p:nvPicPr>
        <p:blipFill>
          <a:blip r:embed="rId3"/>
          <a:stretch>
            <a:fillRect/>
          </a:stretch>
        </p:blipFill>
        <p:spPr>
          <a:xfrm>
            <a:off x="1547495" y="5061585"/>
            <a:ext cx="2498090" cy="2203450"/>
          </a:xfrm>
          <a:prstGeom prst="rect">
            <a:avLst/>
          </a:prstGeom>
          <a:noFill/>
          <a:ln w="9525">
            <a:noFill/>
          </a:ln>
        </p:spPr>
      </p:pic>
      <p:pic>
        <p:nvPicPr>
          <p:cNvPr id="8196" name="图片 7" descr="v2-5b902ff34e25e10815d1cf480c10cdd9_hd"/>
          <p:cNvPicPr>
            <a:picLocks noChangeAspect="1"/>
          </p:cNvPicPr>
          <p:nvPr/>
        </p:nvPicPr>
        <p:blipFill>
          <a:blip r:embed="rId4"/>
          <a:stretch>
            <a:fillRect/>
          </a:stretch>
        </p:blipFill>
        <p:spPr>
          <a:xfrm>
            <a:off x="6214921" y="3345564"/>
            <a:ext cx="3604609" cy="3177447"/>
          </a:xfrm>
          <a:prstGeom prst="rect">
            <a:avLst/>
          </a:prstGeom>
          <a:noFill/>
          <a:ln w="9525">
            <a:noFill/>
          </a:ln>
        </p:spPr>
      </p:pic>
      <p:sp>
        <p:nvSpPr>
          <p:cNvPr id="9" name="右箭头 8"/>
          <p:cNvSpPr/>
          <p:nvPr/>
        </p:nvSpPr>
        <p:spPr>
          <a:xfrm>
            <a:off x="4149037" y="4482668"/>
            <a:ext cx="2065778" cy="9033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205" b="1" strike="noStrike" noProof="1">
                <a:solidFill>
                  <a:srgbClr val="000099"/>
                </a:solidFill>
                <a:latin typeface="黑体" panose="02010609060101010101" pitchFamily="2" charset="-122"/>
                <a:ea typeface="黑体" panose="02010609060101010101" pitchFamily="2" charset="-122"/>
              </a:rPr>
              <a:t>线性叠加</a:t>
            </a:r>
          </a:p>
        </p:txBody>
      </p:sp>
      <p:grpSp>
        <p:nvGrpSpPr>
          <p:cNvPr id="11" name="组合 10"/>
          <p:cNvGrpSpPr/>
          <p:nvPr/>
        </p:nvGrpSpPr>
        <p:grpSpPr>
          <a:xfrm>
            <a:off x="-12065" y="-1270"/>
            <a:ext cx="8423275" cy="7560310"/>
            <a:chOff x="-19" y="-2"/>
            <a:chExt cx="1326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2" name="文本框 11"/>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388100"/>
          <p:cNvSpPr txBox="1"/>
          <p:nvPr/>
        </p:nvSpPr>
        <p:spPr>
          <a:xfrm>
            <a:off x="978805" y="1470647"/>
            <a:ext cx="9131441" cy="655955"/>
          </a:xfrm>
          <a:prstGeom prst="rect">
            <a:avLst/>
          </a:prstGeom>
          <a:noFill/>
          <a:ln w="9525">
            <a:noFill/>
          </a:ln>
        </p:spPr>
        <p:txBody>
          <a:bodyPr anchor="t">
            <a:spAutoFit/>
          </a:bodyPr>
          <a:lstStyle/>
          <a:p>
            <a:pPr lvl="0" indent="0" eaLnBrk="0" hangingPunct="0">
              <a:lnSpc>
                <a:spcPct val="120000"/>
              </a:lnSpc>
            </a:pPr>
            <a:r>
              <a:rPr lang="en-US" altLang="zh-CN" sz="3090" b="1">
                <a:solidFill>
                  <a:srgbClr val="FF0000"/>
                </a:solidFill>
                <a:latin typeface="Times New Roman" panose="02020603050405020304" charset="0"/>
                <a:ea typeface="黑体" panose="02010609060101010101" pitchFamily="2" charset="-122"/>
              </a:rPr>
              <a:t>按时间抽取的基2-FFT方法 </a:t>
            </a:r>
          </a:p>
        </p:txBody>
      </p:sp>
      <p:sp>
        <p:nvSpPr>
          <p:cNvPr id="55299" name="文本框 388101"/>
          <p:cNvSpPr txBox="1"/>
          <p:nvPr/>
        </p:nvSpPr>
        <p:spPr>
          <a:xfrm>
            <a:off x="978805" y="2173584"/>
            <a:ext cx="9290751" cy="1132618"/>
          </a:xfrm>
          <a:prstGeom prst="rect">
            <a:avLst/>
          </a:prstGeom>
          <a:noFill/>
          <a:ln w="9525">
            <a:noFill/>
          </a:ln>
        </p:spPr>
        <p:txBody>
          <a:bodyPr anchor="t">
            <a:spAutoFit/>
          </a:bodyPr>
          <a:lstStyle/>
          <a:p>
            <a:pPr lvl="0" indent="0">
              <a:lnSpc>
                <a:spcPct val="130000"/>
              </a:lnSpc>
            </a:pPr>
            <a:r>
              <a:rPr lang="zh-CN" altLang="en-US" sz="2600" err="1">
                <a:latin typeface="Times New Roman" panose="02020603050405020304" charset="0"/>
              </a:rPr>
              <a:t>假设 </a:t>
            </a:r>
            <a:r>
              <a:rPr lang="en-US" altLang="zh-CN" sz="2600" i="1" err="1">
                <a:latin typeface="Times New Roman" panose="02020603050405020304" charset="0"/>
              </a:rPr>
              <a:t>f </a:t>
            </a:r>
            <a:r>
              <a:rPr lang="en-US" altLang="zh-CN" sz="2600" err="1">
                <a:latin typeface="Times New Roman" panose="02020603050405020304" charset="0"/>
              </a:rPr>
              <a:t>(</a:t>
            </a:r>
            <a:r>
              <a:rPr lang="en-US" altLang="zh-CN" sz="2600" i="1" err="1">
                <a:latin typeface="Times New Roman" panose="02020603050405020304" charset="0"/>
              </a:rPr>
              <a:t>x</a:t>
            </a:r>
            <a:r>
              <a:rPr lang="en-US" altLang="zh-CN" sz="2600" err="1">
                <a:latin typeface="Times New Roman" panose="02020603050405020304" charset="0"/>
              </a:rPr>
              <a:t>,</a:t>
            </a:r>
            <a:r>
              <a:rPr lang="en-US" altLang="zh-CN" sz="2600" i="1" err="1">
                <a:latin typeface="Times New Roman" panose="02020603050405020304" charset="0"/>
              </a:rPr>
              <a:t>y</a:t>
            </a:r>
            <a:r>
              <a:rPr lang="en-US" altLang="zh-CN" sz="2600">
                <a:latin typeface="Times New Roman" panose="02020603050405020304" charset="0"/>
              </a:rPr>
              <a:t>)</a:t>
            </a:r>
            <a:r>
              <a:rPr lang="zh-CN" altLang="en-US" sz="2600" dirty="0">
                <a:latin typeface="Times New Roman" panose="02020603050405020304" charset="0"/>
              </a:rPr>
              <a:t>是</a:t>
            </a:r>
            <a:r>
              <a:rPr lang="en-US" altLang="zh-CN" sz="2600" b="1" i="1">
                <a:solidFill>
                  <a:srgbClr val="FF0000"/>
                </a:solidFill>
                <a:latin typeface="Times New Roman" panose="02020603050405020304" charset="0"/>
              </a:rPr>
              <a:t>N</a:t>
            </a:r>
            <a:r>
              <a:rPr lang="en-US" altLang="zh-CN" sz="2600" b="1">
                <a:solidFill>
                  <a:srgbClr val="FF0000"/>
                </a:solidFill>
                <a:latin typeface="Times New Roman" panose="02020603050405020304" charset="0"/>
              </a:rPr>
              <a:t>×</a:t>
            </a:r>
            <a:r>
              <a:rPr lang="en-US" altLang="zh-CN" sz="2600" b="1" i="1">
                <a:solidFill>
                  <a:srgbClr val="FF0000"/>
                </a:solidFill>
                <a:latin typeface="Times New Roman" panose="02020603050405020304" charset="0"/>
              </a:rPr>
              <a:t>N</a:t>
            </a:r>
            <a:r>
              <a:rPr lang="zh-CN" altLang="en-US" sz="2600" dirty="0">
                <a:latin typeface="Times New Roman" panose="02020603050405020304" charset="0"/>
              </a:rPr>
              <a:t>的二维实序列，为表述方便，把看作是</a:t>
            </a:r>
            <a:r>
              <a:rPr lang="en-US" altLang="zh-CN" sz="2600" i="1">
                <a:latin typeface="Times New Roman" panose="02020603050405020304" charset="0"/>
                <a:sym typeface="宋体" panose="02010600030101010101" pitchFamily="2" charset="-122"/>
              </a:rPr>
              <a:t>N</a:t>
            </a:r>
            <a:r>
              <a:rPr lang="en-US" altLang="zh-CN" sz="2600">
                <a:latin typeface="Times New Roman" panose="02020603050405020304" charset="0"/>
                <a:sym typeface="宋体" panose="02010600030101010101" pitchFamily="2" charset="-122"/>
              </a:rPr>
              <a:t>×</a:t>
            </a:r>
            <a:r>
              <a:rPr lang="en-US" altLang="zh-CN" sz="2600" i="1">
                <a:latin typeface="Times New Roman" panose="02020603050405020304" charset="0"/>
                <a:sym typeface="宋体" panose="02010600030101010101" pitchFamily="2" charset="-122"/>
              </a:rPr>
              <a:t>N</a:t>
            </a:r>
            <a:r>
              <a:rPr lang="zh-CN" altLang="en-US" sz="2600" dirty="0">
                <a:latin typeface="Times New Roman" panose="02020603050405020304" charset="0"/>
              </a:rPr>
              <a:t>的图像</a:t>
            </a:r>
            <a:r>
              <a:rPr lang="zh-CN" altLang="en-US" sz="2600">
                <a:latin typeface="Times New Roman" panose="02020603050405020304" charset="0"/>
              </a:rPr>
              <a:t>像素</a:t>
            </a:r>
            <a:r>
              <a:rPr lang="zh-CN" altLang="en-US" sz="2600" smtClean="0">
                <a:latin typeface="Times New Roman" panose="02020603050405020304" charset="0"/>
              </a:rPr>
              <a:t>阵列：</a:t>
            </a:r>
            <a:r>
              <a:rPr lang="zh-CN" altLang="en-US" sz="2400" smtClean="0">
                <a:latin typeface="Times New Roman" panose="02020603050405020304" charset="0"/>
              </a:rPr>
              <a:t> </a:t>
            </a:r>
            <a:endParaRPr lang="zh-CN" altLang="en-US" sz="2400" dirty="0">
              <a:latin typeface="Times New Roman" panose="02020603050405020304" charset="0"/>
            </a:endParaRPr>
          </a:p>
        </p:txBody>
      </p:sp>
      <p:graphicFrame>
        <p:nvGraphicFramePr>
          <p:cNvPr id="55300" name="对象 388102"/>
          <p:cNvGraphicFramePr/>
          <p:nvPr>
            <p:extLst>
              <p:ext uri="{D42A27DB-BD31-4B8C-83A1-F6EECF244321}">
                <p14:modId xmlns:p14="http://schemas.microsoft.com/office/powerpoint/2010/main" val="1215014744"/>
              </p:ext>
            </p:extLst>
          </p:nvPr>
        </p:nvGraphicFramePr>
        <p:xfrm>
          <a:off x="3648075" y="2760323"/>
          <a:ext cx="4619355" cy="1021102"/>
        </p:xfrm>
        <a:graphic>
          <a:graphicData uri="http://schemas.openxmlformats.org/presentationml/2006/ole">
            <mc:AlternateContent xmlns:mc="http://schemas.openxmlformats.org/markup-compatibility/2006">
              <mc:Choice xmlns:v="urn:schemas-microsoft-com:vml" Requires="v">
                <p:oleObj spid="_x0000_s23811" r:id="rId3" imgW="2057400" imgH="444500" progId="Equation.3">
                  <p:embed/>
                </p:oleObj>
              </mc:Choice>
              <mc:Fallback>
                <p:oleObj r:id="rId3" imgW="2057400" imgH="444500" progId="Equation.3">
                  <p:embed/>
                  <p:pic>
                    <p:nvPicPr>
                      <p:cNvPr id="0" name="图片 3142"/>
                      <p:cNvPicPr/>
                      <p:nvPr/>
                    </p:nvPicPr>
                    <p:blipFill>
                      <a:blip r:embed="rId4"/>
                      <a:stretch>
                        <a:fillRect/>
                      </a:stretch>
                    </p:blipFill>
                    <p:spPr>
                      <a:xfrm>
                        <a:off x="3648075" y="2760323"/>
                        <a:ext cx="4619355" cy="1021102"/>
                      </a:xfrm>
                      <a:prstGeom prst="rect">
                        <a:avLst/>
                      </a:prstGeom>
                      <a:noFill/>
                      <a:ln w="38100">
                        <a:noFill/>
                        <a:miter/>
                      </a:ln>
                    </p:spPr>
                  </p:pic>
                </p:oleObj>
              </mc:Fallback>
            </mc:AlternateContent>
          </a:graphicData>
        </a:graphic>
      </p:graphicFrame>
      <p:sp>
        <p:nvSpPr>
          <p:cNvPr id="55301" name="文本框 388104"/>
          <p:cNvSpPr txBox="1"/>
          <p:nvPr/>
        </p:nvSpPr>
        <p:spPr>
          <a:xfrm>
            <a:off x="975995" y="3821430"/>
            <a:ext cx="9480550" cy="1041400"/>
          </a:xfrm>
          <a:prstGeom prst="rect">
            <a:avLst/>
          </a:prstGeom>
          <a:noFill/>
          <a:ln w="9525">
            <a:noFill/>
          </a:ln>
        </p:spPr>
        <p:txBody>
          <a:bodyPr wrap="square" anchor="t">
            <a:spAutoFit/>
          </a:bodyPr>
          <a:lstStyle/>
          <a:p>
            <a:pPr lvl="0" indent="0">
              <a:lnSpc>
                <a:spcPct val="130000"/>
              </a:lnSpc>
            </a:pPr>
            <a:r>
              <a:rPr lang="zh-CN" altLang="en-US" sz="2400" b="1" dirty="0">
                <a:solidFill>
                  <a:schemeClr val="tx1"/>
                </a:solidFill>
                <a:latin typeface="Times New Roman" panose="02020603050405020304" charset="0"/>
              </a:rPr>
              <a:t>为图像像素矩阵的二维离散傅里叶变换</a:t>
            </a:r>
            <a:r>
              <a:rPr lang="en-US" altLang="zh-CN" sz="2400" b="1">
                <a:solidFill>
                  <a:schemeClr val="tx1"/>
                </a:solidFill>
                <a:latin typeface="Times New Roman" panose="02020603050405020304" charset="0"/>
              </a:rPr>
              <a:t>(2D-DFT</a:t>
            </a:r>
            <a:r>
              <a:rPr lang="zh-CN" altLang="en-US" sz="2400" b="1" dirty="0">
                <a:solidFill>
                  <a:schemeClr val="tx1"/>
                </a:solidFill>
                <a:latin typeface="Times New Roman" panose="02020603050405020304" charset="0"/>
              </a:rPr>
              <a:t>)。其逆变换</a:t>
            </a:r>
            <a:r>
              <a:rPr lang="en-US" altLang="zh-CN" sz="2400" b="1">
                <a:solidFill>
                  <a:schemeClr val="tx1"/>
                </a:solidFill>
                <a:latin typeface="Times New Roman" panose="02020603050405020304" charset="0"/>
              </a:rPr>
              <a:t>(2D-IDFT</a:t>
            </a:r>
            <a:r>
              <a:rPr lang="zh-CN" altLang="en-US" sz="2400" b="1" dirty="0">
                <a:solidFill>
                  <a:schemeClr val="tx1"/>
                </a:solidFill>
                <a:latin typeface="Times New Roman" panose="02020603050405020304" charset="0"/>
              </a:rPr>
              <a:t>)为： </a:t>
            </a:r>
          </a:p>
        </p:txBody>
      </p:sp>
      <p:graphicFrame>
        <p:nvGraphicFramePr>
          <p:cNvPr id="55302" name="对象 388105"/>
          <p:cNvGraphicFramePr/>
          <p:nvPr/>
        </p:nvGraphicFramePr>
        <p:xfrm>
          <a:off x="3336066" y="4617023"/>
          <a:ext cx="5197708" cy="924348"/>
        </p:xfrm>
        <a:graphic>
          <a:graphicData uri="http://schemas.openxmlformats.org/presentationml/2006/ole">
            <mc:AlternateContent xmlns:mc="http://schemas.openxmlformats.org/markup-compatibility/2006">
              <mc:Choice xmlns:v="urn:schemas-microsoft-com:vml" Requires="v">
                <p:oleObj spid="_x0000_s23812" r:id="rId5" imgW="2159000" imgH="431800" progId="Equation.3">
                  <p:embed/>
                </p:oleObj>
              </mc:Choice>
              <mc:Fallback>
                <p:oleObj r:id="rId5" imgW="2159000" imgH="431800" progId="Equation.3">
                  <p:embed/>
                  <p:pic>
                    <p:nvPicPr>
                      <p:cNvPr id="0" name="图片 3143"/>
                      <p:cNvPicPr/>
                      <p:nvPr/>
                    </p:nvPicPr>
                    <p:blipFill>
                      <a:blip r:embed="rId6"/>
                      <a:stretch>
                        <a:fillRect/>
                      </a:stretch>
                    </p:blipFill>
                    <p:spPr>
                      <a:xfrm>
                        <a:off x="3336066" y="4617023"/>
                        <a:ext cx="5197708" cy="924348"/>
                      </a:xfrm>
                      <a:prstGeom prst="rect">
                        <a:avLst/>
                      </a:prstGeom>
                      <a:noFill/>
                      <a:ln w="38100">
                        <a:noFill/>
                        <a:miter/>
                      </a:ln>
                    </p:spPr>
                  </p:pic>
                </p:oleObj>
              </mc:Fallback>
            </mc:AlternateContent>
          </a:graphicData>
        </a:graphic>
      </p:graphicFrame>
      <p:sp>
        <p:nvSpPr>
          <p:cNvPr id="55303" name="矩形 388107"/>
          <p:cNvSpPr/>
          <p:nvPr/>
        </p:nvSpPr>
        <p:spPr>
          <a:xfrm>
            <a:off x="978805" y="5940725"/>
            <a:ext cx="6812280" cy="457200"/>
          </a:xfrm>
          <a:prstGeom prst="rect">
            <a:avLst/>
          </a:prstGeom>
          <a:noFill/>
          <a:ln w="9525">
            <a:noFill/>
          </a:ln>
        </p:spPr>
        <p:txBody>
          <a:bodyPr wrap="none" anchor="ctr">
            <a:spAutoFit/>
          </a:bodyPr>
          <a:lstStyle/>
          <a:p>
            <a:pPr lvl="0" indent="0"/>
            <a:r>
              <a:rPr lang="zh-CN" altLang="en-US" sz="2400" dirty="0">
                <a:solidFill>
                  <a:srgbClr val="000099"/>
                </a:solidFill>
                <a:latin typeface="Times New Roman" panose="02020603050405020304" charset="0"/>
                <a:ea typeface="黑体" panose="02010609060101010101" pitchFamily="2" charset="-122"/>
              </a:rPr>
              <a:t>其中                                                              为变换核 </a:t>
            </a:r>
          </a:p>
        </p:txBody>
      </p:sp>
      <p:graphicFrame>
        <p:nvGraphicFramePr>
          <p:cNvPr id="55304" name="对象 388108"/>
          <p:cNvGraphicFramePr/>
          <p:nvPr/>
        </p:nvGraphicFramePr>
        <p:xfrm>
          <a:off x="1821815" y="5605780"/>
          <a:ext cx="4273550" cy="883285"/>
        </p:xfrm>
        <a:graphic>
          <a:graphicData uri="http://schemas.openxmlformats.org/presentationml/2006/ole">
            <mc:AlternateContent xmlns:mc="http://schemas.openxmlformats.org/markup-compatibility/2006">
              <mc:Choice xmlns:v="urn:schemas-microsoft-com:vml" Requires="v">
                <p:oleObj spid="_x0000_s23813" r:id="rId7" imgW="1803400" imgH="342900" progId="Equation.3">
                  <p:embed/>
                </p:oleObj>
              </mc:Choice>
              <mc:Fallback>
                <p:oleObj r:id="rId7" imgW="1803400" imgH="342900" progId="Equation.3">
                  <p:embed/>
                  <p:pic>
                    <p:nvPicPr>
                      <p:cNvPr id="0" name="图片 3144"/>
                      <p:cNvPicPr/>
                      <p:nvPr/>
                    </p:nvPicPr>
                    <p:blipFill>
                      <a:blip r:embed="rId8"/>
                      <a:stretch>
                        <a:fillRect/>
                      </a:stretch>
                    </p:blipFill>
                    <p:spPr>
                      <a:xfrm>
                        <a:off x="1821815" y="5605780"/>
                        <a:ext cx="4273550" cy="883285"/>
                      </a:xfrm>
                      <a:prstGeom prst="rect">
                        <a:avLst/>
                      </a:prstGeom>
                      <a:noFill/>
                      <a:ln w="38100">
                        <a:noFill/>
                        <a:miter/>
                      </a:ln>
                    </p:spPr>
                  </p:pic>
                </p:oleObj>
              </mc:Fallback>
            </mc:AlternateContent>
          </a:graphicData>
        </a:graphic>
      </p:graphicFrame>
      <p:grpSp>
        <p:nvGrpSpPr>
          <p:cNvPr id="4" name="组合 3"/>
          <p:cNvGrpSpPr/>
          <p:nvPr/>
        </p:nvGrpSpPr>
        <p:grpSpPr>
          <a:xfrm>
            <a:off x="-444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9"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0"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388100"/>
          <p:cNvSpPr txBox="1"/>
          <p:nvPr/>
        </p:nvSpPr>
        <p:spPr>
          <a:xfrm>
            <a:off x="978805" y="1470647"/>
            <a:ext cx="9131441" cy="655955"/>
          </a:xfrm>
          <a:prstGeom prst="rect">
            <a:avLst/>
          </a:prstGeom>
          <a:noFill/>
          <a:ln w="9525">
            <a:noFill/>
          </a:ln>
        </p:spPr>
        <p:txBody>
          <a:bodyPr anchor="t">
            <a:spAutoFit/>
          </a:bodyPr>
          <a:lstStyle/>
          <a:p>
            <a:pPr lvl="0" indent="0" eaLnBrk="0" hangingPunct="0">
              <a:lnSpc>
                <a:spcPct val="120000"/>
              </a:lnSpc>
            </a:pPr>
            <a:r>
              <a:rPr lang="en-US" altLang="zh-CN" sz="3090" b="1">
                <a:solidFill>
                  <a:srgbClr val="FF0000"/>
                </a:solidFill>
                <a:latin typeface="Times New Roman" panose="02020603050405020304" charset="0"/>
                <a:ea typeface="黑体" panose="02010609060101010101" pitchFamily="2" charset="-122"/>
              </a:rPr>
              <a:t>按时间抽取的基2-FFT方法 </a:t>
            </a:r>
          </a:p>
        </p:txBody>
      </p:sp>
      <p:sp>
        <p:nvSpPr>
          <p:cNvPr id="56323" name="文本框 388101"/>
          <p:cNvSpPr txBox="1"/>
          <p:nvPr/>
        </p:nvSpPr>
        <p:spPr>
          <a:xfrm>
            <a:off x="978535" y="2173605"/>
            <a:ext cx="9648190" cy="3689343"/>
          </a:xfrm>
          <a:prstGeom prst="rect">
            <a:avLst/>
          </a:prstGeom>
          <a:noFill/>
          <a:ln w="9525">
            <a:noFill/>
          </a:ln>
        </p:spPr>
        <p:txBody>
          <a:bodyPr wrap="square" anchor="t">
            <a:spAutoFit/>
          </a:bodyPr>
          <a:lstStyle/>
          <a:p>
            <a:pPr lvl="0" indent="0">
              <a:lnSpc>
                <a:spcPct val="110000"/>
              </a:lnSpc>
            </a:pPr>
            <a:r>
              <a:rPr lang="zh-CN" altLang="en-US" sz="2800" dirty="0">
                <a:latin typeface="Times New Roman" panose="02020603050405020304" charset="0"/>
              </a:rPr>
              <a:t>非偶数序列补充</a:t>
            </a:r>
            <a:r>
              <a:rPr lang="en-US" altLang="zh-CN" sz="2800" dirty="0">
                <a:latin typeface="Times New Roman" panose="02020603050405020304" charset="0"/>
              </a:rPr>
              <a:t>0</a:t>
            </a:r>
            <a:r>
              <a:rPr lang="zh-CN" altLang="en-US" sz="2800" dirty="0">
                <a:latin typeface="Times New Roman" panose="02020603050405020304" charset="0"/>
              </a:rPr>
              <a:t>后，折叠成为一个一维线性序列的</a:t>
            </a:r>
            <a:r>
              <a:rPr lang="zh-CN" altLang="en-US" sz="2800">
                <a:latin typeface="Times New Roman" panose="02020603050405020304" charset="0"/>
              </a:rPr>
              <a:t>长度</a:t>
            </a:r>
            <a:r>
              <a:rPr lang="zh-CN" altLang="en-US" sz="2800" smtClean="0">
                <a:latin typeface="Times New Roman" panose="02020603050405020304" charset="0"/>
              </a:rPr>
              <a:t>为</a:t>
            </a:r>
            <a:r>
              <a:rPr lang="zh-CN" altLang="en-US" sz="2800" smtClean="0">
                <a:latin typeface="Times New Roman" panose="02020603050405020304" charset="0"/>
                <a:sym typeface="宋体" panose="02010600030101010101" pitchFamily="2" charset="-122"/>
              </a:rPr>
              <a:t>新</a:t>
            </a:r>
            <a:r>
              <a:rPr lang="zh-CN" altLang="en-US" sz="2800">
                <a:latin typeface="Times New Roman" panose="02020603050405020304" charset="0"/>
                <a:sym typeface="宋体" panose="02010600030101010101" pitchFamily="2" charset="-122"/>
              </a:rPr>
              <a:t>的</a:t>
            </a:r>
            <a:r>
              <a:rPr lang="en-US" altLang="zh-CN" sz="2800" b="1" i="1" u="sng" smtClean="0">
                <a:solidFill>
                  <a:srgbClr val="000099"/>
                </a:solidFill>
                <a:latin typeface="Times New Roman" panose="02020603050405020304" charset="0"/>
                <a:sym typeface="宋体" panose="02010600030101010101" pitchFamily="2" charset="-122"/>
              </a:rPr>
              <a:t>N=</a:t>
            </a:r>
            <a:r>
              <a:rPr lang="en-US" altLang="zh-CN" sz="2800" b="1" u="sng" smtClean="0">
                <a:solidFill>
                  <a:srgbClr val="000099"/>
                </a:solidFill>
                <a:latin typeface="Times New Roman" panose="02020603050405020304" charset="0"/>
                <a:sym typeface="宋体" panose="02010600030101010101" pitchFamily="2" charset="-122"/>
              </a:rPr>
              <a:t>2</a:t>
            </a:r>
            <a:r>
              <a:rPr lang="en-US" altLang="zh-CN" sz="2800" b="1" i="1" u="sng" baseline="30000" smtClean="0">
                <a:solidFill>
                  <a:srgbClr val="000099"/>
                </a:solidFill>
                <a:latin typeface="Times New Roman" panose="02020603050405020304" charset="0"/>
                <a:sym typeface="宋体" panose="02010600030101010101" pitchFamily="2" charset="-122"/>
              </a:rPr>
              <a:t>m</a:t>
            </a:r>
            <a:r>
              <a:rPr lang="zh-CN" altLang="en-US" sz="2800" smtClean="0">
                <a:latin typeface="Times New Roman" panose="02020603050405020304" charset="0"/>
                <a:sym typeface="宋体" panose="02010600030101010101" pitchFamily="2" charset="-122"/>
              </a:rPr>
              <a:t>。</a:t>
            </a:r>
            <a:r>
              <a:rPr lang="zh-CN" altLang="en-US" sz="2800" dirty="0">
                <a:latin typeface="Times New Roman" panose="02020603050405020304" charset="0"/>
                <a:sym typeface="宋体" panose="02010600030101010101" pitchFamily="2" charset="-122"/>
              </a:rPr>
              <a:t>二维傅里叶变换的公式：</a:t>
            </a:r>
          </a:p>
          <a:p>
            <a:pPr lvl="0" indent="0">
              <a:lnSpc>
                <a:spcPct val="110000"/>
              </a:lnSpc>
            </a:pPr>
            <a:endParaRPr lang="zh-CN" altLang="en-US" sz="3200" b="1" i="1" u="sng" baseline="30000" dirty="0">
              <a:solidFill>
                <a:srgbClr val="000099"/>
              </a:solidFill>
              <a:latin typeface="Times New Roman" panose="02020603050405020304" charset="0"/>
              <a:sym typeface="宋体" panose="02010600030101010101" pitchFamily="2" charset="-122"/>
            </a:endParaRPr>
          </a:p>
          <a:p>
            <a:pPr lvl="0" indent="0">
              <a:lnSpc>
                <a:spcPct val="110000"/>
              </a:lnSpc>
            </a:pPr>
            <a:endParaRPr lang="en-US" altLang="zh-CN" sz="3600" b="1" i="1" u="sng" baseline="30000" smtClean="0">
              <a:solidFill>
                <a:srgbClr val="000099"/>
              </a:solidFill>
              <a:latin typeface="Times New Roman" panose="02020603050405020304" charset="0"/>
              <a:sym typeface="宋体" panose="02010600030101010101" pitchFamily="2" charset="-122"/>
            </a:endParaRPr>
          </a:p>
          <a:p>
            <a:pPr lvl="0" indent="0">
              <a:lnSpc>
                <a:spcPct val="110000"/>
              </a:lnSpc>
            </a:pPr>
            <a:endParaRPr lang="zh-CN" altLang="en-US" sz="3600" b="1" i="1" u="sng" baseline="30000" dirty="0">
              <a:solidFill>
                <a:srgbClr val="000099"/>
              </a:solidFill>
              <a:latin typeface="Times New Roman" panose="02020603050405020304" charset="0"/>
              <a:sym typeface="宋体" panose="02010600030101010101" pitchFamily="2" charset="-122"/>
            </a:endParaRPr>
          </a:p>
          <a:p>
            <a:pPr lvl="0" indent="0">
              <a:lnSpc>
                <a:spcPct val="110000"/>
              </a:lnSpc>
            </a:pPr>
            <a:r>
              <a:rPr lang="zh-CN" altLang="en-US" sz="2800" dirty="0">
                <a:latin typeface="Times New Roman" panose="02020603050405020304" charset="0"/>
                <a:sym typeface="宋体" panose="02010600030101010101" pitchFamily="2" charset="-122"/>
              </a:rPr>
              <a:t>折叠成为一个一维的傅里叶变换 </a:t>
            </a:r>
            <a:r>
              <a:rPr lang="zh-CN" altLang="en-US" sz="2000" dirty="0">
                <a:latin typeface="Times New Roman" panose="02020603050405020304" charset="0"/>
                <a:sym typeface="宋体" panose="02010600030101010101" pitchFamily="2" charset="-122"/>
              </a:rPr>
              <a:t> </a:t>
            </a:r>
            <a:r>
              <a:rPr lang="en-US" altLang="zh-CN" sz="2400" b="1" dirty="0">
                <a:solidFill>
                  <a:srgbClr val="000099"/>
                </a:solidFill>
                <a:latin typeface="Times New Roman" panose="02020603050405020304" charset="0"/>
                <a:sym typeface="宋体" panose="02010600030101010101" pitchFamily="2" charset="-122"/>
              </a:rPr>
              <a:t>(</a:t>
            </a:r>
            <a:r>
              <a:rPr lang="en-US" altLang="zh-CN" sz="2400" b="1" i="1">
                <a:solidFill>
                  <a:srgbClr val="000099"/>
                </a:solidFill>
                <a:latin typeface="Times New Roman" panose="02020603050405020304" charset="0"/>
              </a:rPr>
              <a:t>n</a:t>
            </a:r>
            <a:r>
              <a:rPr lang="en-US" altLang="zh-CN" sz="2400" b="1" dirty="0">
                <a:solidFill>
                  <a:srgbClr val="000099"/>
                </a:solidFill>
                <a:latin typeface="Times New Roman" panose="02020603050405020304" charset="0"/>
              </a:rPr>
              <a:t>=0</a:t>
            </a:r>
            <a:r>
              <a:rPr lang="zh-CN" altLang="en-US" sz="2400" b="1" dirty="0">
                <a:solidFill>
                  <a:srgbClr val="000099"/>
                </a:solidFill>
                <a:latin typeface="Times New Roman" panose="02020603050405020304" charset="0"/>
              </a:rPr>
              <a:t>，，</a:t>
            </a:r>
            <a:r>
              <a:rPr lang="en-US" altLang="zh-CN" sz="2400" b="1" dirty="0">
                <a:solidFill>
                  <a:srgbClr val="000099"/>
                </a:solidFill>
                <a:latin typeface="Times New Roman" panose="02020603050405020304" charset="0"/>
              </a:rPr>
              <a:t>…</a:t>
            </a:r>
            <a:r>
              <a:rPr lang="zh-CN" altLang="en-US" sz="2400" b="1" dirty="0">
                <a:solidFill>
                  <a:srgbClr val="000099"/>
                </a:solidFill>
                <a:latin typeface="Times New Roman" panose="02020603050405020304" charset="0"/>
              </a:rPr>
              <a:t>，</a:t>
            </a:r>
            <a:r>
              <a:rPr lang="en-US" altLang="zh-CN" sz="2400" b="1" i="1">
                <a:solidFill>
                  <a:srgbClr val="000099"/>
                </a:solidFill>
                <a:latin typeface="Times New Roman" panose="02020603050405020304" charset="0"/>
              </a:rPr>
              <a:t>N</a:t>
            </a:r>
            <a:r>
              <a:rPr lang="en-US" altLang="zh-CN" sz="2400" b="1">
                <a:solidFill>
                  <a:srgbClr val="000099"/>
                </a:solidFill>
                <a:latin typeface="Times New Roman" panose="02020603050405020304" charset="0"/>
              </a:rPr>
              <a:t>-1)</a:t>
            </a:r>
            <a:endParaRPr lang="en-US" altLang="zh-CN" sz="2400" b="1" dirty="0">
              <a:solidFill>
                <a:srgbClr val="000099"/>
              </a:solidFill>
              <a:latin typeface="Times New Roman" panose="02020603050405020304" charset="0"/>
            </a:endParaRPr>
          </a:p>
          <a:p>
            <a:pPr lvl="0" indent="0">
              <a:lnSpc>
                <a:spcPct val="110000"/>
              </a:lnSpc>
            </a:pPr>
            <a:endParaRPr lang="en-US" altLang="zh-CN" sz="3600" b="1" i="1" u="sng" baseline="30000" dirty="0">
              <a:solidFill>
                <a:srgbClr val="000099"/>
              </a:solidFill>
              <a:latin typeface="Times New Roman" panose="02020603050405020304" charset="0"/>
              <a:sym typeface="宋体" panose="02010600030101010101" pitchFamily="2" charset="-122"/>
            </a:endParaRPr>
          </a:p>
          <a:p>
            <a:pPr lvl="0" indent="0">
              <a:lnSpc>
                <a:spcPct val="130000"/>
              </a:lnSpc>
            </a:pPr>
            <a:endParaRPr lang="zh-CN" altLang="en-US" sz="2975" dirty="0">
              <a:latin typeface="Times New Roman" panose="02020603050405020304" charset="0"/>
            </a:endParaRPr>
          </a:p>
        </p:txBody>
      </p:sp>
      <p:graphicFrame>
        <p:nvGraphicFramePr>
          <p:cNvPr id="56324" name="对象 6">
            <a:hlinkClick r:id="" action="ppaction://ole?verb=0"/>
          </p:cNvPr>
          <p:cNvGraphicFramePr>
            <a:graphicFrameLocks noChangeAspect="1"/>
          </p:cNvGraphicFramePr>
          <p:nvPr/>
        </p:nvGraphicFramePr>
        <p:xfrm>
          <a:off x="4842510" y="3662380"/>
          <a:ext cx="1008380" cy="238090"/>
        </p:xfrm>
        <a:graphic>
          <a:graphicData uri="http://schemas.openxmlformats.org/presentationml/2006/ole">
            <mc:AlternateContent xmlns:mc="http://schemas.openxmlformats.org/markup-compatibility/2006">
              <mc:Choice xmlns:v="urn:schemas-microsoft-com:vml" Requires="v">
                <p:oleObj spid="_x0000_s24917" r:id="rId3" imgW="917575" imgH="216535" progId="Equation.KSEE3">
                  <p:embed/>
                </p:oleObj>
              </mc:Choice>
              <mc:Fallback>
                <p:oleObj r:id="rId3" imgW="917575" imgH="216535" progId="Equation.KSEE3">
                  <p:embed/>
                  <p:pic>
                    <p:nvPicPr>
                      <p:cNvPr id="0" name="图片 3145"/>
                      <p:cNvPicPr/>
                      <p:nvPr/>
                    </p:nvPicPr>
                    <p:blipFill>
                      <a:blip r:embed="rId4"/>
                      <a:stretch>
                        <a:fillRect/>
                      </a:stretch>
                    </p:blipFill>
                    <p:spPr>
                      <a:xfrm>
                        <a:off x="4842510" y="3662380"/>
                        <a:ext cx="1008380" cy="238090"/>
                      </a:xfrm>
                      <a:prstGeom prst="rect">
                        <a:avLst/>
                      </a:prstGeom>
                      <a:noFill/>
                      <a:ln w="38100">
                        <a:noFill/>
                        <a:miter/>
                      </a:ln>
                    </p:spPr>
                  </p:pic>
                </p:oleObj>
              </mc:Fallback>
            </mc:AlternateContent>
          </a:graphicData>
        </a:graphic>
      </p:graphicFrame>
      <p:graphicFrame>
        <p:nvGraphicFramePr>
          <p:cNvPr id="219141" name="对象 219140"/>
          <p:cNvGraphicFramePr/>
          <p:nvPr/>
        </p:nvGraphicFramePr>
        <p:xfrm>
          <a:off x="1078592" y="4933359"/>
          <a:ext cx="3102169" cy="969865"/>
        </p:xfrm>
        <a:graphic>
          <a:graphicData uri="http://schemas.openxmlformats.org/presentationml/2006/ole">
            <mc:AlternateContent xmlns:mc="http://schemas.openxmlformats.org/markup-compatibility/2006">
              <mc:Choice xmlns:v="urn:schemas-microsoft-com:vml" Requires="v">
                <p:oleObj spid="_x0000_s24918" r:id="rId5" imgW="1224915" imgH="433705" progId="Equation.DSMT4">
                  <p:embed/>
                </p:oleObj>
              </mc:Choice>
              <mc:Fallback>
                <p:oleObj r:id="rId5" imgW="1224915" imgH="433705" progId="Equation.DSMT4">
                  <p:embed/>
                  <p:pic>
                    <p:nvPicPr>
                      <p:cNvPr id="0" name="图片 3146"/>
                      <p:cNvPicPr/>
                      <p:nvPr/>
                    </p:nvPicPr>
                    <p:blipFill>
                      <a:blip r:embed="rId6"/>
                      <a:stretch>
                        <a:fillRect/>
                      </a:stretch>
                    </p:blipFill>
                    <p:spPr>
                      <a:xfrm>
                        <a:off x="1078592" y="4933359"/>
                        <a:ext cx="3102169" cy="969865"/>
                      </a:xfrm>
                      <a:prstGeom prst="rect">
                        <a:avLst/>
                      </a:prstGeom>
                      <a:noFill/>
                      <a:ln w="38100">
                        <a:noFill/>
                        <a:miter/>
                      </a:ln>
                    </p:spPr>
                  </p:pic>
                </p:oleObj>
              </mc:Fallback>
            </mc:AlternateContent>
          </a:graphicData>
        </a:graphic>
      </p:graphicFrame>
      <p:sp>
        <p:nvSpPr>
          <p:cNvPr id="219149" name="文本框 219148"/>
          <p:cNvSpPr txBox="1"/>
          <p:nvPr/>
        </p:nvSpPr>
        <p:spPr>
          <a:xfrm>
            <a:off x="4385588" y="5209963"/>
            <a:ext cx="2477183" cy="394335"/>
          </a:xfrm>
          <a:prstGeom prst="rect">
            <a:avLst/>
          </a:prstGeom>
          <a:noFill/>
          <a:ln w="9525">
            <a:noFill/>
          </a:ln>
        </p:spPr>
        <p:txBody>
          <a:bodyPr wrap="square" anchor="t">
            <a:spAutoFit/>
          </a:bodyPr>
          <a:lstStyle/>
          <a:p>
            <a:pPr lvl="0" indent="0">
              <a:spcBef>
                <a:spcPct val="50000"/>
              </a:spcBef>
            </a:pPr>
            <a:r>
              <a:rPr lang="en-US" altLang="zh-CN" sz="1985" b="1" i="1">
                <a:solidFill>
                  <a:srgbClr val="000099"/>
                </a:solidFill>
                <a:latin typeface="Times New Roman" panose="02020603050405020304" charset="0"/>
                <a:ea typeface="宋体" panose="02010600030101010101" pitchFamily="2" charset="-122"/>
              </a:rPr>
              <a:t>k</a:t>
            </a:r>
            <a:r>
              <a:rPr lang="en-US" altLang="zh-CN" sz="1985" b="1" dirty="0">
                <a:solidFill>
                  <a:srgbClr val="000099"/>
                </a:solidFill>
                <a:latin typeface="Times New Roman" panose="02020603050405020304" charset="0"/>
                <a:ea typeface="宋体" panose="02010600030101010101" pitchFamily="2" charset="-122"/>
              </a:rPr>
              <a:t>=0</a:t>
            </a:r>
            <a:r>
              <a:rPr lang="zh-CN" altLang="en-US" sz="1985" b="1" dirty="0">
                <a:solidFill>
                  <a:srgbClr val="000099"/>
                </a:solidFill>
                <a:latin typeface="Times New Roman" panose="02020603050405020304" charset="0"/>
                <a:ea typeface="宋体" panose="02010600030101010101" pitchFamily="2" charset="-122"/>
              </a:rPr>
              <a:t>，，</a:t>
            </a:r>
            <a:r>
              <a:rPr lang="en-US" altLang="zh-CN" sz="1985" b="1" dirty="0">
                <a:solidFill>
                  <a:srgbClr val="000099"/>
                </a:solidFill>
                <a:latin typeface="Times New Roman" panose="02020603050405020304" charset="0"/>
                <a:ea typeface="宋体" panose="02010600030101010101" pitchFamily="2" charset="-122"/>
              </a:rPr>
              <a:t>…</a:t>
            </a:r>
            <a:r>
              <a:rPr lang="zh-CN" altLang="en-US" sz="1985" b="1" dirty="0">
                <a:solidFill>
                  <a:srgbClr val="000099"/>
                </a:solidFill>
                <a:latin typeface="Times New Roman" panose="02020603050405020304" charset="0"/>
                <a:ea typeface="宋体" panose="02010600030101010101" pitchFamily="2" charset="-122"/>
              </a:rPr>
              <a:t>，</a:t>
            </a:r>
            <a:r>
              <a:rPr lang="en-US" altLang="zh-CN" sz="1985" b="1" i="1">
                <a:solidFill>
                  <a:srgbClr val="000099"/>
                </a:solidFill>
                <a:latin typeface="Times New Roman" panose="02020603050405020304" charset="0"/>
                <a:ea typeface="宋体" panose="02010600030101010101" pitchFamily="2" charset="-122"/>
              </a:rPr>
              <a:t>N</a:t>
            </a:r>
            <a:r>
              <a:rPr lang="en-US" altLang="zh-CN" sz="1985" b="1">
                <a:solidFill>
                  <a:srgbClr val="000099"/>
                </a:solidFill>
                <a:latin typeface="Times New Roman" panose="02020603050405020304" charset="0"/>
                <a:ea typeface="宋体" panose="02010600030101010101" pitchFamily="2" charset="-122"/>
              </a:rPr>
              <a:t>-1 </a:t>
            </a:r>
          </a:p>
        </p:txBody>
      </p:sp>
      <p:graphicFrame>
        <p:nvGraphicFramePr>
          <p:cNvPr id="56327" name="对象 388102"/>
          <p:cNvGraphicFramePr/>
          <p:nvPr>
            <p:extLst>
              <p:ext uri="{D42A27DB-BD31-4B8C-83A1-F6EECF244321}">
                <p14:modId xmlns:p14="http://schemas.microsoft.com/office/powerpoint/2010/main" val="3193035663"/>
              </p:ext>
            </p:extLst>
          </p:nvPr>
        </p:nvGraphicFramePr>
        <p:xfrm>
          <a:off x="1335767" y="3131141"/>
          <a:ext cx="4620533" cy="971003"/>
        </p:xfrm>
        <a:graphic>
          <a:graphicData uri="http://schemas.openxmlformats.org/presentationml/2006/ole">
            <mc:AlternateContent xmlns:mc="http://schemas.openxmlformats.org/markup-compatibility/2006">
              <mc:Choice xmlns:v="urn:schemas-microsoft-com:vml" Requires="v">
                <p:oleObj spid="_x0000_s24919" r:id="rId7" imgW="2057400" imgH="444500" progId="Equation.3">
                  <p:embed/>
                </p:oleObj>
              </mc:Choice>
              <mc:Fallback>
                <p:oleObj r:id="rId7" imgW="2057400" imgH="444500" progId="Equation.3">
                  <p:embed/>
                  <p:pic>
                    <p:nvPicPr>
                      <p:cNvPr id="0" name="图片 3147"/>
                      <p:cNvPicPr/>
                      <p:nvPr/>
                    </p:nvPicPr>
                    <p:blipFill>
                      <a:blip r:embed="rId8"/>
                      <a:stretch>
                        <a:fillRect/>
                      </a:stretch>
                    </p:blipFill>
                    <p:spPr>
                      <a:xfrm>
                        <a:off x="1335767" y="3131141"/>
                        <a:ext cx="4620533" cy="971003"/>
                      </a:xfrm>
                      <a:prstGeom prst="rect">
                        <a:avLst/>
                      </a:prstGeom>
                      <a:noFill/>
                      <a:ln w="38100">
                        <a:noFill/>
                        <a:miter/>
                      </a:ln>
                    </p:spPr>
                  </p:pic>
                </p:oleObj>
              </mc:Fallback>
            </mc:AlternateContent>
          </a:graphicData>
        </a:graphic>
      </p:graphicFrame>
      <p:graphicFrame>
        <p:nvGraphicFramePr>
          <p:cNvPr id="56328" name="对象 388108"/>
          <p:cNvGraphicFramePr/>
          <p:nvPr>
            <p:extLst>
              <p:ext uri="{D42A27DB-BD31-4B8C-83A1-F6EECF244321}">
                <p14:modId xmlns:p14="http://schemas.microsoft.com/office/powerpoint/2010/main" val="4157623894"/>
              </p:ext>
            </p:extLst>
          </p:nvPr>
        </p:nvGraphicFramePr>
        <p:xfrm>
          <a:off x="2629676" y="5875848"/>
          <a:ext cx="2478934" cy="845569"/>
        </p:xfrm>
        <a:graphic>
          <a:graphicData uri="http://schemas.openxmlformats.org/presentationml/2006/ole">
            <mc:AlternateContent xmlns:mc="http://schemas.openxmlformats.org/markup-compatibility/2006">
              <mc:Choice xmlns:v="urn:schemas-microsoft-com:vml" Requires="v">
                <p:oleObj spid="_x0000_s24920" r:id="rId9" imgW="841375" imgH="344170" progId="Equation.3">
                  <p:embed/>
                </p:oleObj>
              </mc:Choice>
              <mc:Fallback>
                <p:oleObj r:id="rId9" imgW="841375" imgH="344170" progId="Equation.3">
                  <p:embed/>
                  <p:pic>
                    <p:nvPicPr>
                      <p:cNvPr id="0" name="图片 3148"/>
                      <p:cNvPicPr/>
                      <p:nvPr/>
                    </p:nvPicPr>
                    <p:blipFill>
                      <a:blip r:embed="rId10"/>
                      <a:stretch>
                        <a:fillRect/>
                      </a:stretch>
                    </p:blipFill>
                    <p:spPr>
                      <a:xfrm>
                        <a:off x="2629676" y="5875848"/>
                        <a:ext cx="2478934" cy="845569"/>
                      </a:xfrm>
                      <a:prstGeom prst="rect">
                        <a:avLst/>
                      </a:prstGeom>
                      <a:solidFill>
                        <a:srgbClr val="88E9BD"/>
                      </a:solidFill>
                      <a:ln w="38100" cap="flat" cmpd="sng">
                        <a:solidFill>
                          <a:srgbClr val="FF0000"/>
                        </a:solidFill>
                        <a:prstDash val="solid"/>
                        <a:miter/>
                        <a:headEnd type="none" w="med" len="med"/>
                        <a:tailEnd type="none" w="med" len="med"/>
                      </a:ln>
                    </p:spPr>
                  </p:pic>
                </p:oleObj>
              </mc:Fallback>
            </mc:AlternateContent>
          </a:graphicData>
        </a:graphic>
      </p:graphicFrame>
      <p:sp>
        <p:nvSpPr>
          <p:cNvPr id="56329" name="文本框 1"/>
          <p:cNvSpPr txBox="1"/>
          <p:nvPr/>
        </p:nvSpPr>
        <p:spPr>
          <a:xfrm>
            <a:off x="1230992" y="6061613"/>
            <a:ext cx="1441420" cy="523220"/>
          </a:xfrm>
          <a:prstGeom prst="rect">
            <a:avLst/>
          </a:prstGeom>
          <a:noFill/>
          <a:ln w="9525">
            <a:noFill/>
          </a:ln>
        </p:spPr>
        <p:txBody>
          <a:bodyPr wrap="none" anchor="t">
            <a:spAutoFit/>
          </a:bodyPr>
          <a:lstStyle/>
          <a:p>
            <a:pPr lvl="0" indent="0"/>
            <a:r>
              <a:rPr lang="zh-CN" altLang="en-US" sz="2800" dirty="0">
                <a:solidFill>
                  <a:srgbClr val="000099"/>
                </a:solidFill>
                <a:latin typeface="Times New Roman" panose="02020603050405020304" charset="0"/>
                <a:ea typeface="黑体" panose="02010609060101010101" pitchFamily="2" charset="-122"/>
              </a:rPr>
              <a:t>变换核  </a:t>
            </a:r>
          </a:p>
        </p:txBody>
      </p:sp>
      <p:cxnSp>
        <p:nvCxnSpPr>
          <p:cNvPr id="3" name="直接箭头连接符 2"/>
          <p:cNvCxnSpPr/>
          <p:nvPr/>
        </p:nvCxnSpPr>
        <p:spPr>
          <a:xfrm flipH="1">
            <a:off x="3150870" y="3781425"/>
            <a:ext cx="1282348" cy="1575435"/>
          </a:xfrm>
          <a:prstGeom prst="straightConnector1">
            <a:avLst/>
          </a:prstGeom>
          <a:ln w="34925" cmpd="dbl">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1"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2"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cxnSp>
        <p:nvCxnSpPr>
          <p:cNvPr id="2" name="直接箭头连接符 1"/>
          <p:cNvCxnSpPr/>
          <p:nvPr/>
        </p:nvCxnSpPr>
        <p:spPr>
          <a:xfrm flipH="1">
            <a:off x="1711325" y="3705225"/>
            <a:ext cx="206375" cy="1600835"/>
          </a:xfrm>
          <a:prstGeom prst="straightConnector1">
            <a:avLst/>
          </a:prstGeom>
          <a:ln w="34925" cmpd="dbl">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9141"/>
                                        </p:tgtEl>
                                        <p:attrNameLst>
                                          <p:attrName>style.visibility</p:attrName>
                                        </p:attrNameLst>
                                      </p:cBhvr>
                                      <p:to>
                                        <p:strVal val="visible"/>
                                      </p:to>
                                    </p:set>
                                    <p:animEffect transition="in" filter="blinds(horizontal)">
                                      <p:cBhvr>
                                        <p:cTn id="7" dur="500"/>
                                        <p:tgtEl>
                                          <p:spTgt spid="21914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9149"/>
                                        </p:tgtEl>
                                        <p:attrNameLst>
                                          <p:attrName>style.visibility</p:attrName>
                                        </p:attrNameLst>
                                      </p:cBhvr>
                                      <p:to>
                                        <p:strVal val="visible"/>
                                      </p:to>
                                    </p:set>
                                    <p:animEffect transition="in" filter="blinds(horizontal)">
                                      <p:cBhvr>
                                        <p:cTn id="11" dur="500"/>
                                        <p:tgtEl>
                                          <p:spTgt spid="219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7" name="组合 4"/>
          <p:cNvGrpSpPr/>
          <p:nvPr/>
        </p:nvGrpSpPr>
        <p:grpSpPr>
          <a:xfrm>
            <a:off x="1076480" y="2889770"/>
            <a:ext cx="4819566" cy="2370393"/>
            <a:chOff x="963" y="3293"/>
            <a:chExt cx="6882" cy="3385"/>
          </a:xfrm>
        </p:grpSpPr>
        <p:sp>
          <p:nvSpPr>
            <p:cNvPr id="2" name="圆角矩形 1"/>
            <p:cNvSpPr/>
            <p:nvPr/>
          </p:nvSpPr>
          <p:spPr>
            <a:xfrm>
              <a:off x="963" y="3293"/>
              <a:ext cx="1584" cy="1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 name="圆角矩形 2"/>
            <p:cNvSpPr/>
            <p:nvPr/>
          </p:nvSpPr>
          <p:spPr>
            <a:xfrm>
              <a:off x="1326" y="4529"/>
              <a:ext cx="1584" cy="1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4" name="圆角矩形 3"/>
            <p:cNvSpPr/>
            <p:nvPr/>
          </p:nvSpPr>
          <p:spPr>
            <a:xfrm>
              <a:off x="6261" y="5640"/>
              <a:ext cx="1584" cy="1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aphicFrame>
        <p:nvGraphicFramePr>
          <p:cNvPr id="60423" name="对象 388108"/>
          <p:cNvGraphicFramePr/>
          <p:nvPr>
            <p:extLst>
              <p:ext uri="{D42A27DB-BD31-4B8C-83A1-F6EECF244321}">
                <p14:modId xmlns:p14="http://schemas.microsoft.com/office/powerpoint/2010/main" val="327172478"/>
              </p:ext>
            </p:extLst>
          </p:nvPr>
        </p:nvGraphicFramePr>
        <p:xfrm>
          <a:off x="1079500" y="2829516"/>
          <a:ext cx="8500110" cy="2471420"/>
        </p:xfrm>
        <a:graphic>
          <a:graphicData uri="http://schemas.openxmlformats.org/presentationml/2006/ole">
            <mc:AlternateContent xmlns:mc="http://schemas.openxmlformats.org/markup-compatibility/2006">
              <mc:Choice xmlns:v="urn:schemas-microsoft-com:vml" Requires="v">
                <p:oleObj spid="_x0000_s27734" r:id="rId3" imgW="3834765" imgH="1270000" progId="Equation.3">
                  <p:embed/>
                </p:oleObj>
              </mc:Choice>
              <mc:Fallback>
                <p:oleObj r:id="rId3" imgW="3834765" imgH="1270000" progId="Equation.3">
                  <p:embed/>
                  <p:pic>
                    <p:nvPicPr>
                      <p:cNvPr id="0" name="图片 3156"/>
                      <p:cNvPicPr/>
                      <p:nvPr/>
                    </p:nvPicPr>
                    <p:blipFill>
                      <a:blip r:embed="rId4"/>
                      <a:stretch>
                        <a:fillRect/>
                      </a:stretch>
                    </p:blipFill>
                    <p:spPr>
                      <a:xfrm>
                        <a:off x="1079500" y="2829516"/>
                        <a:ext cx="8500110" cy="2471420"/>
                      </a:xfrm>
                      <a:prstGeom prst="rect">
                        <a:avLst/>
                      </a:prstGeom>
                      <a:noFill/>
                      <a:ln w="38100">
                        <a:noFill/>
                        <a:miter/>
                      </a:ln>
                    </p:spPr>
                  </p:pic>
                </p:oleObj>
              </mc:Fallback>
            </mc:AlternateContent>
          </a:graphicData>
        </a:graphic>
      </p:graphicFrame>
      <p:sp>
        <p:nvSpPr>
          <p:cNvPr id="57349" name="文本框 388100"/>
          <p:cNvSpPr txBox="1"/>
          <p:nvPr/>
        </p:nvSpPr>
        <p:spPr>
          <a:xfrm>
            <a:off x="978805" y="1470647"/>
            <a:ext cx="9131441" cy="655955"/>
          </a:xfrm>
          <a:prstGeom prst="rect">
            <a:avLst/>
          </a:prstGeom>
          <a:noFill/>
          <a:ln w="9525">
            <a:noFill/>
          </a:ln>
        </p:spPr>
        <p:txBody>
          <a:bodyPr anchor="t">
            <a:spAutoFit/>
          </a:bodyPr>
          <a:lstStyle/>
          <a:p>
            <a:pPr lvl="0" indent="0" eaLnBrk="0" hangingPunct="0">
              <a:lnSpc>
                <a:spcPct val="120000"/>
              </a:lnSpc>
            </a:pPr>
            <a:r>
              <a:rPr lang="en-US" altLang="zh-CN" sz="3090" b="1">
                <a:solidFill>
                  <a:srgbClr val="FF0000"/>
                </a:solidFill>
                <a:latin typeface="Times New Roman" panose="02020603050405020304" charset="0"/>
                <a:ea typeface="黑体" panose="02010609060101010101" pitchFamily="2" charset="-122"/>
              </a:rPr>
              <a:t>按时间抽取的基2-FFT方法 </a:t>
            </a:r>
          </a:p>
        </p:txBody>
      </p:sp>
      <p:grpSp>
        <p:nvGrpSpPr>
          <p:cNvPr id="5" name="组合 4"/>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
        <p:nvSpPr>
          <p:cNvPr id="6" name="矩形 5"/>
          <p:cNvSpPr/>
          <p:nvPr/>
        </p:nvSpPr>
        <p:spPr>
          <a:xfrm>
            <a:off x="978804" y="2198753"/>
            <a:ext cx="5368655" cy="523220"/>
          </a:xfrm>
          <a:prstGeom prst="rect">
            <a:avLst/>
          </a:prstGeom>
        </p:spPr>
        <p:txBody>
          <a:bodyPr wrap="square">
            <a:spAutoFit/>
          </a:bodyPr>
          <a:lstStyle/>
          <a:p>
            <a:r>
              <a:rPr lang="zh-CN" altLang="en-US" sz="2800" b="1">
                <a:solidFill>
                  <a:srgbClr val="1018BC"/>
                </a:solidFill>
                <a:latin typeface="-apple-system"/>
              </a:rPr>
              <a:t>变换</a:t>
            </a:r>
            <a:r>
              <a:rPr lang="zh-CN" altLang="en-US" sz="2800" b="1" smtClean="0">
                <a:solidFill>
                  <a:srgbClr val="1018BC"/>
                </a:solidFill>
                <a:latin typeface="-apple-system"/>
              </a:rPr>
              <a:t>核的周期性</a:t>
            </a:r>
            <a:endParaRPr lang="zh-CN" altLang="en-US" sz="2800">
              <a:solidFill>
                <a:srgbClr val="1018B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2679700" y="4264357"/>
            <a:ext cx="1042035"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0" name="圆角矩形 19"/>
          <p:cNvSpPr/>
          <p:nvPr/>
        </p:nvSpPr>
        <p:spPr>
          <a:xfrm>
            <a:off x="4051300" y="4264357"/>
            <a:ext cx="1752600"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aphicFrame>
        <p:nvGraphicFramePr>
          <p:cNvPr id="58374" name="对象 388108"/>
          <p:cNvGraphicFramePr/>
          <p:nvPr>
            <p:extLst>
              <p:ext uri="{D42A27DB-BD31-4B8C-83A1-F6EECF244321}">
                <p14:modId xmlns:p14="http://schemas.microsoft.com/office/powerpoint/2010/main" val="1257131326"/>
              </p:ext>
            </p:extLst>
          </p:nvPr>
        </p:nvGraphicFramePr>
        <p:xfrm>
          <a:off x="8242300" y="3076922"/>
          <a:ext cx="2117469" cy="838200"/>
        </p:xfrm>
        <a:graphic>
          <a:graphicData uri="http://schemas.openxmlformats.org/presentationml/2006/ole">
            <mc:AlternateContent xmlns:mc="http://schemas.openxmlformats.org/markup-compatibility/2006">
              <mc:Choice xmlns:v="urn:schemas-microsoft-com:vml" Requires="v">
                <p:oleObj spid="_x0000_s26759" name="公式" r:id="rId4" imgW="828675" imgH="344170" progId="Equation.3">
                  <p:embed/>
                </p:oleObj>
              </mc:Choice>
              <mc:Fallback>
                <p:oleObj name="公式" r:id="rId4" imgW="828675" imgH="344170" progId="Equation.3">
                  <p:embed/>
                  <p:pic>
                    <p:nvPicPr>
                      <p:cNvPr id="0" name="图片 3155"/>
                      <p:cNvPicPr/>
                      <p:nvPr/>
                    </p:nvPicPr>
                    <p:blipFill>
                      <a:blip r:embed="rId5"/>
                      <a:stretch>
                        <a:fillRect/>
                      </a:stretch>
                    </p:blipFill>
                    <p:spPr>
                      <a:xfrm>
                        <a:off x="8242300" y="3076922"/>
                        <a:ext cx="2117469" cy="838200"/>
                      </a:xfrm>
                      <a:prstGeom prst="rect">
                        <a:avLst/>
                      </a:prstGeom>
                      <a:solidFill>
                        <a:schemeClr val="accent1"/>
                      </a:solidFill>
                      <a:ln w="38100" cap="flat" cmpd="sng">
                        <a:solidFill>
                          <a:srgbClr val="FF0000"/>
                        </a:solidFill>
                        <a:prstDash val="solid"/>
                        <a:miter/>
                        <a:headEnd type="none" w="med" len="med"/>
                        <a:tailEnd type="none" w="med" len="med"/>
                      </a:ln>
                    </p:spPr>
                  </p:pic>
                </p:oleObj>
              </mc:Fallback>
            </mc:AlternateContent>
          </a:graphicData>
        </a:graphic>
      </p:graphicFrame>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
        <p:nvSpPr>
          <p:cNvPr id="57349" name="文本框 388100"/>
          <p:cNvSpPr txBox="1"/>
          <p:nvPr/>
        </p:nvSpPr>
        <p:spPr>
          <a:xfrm>
            <a:off x="978805" y="1470647"/>
            <a:ext cx="9131441" cy="655955"/>
          </a:xfrm>
          <a:prstGeom prst="rect">
            <a:avLst/>
          </a:prstGeom>
          <a:noFill/>
          <a:ln w="9525">
            <a:noFill/>
          </a:ln>
        </p:spPr>
        <p:txBody>
          <a:bodyPr anchor="t">
            <a:spAutoFit/>
          </a:bodyPr>
          <a:lstStyle/>
          <a:p>
            <a:pPr lvl="0" indent="0" eaLnBrk="0" hangingPunct="0">
              <a:lnSpc>
                <a:spcPct val="120000"/>
              </a:lnSpc>
            </a:pPr>
            <a:r>
              <a:rPr lang="en-US" altLang="zh-CN" sz="3090" b="1">
                <a:solidFill>
                  <a:srgbClr val="FF0000"/>
                </a:solidFill>
                <a:latin typeface="Times New Roman" panose="02020603050405020304" charset="0"/>
                <a:ea typeface="黑体" panose="02010609060101010101" pitchFamily="2" charset="-122"/>
              </a:rPr>
              <a:t>按时间抽取的基2-FFT方法 </a:t>
            </a:r>
          </a:p>
        </p:txBody>
      </p:sp>
      <p:sp>
        <p:nvSpPr>
          <p:cNvPr id="12" name="矩形 11"/>
          <p:cNvSpPr/>
          <p:nvPr/>
        </p:nvSpPr>
        <p:spPr>
          <a:xfrm>
            <a:off x="978804" y="2198753"/>
            <a:ext cx="3834495" cy="523220"/>
          </a:xfrm>
          <a:prstGeom prst="rect">
            <a:avLst/>
          </a:prstGeom>
        </p:spPr>
        <p:txBody>
          <a:bodyPr wrap="square">
            <a:spAutoFit/>
          </a:bodyPr>
          <a:lstStyle/>
          <a:p>
            <a:r>
              <a:rPr lang="zh-CN" altLang="en-US" sz="2800" b="1">
                <a:solidFill>
                  <a:srgbClr val="1018BC"/>
                </a:solidFill>
                <a:latin typeface="-apple-system"/>
              </a:rPr>
              <a:t>变换核的</a:t>
            </a:r>
            <a:r>
              <a:rPr lang="zh-CN" altLang="en-US" sz="2800" b="1" smtClean="0">
                <a:solidFill>
                  <a:srgbClr val="1018BC"/>
                </a:solidFill>
                <a:latin typeface="-apple-system"/>
              </a:rPr>
              <a:t>对称性</a:t>
            </a:r>
            <a:endParaRPr lang="zh-CN" altLang="en-US" sz="2800">
              <a:solidFill>
                <a:srgbClr val="1018BC"/>
              </a:solidFill>
            </a:endParaRPr>
          </a:p>
        </p:txBody>
      </p:sp>
      <mc:AlternateContent xmlns:mc="http://schemas.openxmlformats.org/markup-compatibility/2006" xmlns:a14="http://schemas.microsoft.com/office/drawing/2010/main">
        <mc:Choice Requires="a14">
          <p:sp>
            <p:nvSpPr>
              <p:cNvPr id="2" name="文本框 1"/>
              <p:cNvSpPr txBox="1"/>
              <p:nvPr/>
            </p:nvSpPr>
            <p:spPr>
              <a:xfrm>
                <a:off x="1079500" y="2931363"/>
                <a:ext cx="7620000" cy="133299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𝑁</m:t>
                          </m:r>
                        </m:sub>
                        <m:sup>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𝑁</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m:t>
                          </m:r>
                        </m:sup>
                      </m:sSubSup>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2</m:t>
                              </m:r>
                              <m:r>
                                <a:rPr lang="zh-CN" altLang="el-GR" sz="2800" i="1">
                                  <a:latin typeface="Cambria Math" panose="02040503050406030204" pitchFamily="18" charset="0"/>
                                </a:rPr>
                                <m:t>𝝅</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𝑁</m:t>
                                  </m:r>
                                </m:num>
                                <m:den>
                                  <m:r>
                                    <a:rPr lang="en-US" altLang="zh-CN" sz="2800" i="1">
                                      <a:latin typeface="Cambria Math" panose="02040503050406030204" pitchFamily="18" charset="0"/>
                                    </a:rPr>
                                    <m:t>2</m:t>
                                  </m:r>
                                </m:den>
                              </m:f>
                              <m:r>
                                <a:rPr lang="en-US" altLang="zh-CN" sz="2800" i="1">
                                  <a:latin typeface="Cambria Math" panose="02040503050406030204" pitchFamily="18" charset="0"/>
                                </a:rPr>
                                <m:t>+</m:t>
                              </m:r>
                              <m:r>
                                <a:rPr lang="en-US" altLang="zh-CN" sz="2800" i="1">
                                  <a:latin typeface="Cambria Math" panose="02040503050406030204" pitchFamily="18" charset="0"/>
                                </a:rPr>
                                <m:t>𝑘</m:t>
                              </m:r>
                              <m:r>
                                <a:rPr lang="en-US" altLang="zh-CN" sz="2800" i="1">
                                  <a:latin typeface="Cambria Math" panose="02040503050406030204" pitchFamily="18" charset="0"/>
                                </a:rPr>
                                <m:t>)</m:t>
                              </m:r>
                            </m:num>
                            <m:den>
                              <m:r>
                                <a:rPr lang="en-US" altLang="zh-CN" sz="2800" b="0" i="1" smtClean="0">
                                  <a:latin typeface="Cambria Math" panose="02040503050406030204" pitchFamily="18" charset="0"/>
                                </a:rPr>
                                <m:t>𝑁</m:t>
                              </m:r>
                            </m:den>
                          </m:f>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𝑗</m:t>
                          </m:r>
                          <m:r>
                            <a:rPr lang="zh-CN" altLang="el-GR" sz="2800" i="1">
                              <a:latin typeface="Cambria Math" panose="02040503050406030204" pitchFamily="18" charset="0"/>
                            </a:rPr>
                            <m:t>𝝅</m:t>
                          </m:r>
                        </m:sup>
                      </m:sSup>
                      <m:sSup>
                        <m:sSupPr>
                          <m:ctrlPr>
                            <a:rPr lang="en-US" altLang="zh-CN" sz="2800" i="1" smtClean="0">
                              <a:latin typeface="Cambria Math" panose="02040503050406030204" pitchFamily="18" charset="0"/>
                            </a:rPr>
                          </m:ctrlPr>
                        </m:sSupPr>
                        <m:e>
                          <m:r>
                            <a:rPr lang="en-US" altLang="zh-CN" sz="280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𝑒</m:t>
                          </m:r>
                        </m:e>
                        <m:sup>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2</m:t>
                              </m:r>
                              <m:r>
                                <a:rPr lang="zh-CN" altLang="el-GR" sz="2800" i="1">
                                  <a:latin typeface="Cambria Math" panose="02040503050406030204" pitchFamily="18" charset="0"/>
                                </a:rPr>
                                <m:t>𝝅</m:t>
                              </m:r>
                              <m:r>
                                <a:rPr lang="en-US" altLang="zh-CN" sz="2800" i="1">
                                  <a:latin typeface="Cambria Math" panose="02040503050406030204" pitchFamily="18" charset="0"/>
                                </a:rPr>
                                <m:t>𝑘</m:t>
                              </m:r>
                            </m:num>
                            <m:den>
                              <m:r>
                                <a:rPr lang="en-US" altLang="zh-CN" sz="2800" b="0" i="1" smtClean="0">
                                  <a:latin typeface="Cambria Math" panose="02040503050406030204" pitchFamily="18" charset="0"/>
                                </a:rPr>
                                <m:t>𝑁</m:t>
                              </m:r>
                            </m:den>
                          </m:f>
                        </m:sup>
                      </m:s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b="0" i="1" smtClean="0">
                              <a:latin typeface="Cambria Math" panose="02040503050406030204" pitchFamily="18" charset="0"/>
                            </a:rPr>
                            <m:t>−</m:t>
                          </m:r>
                          <m:r>
                            <a:rPr lang="en-US" altLang="zh-CN" sz="2800" i="1">
                              <a:latin typeface="Cambria Math" panose="02040503050406030204" pitchFamily="18" charset="0"/>
                            </a:rPr>
                            <m:t>𝑊</m:t>
                          </m:r>
                        </m:e>
                        <m:sub>
                          <m:r>
                            <a:rPr lang="en-US" altLang="zh-CN" sz="2800" i="1">
                              <a:latin typeface="Cambria Math" panose="02040503050406030204" pitchFamily="18" charset="0"/>
                            </a:rPr>
                            <m:t>𝑁</m:t>
                          </m:r>
                        </m:sub>
                        <m:sup>
                          <m:r>
                            <a:rPr lang="en-US" altLang="zh-CN" sz="2800" i="1">
                              <a:latin typeface="Cambria Math" panose="02040503050406030204" pitchFamily="18" charset="0"/>
                            </a:rPr>
                            <m:t>𝑘</m:t>
                          </m:r>
                        </m:sup>
                      </m:sSubSup>
                    </m:oMath>
                  </m:oMathPara>
                </a14:m>
                <a:endParaRPr lang="en-US" altLang="zh-CN" sz="2800" b="0" smtClean="0"/>
              </a:p>
              <a:p>
                <a:r>
                  <a:rPr lang="en-US" altLang="zh-CN" sz="2800" smtClean="0"/>
                  <a:t>                                </a:t>
                </a:r>
                <a:endParaRPr lang="zh-CN" altLang="en-US" sz="2800"/>
              </a:p>
            </p:txBody>
          </p:sp>
        </mc:Choice>
        <mc:Fallback xmlns="">
          <p:sp>
            <p:nvSpPr>
              <p:cNvPr id="2" name="文本框 1"/>
              <p:cNvSpPr txBox="1">
                <a:spLocks noRot="1" noChangeAspect="1" noMove="1" noResize="1" noEditPoints="1" noAdjustHandles="1" noChangeArrowheads="1" noChangeShapeType="1" noTextEdit="1"/>
              </p:cNvSpPr>
              <p:nvPr/>
            </p:nvSpPr>
            <p:spPr>
              <a:xfrm>
                <a:off x="1079500" y="2931363"/>
                <a:ext cx="7620000" cy="13329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55700" y="4402621"/>
                <a:ext cx="7620000" cy="543867"/>
              </a:xfrm>
              <a:prstGeom prst="rect">
                <a:avLst/>
              </a:prstGeom>
              <a:noFill/>
            </p:spPr>
            <p:txBody>
              <a:bodyPr wrap="square" lIns="0" tIns="0" rIns="0" bIns="0" rtlCol="0">
                <a:spAutoFit/>
              </a:bodyPr>
              <a:lstStyle/>
              <a:p>
                <a14:m>
                  <m:oMath xmlns:m="http://schemas.openxmlformats.org/officeDocument/2006/math">
                    <m:d>
                      <m:dPr>
                        <m:ctrlPr>
                          <a:rPr lang="en-US" altLang="zh-CN" sz="2800" b="0" i="1" smtClean="0">
                            <a:latin typeface="Cambria Math" panose="02040503050406030204" pitchFamily="18" charset="0"/>
                          </a:rPr>
                        </m:ctrlPr>
                      </m:dPr>
                      <m:e>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𝑁</m:t>
                            </m:r>
                          </m:sub>
                          <m:sup>
                            <m:r>
                              <a:rPr lang="en-US" altLang="zh-CN" sz="2800" b="0" i="1" smtClean="0">
                                <a:latin typeface="Cambria Math" panose="02040503050406030204" pitchFamily="18" charset="0"/>
                              </a:rPr>
                              <m:t>𝑛𝑘</m:t>
                            </m:r>
                          </m:sup>
                        </m:sSubSup>
                      </m:e>
                    </m:d>
                    <m:r>
                      <a:rPr lang="en-US" altLang="zh-CN" sz="2800" b="0" i="1" baseline="30000" smtClean="0">
                        <a:latin typeface="Cambria Math" panose="02040503050406030204" pitchFamily="18" charset="0"/>
                      </a:rPr>
                      <m:t>∗</m:t>
                    </m:r>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𝑊</m:t>
                        </m:r>
                      </m:e>
                      <m:sub>
                        <m:r>
                          <a:rPr lang="en-US" altLang="zh-CN" sz="2800" i="1">
                            <a:latin typeface="Cambria Math" panose="02040503050406030204" pitchFamily="18" charset="0"/>
                          </a:rPr>
                          <m:t>𝑁</m:t>
                        </m:r>
                      </m:sub>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𝑛𝑘</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𝑊</m:t>
                        </m:r>
                      </m:e>
                      <m:sub>
                        <m:r>
                          <a:rPr lang="en-US" altLang="zh-CN" sz="2800" i="1">
                            <a:latin typeface="Cambria Math" panose="02040503050406030204" pitchFamily="18" charset="0"/>
                          </a:rPr>
                          <m:t>𝑁</m:t>
                        </m:r>
                      </m:sub>
                      <m:sup>
                        <m:r>
                          <a:rPr lang="en-US" altLang="zh-CN" sz="2800" i="1">
                            <a:latin typeface="Cambria Math" panose="02040503050406030204" pitchFamily="18" charset="0"/>
                          </a:rPr>
                          <m:t>𝑘</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p>
                    </m:sSubSup>
                  </m:oMath>
                </a14:m>
                <a:r>
                  <a:rPr lang="en-US" altLang="zh-CN" sz="2800" smtClean="0"/>
                  <a:t>                                </a:t>
                </a:r>
                <a:endParaRPr lang="zh-CN" altLang="en-US" sz="2800"/>
              </a:p>
            </p:txBody>
          </p:sp>
        </mc:Choice>
        <mc:Fallback xmlns="">
          <p:sp>
            <p:nvSpPr>
              <p:cNvPr id="18" name="文本框 17"/>
              <p:cNvSpPr txBox="1">
                <a:spLocks noRot="1" noChangeAspect="1" noMove="1" noResize="1" noEditPoints="1" noAdjustHandles="1" noChangeArrowheads="1" noChangeShapeType="1" noTextEdit="1"/>
              </p:cNvSpPr>
              <p:nvPr/>
            </p:nvSpPr>
            <p:spPr>
              <a:xfrm>
                <a:off x="1155700" y="4402621"/>
                <a:ext cx="7620000" cy="543867"/>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4709400" y="6571894"/>
            <a:ext cx="508260"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9" name="圆角矩形 28"/>
          <p:cNvSpPr/>
          <p:nvPr/>
        </p:nvSpPr>
        <p:spPr>
          <a:xfrm>
            <a:off x="990975" y="6597294"/>
            <a:ext cx="621924"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6" name="圆角矩形 25"/>
          <p:cNvSpPr/>
          <p:nvPr/>
        </p:nvSpPr>
        <p:spPr>
          <a:xfrm>
            <a:off x="3859742" y="5703395"/>
            <a:ext cx="527576"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7" name="圆角矩形 26"/>
          <p:cNvSpPr/>
          <p:nvPr/>
        </p:nvSpPr>
        <p:spPr>
          <a:xfrm>
            <a:off x="990975" y="5641126"/>
            <a:ext cx="527576"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5" name="圆角矩形 24"/>
          <p:cNvSpPr/>
          <p:nvPr/>
        </p:nvSpPr>
        <p:spPr>
          <a:xfrm>
            <a:off x="889018" y="3890127"/>
            <a:ext cx="723881" cy="1425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3" name="圆角矩形 22"/>
          <p:cNvSpPr/>
          <p:nvPr/>
        </p:nvSpPr>
        <p:spPr>
          <a:xfrm>
            <a:off x="5563087" y="2990785"/>
            <a:ext cx="527576"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4" name="圆角矩形 23"/>
          <p:cNvSpPr/>
          <p:nvPr/>
        </p:nvSpPr>
        <p:spPr>
          <a:xfrm>
            <a:off x="930031" y="2990785"/>
            <a:ext cx="527576" cy="727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nvGrpSpPr>
          <p:cNvPr id="9" name="组合 8"/>
          <p:cNvGrpSpPr/>
          <p:nvPr/>
        </p:nvGrpSpPr>
        <p:grpSpPr>
          <a:xfrm>
            <a:off x="6059219" y="3702646"/>
            <a:ext cx="4259708" cy="1766712"/>
            <a:chOff x="7653" y="5287"/>
            <a:chExt cx="5882" cy="2720"/>
          </a:xfrm>
        </p:grpSpPr>
        <p:sp>
          <p:nvSpPr>
            <p:cNvPr id="8" name="圆角矩形 7"/>
            <p:cNvSpPr/>
            <p:nvPr/>
          </p:nvSpPr>
          <p:spPr>
            <a:xfrm>
              <a:off x="9793" y="6647"/>
              <a:ext cx="3743" cy="13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7" name="圆角矩形 6"/>
            <p:cNvSpPr/>
            <p:nvPr/>
          </p:nvSpPr>
          <p:spPr>
            <a:xfrm>
              <a:off x="7653" y="5287"/>
              <a:ext cx="3743" cy="13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sp>
        <p:nvSpPr>
          <p:cNvPr id="57349" name="文本框 388100"/>
          <p:cNvSpPr txBox="1"/>
          <p:nvPr/>
        </p:nvSpPr>
        <p:spPr>
          <a:xfrm>
            <a:off x="978805" y="1470647"/>
            <a:ext cx="9131441" cy="655955"/>
          </a:xfrm>
          <a:prstGeom prst="rect">
            <a:avLst/>
          </a:prstGeom>
          <a:noFill/>
          <a:ln w="9525">
            <a:noFill/>
          </a:ln>
        </p:spPr>
        <p:txBody>
          <a:bodyPr anchor="t">
            <a:spAutoFit/>
          </a:bodyPr>
          <a:lstStyle/>
          <a:p>
            <a:pPr lvl="0" indent="0" eaLnBrk="0" hangingPunct="0">
              <a:lnSpc>
                <a:spcPct val="120000"/>
              </a:lnSpc>
            </a:pPr>
            <a:r>
              <a:rPr lang="en-US" altLang="zh-CN" sz="3090" b="1">
                <a:solidFill>
                  <a:srgbClr val="FF0000"/>
                </a:solidFill>
                <a:latin typeface="Times New Roman" panose="02020603050405020304" charset="0"/>
                <a:ea typeface="黑体" panose="02010609060101010101" pitchFamily="2" charset="-122"/>
              </a:rPr>
              <a:t>按时间抽取的基2-FFT方法 </a:t>
            </a:r>
          </a:p>
        </p:txBody>
      </p:sp>
      <p:graphicFrame>
        <p:nvGraphicFramePr>
          <p:cNvPr id="57352" name="对象 388108"/>
          <p:cNvGraphicFramePr/>
          <p:nvPr/>
        </p:nvGraphicFramePr>
        <p:xfrm>
          <a:off x="946203" y="2879715"/>
          <a:ext cx="8034655" cy="723265"/>
        </p:xfrm>
        <a:graphic>
          <a:graphicData uri="http://schemas.openxmlformats.org/presentationml/2006/ole">
            <mc:AlternateContent xmlns:mc="http://schemas.openxmlformats.org/markup-compatibility/2006">
              <mc:Choice xmlns:v="urn:schemas-microsoft-com:vml" Requires="v">
                <p:oleObj spid="_x0000_s25939" r:id="rId3" imgW="3886200" imgH="342900" progId="Equation.3">
                  <p:embed/>
                </p:oleObj>
              </mc:Choice>
              <mc:Fallback>
                <p:oleObj r:id="rId3" imgW="3886200" imgH="342900" progId="Equation.3">
                  <p:embed/>
                  <p:pic>
                    <p:nvPicPr>
                      <p:cNvPr id="0" name="图片 3150"/>
                      <p:cNvPicPr/>
                      <p:nvPr/>
                    </p:nvPicPr>
                    <p:blipFill>
                      <a:blip r:embed="rId4"/>
                      <a:stretch>
                        <a:fillRect/>
                      </a:stretch>
                    </p:blipFill>
                    <p:spPr>
                      <a:xfrm>
                        <a:off x="946203" y="2879715"/>
                        <a:ext cx="8034655" cy="723265"/>
                      </a:xfrm>
                      <a:prstGeom prst="rect">
                        <a:avLst/>
                      </a:prstGeom>
                      <a:noFill/>
                      <a:ln w="38100">
                        <a:noFill/>
                        <a:miter/>
                      </a:ln>
                    </p:spPr>
                  </p:pic>
                </p:oleObj>
              </mc:Fallback>
            </mc:AlternateContent>
          </a:graphicData>
        </a:graphic>
      </p:graphicFrame>
      <p:graphicFrame>
        <p:nvGraphicFramePr>
          <p:cNvPr id="57353" name="对象 388108"/>
          <p:cNvGraphicFramePr/>
          <p:nvPr/>
        </p:nvGraphicFramePr>
        <p:xfrm>
          <a:off x="978337" y="3702788"/>
          <a:ext cx="9295765" cy="1766570"/>
        </p:xfrm>
        <a:graphic>
          <a:graphicData uri="http://schemas.openxmlformats.org/presentationml/2006/ole">
            <mc:AlternateContent xmlns:mc="http://schemas.openxmlformats.org/markup-compatibility/2006">
              <mc:Choice xmlns:v="urn:schemas-microsoft-com:vml" Requires="v">
                <p:oleObj spid="_x0000_s25940" r:id="rId5" imgW="4800600" imgH="862965" progId="Equation.3">
                  <p:embed/>
                </p:oleObj>
              </mc:Choice>
              <mc:Fallback>
                <p:oleObj r:id="rId5" imgW="4800600" imgH="862965" progId="Equation.3">
                  <p:embed/>
                  <p:pic>
                    <p:nvPicPr>
                      <p:cNvPr id="0" name="图片 3151"/>
                      <p:cNvPicPr/>
                      <p:nvPr/>
                    </p:nvPicPr>
                    <p:blipFill>
                      <a:blip r:embed="rId6"/>
                      <a:stretch>
                        <a:fillRect/>
                      </a:stretch>
                    </p:blipFill>
                    <p:spPr>
                      <a:xfrm>
                        <a:off x="978337" y="3702788"/>
                        <a:ext cx="9295765" cy="1766570"/>
                      </a:xfrm>
                      <a:prstGeom prst="rect">
                        <a:avLst/>
                      </a:prstGeom>
                      <a:noFill/>
                      <a:ln w="38100">
                        <a:noFill/>
                        <a:miter/>
                      </a:ln>
                    </p:spPr>
                  </p:pic>
                </p:oleObj>
              </mc:Fallback>
            </mc:AlternateContent>
          </a:graphicData>
        </a:graphic>
      </p:graphicFrame>
      <p:grpSp>
        <p:nvGrpSpPr>
          <p:cNvPr id="4" name="组合 3"/>
          <p:cNvGrpSpPr/>
          <p:nvPr/>
        </p:nvGrpSpPr>
        <p:grpSpPr>
          <a:xfrm>
            <a:off x="-12065" y="1270"/>
            <a:ext cx="6359525" cy="7560310"/>
            <a:chOff x="-19" y="2"/>
            <a:chExt cx="10015" cy="11906"/>
          </a:xfrm>
        </p:grpSpPr>
        <p:grpSp>
          <p:nvGrpSpPr>
            <p:cNvPr id="2" name="组合 1"/>
            <p:cNvGrpSpPr/>
            <p:nvPr/>
          </p:nvGrpSpPr>
          <p:grpSpPr>
            <a:xfrm>
              <a:off x="-19" y="2"/>
              <a:ext cx="7440" cy="11906"/>
              <a:chOff x="1220" y="556"/>
              <a:chExt cx="7440" cy="10806"/>
            </a:xfrm>
          </p:grpSpPr>
          <p:sp>
            <p:nvSpPr>
              <p:cNvPr id="3"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5"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graphicFrame>
        <p:nvGraphicFramePr>
          <p:cNvPr id="16" name="对象 388108"/>
          <p:cNvGraphicFramePr/>
          <p:nvPr>
            <p:extLst>
              <p:ext uri="{D42A27DB-BD31-4B8C-83A1-F6EECF244321}">
                <p14:modId xmlns:p14="http://schemas.microsoft.com/office/powerpoint/2010/main" val="3342139910"/>
              </p:ext>
            </p:extLst>
          </p:nvPr>
        </p:nvGraphicFramePr>
        <p:xfrm>
          <a:off x="995360" y="5435467"/>
          <a:ext cx="6256340" cy="935716"/>
        </p:xfrm>
        <a:graphic>
          <a:graphicData uri="http://schemas.openxmlformats.org/presentationml/2006/ole">
            <mc:AlternateContent xmlns:mc="http://schemas.openxmlformats.org/markup-compatibility/2006">
              <mc:Choice xmlns:v="urn:schemas-microsoft-com:vml" Requires="v">
                <p:oleObj spid="_x0000_s25941" r:id="rId9" imgW="3124200" imgH="457200" progId="Equation.3">
                  <p:embed/>
                </p:oleObj>
              </mc:Choice>
              <mc:Fallback>
                <p:oleObj r:id="rId9" imgW="3124200" imgH="457200" progId="Equation.3">
                  <p:embed/>
                  <p:pic>
                    <p:nvPicPr>
                      <p:cNvPr id="13" name="对象 388108"/>
                      <p:cNvPicPr/>
                      <p:nvPr/>
                    </p:nvPicPr>
                    <p:blipFill>
                      <a:blip r:embed="rId10"/>
                      <a:stretch>
                        <a:fillRect/>
                      </a:stretch>
                    </p:blipFill>
                    <p:spPr>
                      <a:xfrm>
                        <a:off x="995360" y="5435467"/>
                        <a:ext cx="6256340" cy="935716"/>
                      </a:xfrm>
                      <a:prstGeom prst="rect">
                        <a:avLst/>
                      </a:prstGeom>
                      <a:noFill/>
                      <a:ln w="38100">
                        <a:noFill/>
                        <a:miter/>
                      </a:ln>
                    </p:spPr>
                  </p:pic>
                </p:oleObj>
              </mc:Fallback>
            </mc:AlternateContent>
          </a:graphicData>
        </a:graphic>
      </p:graphicFrame>
      <p:graphicFrame>
        <p:nvGraphicFramePr>
          <p:cNvPr id="17" name="对象 388108"/>
          <p:cNvGraphicFramePr/>
          <p:nvPr>
            <p:extLst>
              <p:ext uri="{D42A27DB-BD31-4B8C-83A1-F6EECF244321}">
                <p14:modId xmlns:p14="http://schemas.microsoft.com/office/powerpoint/2010/main" val="324147213"/>
              </p:ext>
            </p:extLst>
          </p:nvPr>
        </p:nvGraphicFramePr>
        <p:xfrm>
          <a:off x="984614" y="6490755"/>
          <a:ext cx="4275139" cy="719670"/>
        </p:xfrm>
        <a:graphic>
          <a:graphicData uri="http://schemas.openxmlformats.org/presentationml/2006/ole">
            <mc:AlternateContent xmlns:mc="http://schemas.openxmlformats.org/markup-compatibility/2006">
              <mc:Choice xmlns:v="urn:schemas-microsoft-com:vml" Requires="v">
                <p:oleObj spid="_x0000_s25942" r:id="rId11" imgW="1777365" imgH="342900" progId="Equation.3">
                  <p:embed/>
                </p:oleObj>
              </mc:Choice>
              <mc:Fallback>
                <p:oleObj r:id="rId11" imgW="1777365" imgH="342900" progId="Equation.3">
                  <p:embed/>
                  <p:pic>
                    <p:nvPicPr>
                      <p:cNvPr id="14" name="对象 388108"/>
                      <p:cNvPicPr/>
                      <p:nvPr/>
                    </p:nvPicPr>
                    <p:blipFill>
                      <a:blip r:embed="rId12"/>
                      <a:stretch>
                        <a:fillRect/>
                      </a:stretch>
                    </p:blipFill>
                    <p:spPr>
                      <a:xfrm>
                        <a:off x="984614" y="6490755"/>
                        <a:ext cx="4275139" cy="719670"/>
                      </a:xfrm>
                      <a:prstGeom prst="rect">
                        <a:avLst/>
                      </a:prstGeom>
                      <a:noFill/>
                      <a:ln w="38100">
                        <a:noFill/>
                        <a:miter/>
                      </a:ln>
                    </p:spPr>
                  </p:pic>
                </p:oleObj>
              </mc:Fallback>
            </mc:AlternateContent>
          </a:graphicData>
        </a:graphic>
      </p:graphicFrame>
      <p:sp>
        <p:nvSpPr>
          <p:cNvPr id="18" name="矩形 17"/>
          <p:cNvSpPr/>
          <p:nvPr/>
        </p:nvSpPr>
        <p:spPr>
          <a:xfrm>
            <a:off x="978804" y="2198753"/>
            <a:ext cx="4291695" cy="523220"/>
          </a:xfrm>
          <a:prstGeom prst="rect">
            <a:avLst/>
          </a:prstGeom>
        </p:spPr>
        <p:txBody>
          <a:bodyPr wrap="square">
            <a:spAutoFit/>
          </a:bodyPr>
          <a:lstStyle/>
          <a:p>
            <a:r>
              <a:rPr lang="zh-CN" altLang="en-US" sz="2800" b="1" smtClean="0">
                <a:solidFill>
                  <a:srgbClr val="1018BC"/>
                </a:solidFill>
                <a:latin typeface="-apple-system"/>
              </a:rPr>
              <a:t>变换核的其它衍生特性</a:t>
            </a:r>
            <a:endParaRPr lang="zh-CN" altLang="en-US" sz="2800">
              <a:solidFill>
                <a:srgbClr val="1018B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273670" y="6808316"/>
            <a:ext cx="462174" cy="652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 name="圆角矩形 2"/>
          <p:cNvSpPr/>
          <p:nvPr/>
        </p:nvSpPr>
        <p:spPr>
          <a:xfrm>
            <a:off x="4045960" y="6013517"/>
            <a:ext cx="462174" cy="873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553989" name="文本框 553988"/>
          <p:cNvSpPr txBox="1"/>
          <p:nvPr/>
        </p:nvSpPr>
        <p:spPr>
          <a:xfrm>
            <a:off x="978805" y="2118298"/>
            <a:ext cx="8452185" cy="2390398"/>
          </a:xfrm>
          <a:prstGeom prst="rect">
            <a:avLst/>
          </a:prstGeom>
          <a:noFill/>
          <a:ln w="9525">
            <a:noFill/>
          </a:ln>
        </p:spPr>
        <p:txBody>
          <a:bodyPr wrap="square" anchor="t">
            <a:spAutoFit/>
          </a:bodyPr>
          <a:lstStyle/>
          <a:p>
            <a:pPr lvl="0" indent="0"/>
            <a:r>
              <a:rPr lang="zh-CN" altLang="en-US" sz="2400" b="1">
                <a:latin typeface="Times New Roman" panose="02020603050405020304" charset="0"/>
                <a:ea typeface="华光楷体_CNKI" panose="02000500000000000000" charset="-122"/>
              </a:rPr>
              <a:t>因为</a:t>
            </a:r>
            <a:r>
              <a:rPr lang="en-US" altLang="zh-CN" sz="2400" b="1" i="1">
                <a:latin typeface="Times New Roman" panose="02020603050405020304" charset="0"/>
                <a:ea typeface="华光楷体_CNKI" panose="02000500000000000000" charset="-122"/>
              </a:rPr>
              <a:t>N</a:t>
            </a:r>
            <a:r>
              <a:rPr lang="zh-CN" altLang="en-US" sz="2400" b="1">
                <a:latin typeface="Times New Roman" panose="02020603050405020304" charset="0"/>
                <a:ea typeface="华光楷体_CNKI" panose="02000500000000000000" charset="-122"/>
              </a:rPr>
              <a:t>＝</a:t>
            </a:r>
            <a:r>
              <a:rPr lang="en-US" altLang="zh-CN" sz="2400" b="1" smtClean="0">
                <a:latin typeface="Times New Roman" panose="02020603050405020304" charset="0"/>
                <a:ea typeface="华光楷体_CNKI" panose="02000500000000000000" charset="-122"/>
              </a:rPr>
              <a:t>2</a:t>
            </a:r>
            <a:r>
              <a:rPr lang="en-US" altLang="zh-CN" sz="2400" b="1" i="1" baseline="30000" smtClean="0">
                <a:latin typeface="Times New Roman" panose="02020603050405020304" charset="0"/>
                <a:ea typeface="华光楷体_CNKI" panose="02000500000000000000" charset="-122"/>
              </a:rPr>
              <a:t>m</a:t>
            </a:r>
            <a:r>
              <a:rPr lang="zh-CN" altLang="en-US" sz="2400" b="1" smtClean="0">
                <a:latin typeface="Times New Roman" panose="02020603050405020304" charset="0"/>
                <a:ea typeface="华光楷体_CNKI" panose="02000500000000000000" charset="-122"/>
              </a:rPr>
              <a:t>，</a:t>
            </a:r>
            <a:r>
              <a:rPr lang="zh-CN" altLang="en-US" sz="2400" b="1" dirty="0">
                <a:latin typeface="Times New Roman" panose="02020603050405020304" charset="0"/>
                <a:ea typeface="华光楷体_CNKI" panose="02000500000000000000" charset="-122"/>
              </a:rPr>
              <a:t>可以将</a:t>
            </a:r>
            <a:r>
              <a:rPr lang="en-US" altLang="zh-CN" sz="2400" b="1" i="1" err="1">
                <a:latin typeface="Times New Roman" panose="02020603050405020304" charset="0"/>
                <a:ea typeface="华光楷体_CNKI" panose="02000500000000000000" charset="-122"/>
              </a:rPr>
              <a:t>X</a:t>
            </a:r>
            <a:r>
              <a:rPr lang="en-US" altLang="zh-CN" sz="2400" b="1" err="1">
                <a:latin typeface="Times New Roman" panose="02020603050405020304" charset="0"/>
                <a:ea typeface="华光楷体_CNKI" panose="02000500000000000000" charset="-122"/>
              </a:rPr>
              <a:t>(</a:t>
            </a:r>
            <a:r>
              <a:rPr lang="en-US" altLang="zh-CN" sz="2400" b="1" i="1" err="1">
                <a:latin typeface="Times New Roman" panose="02020603050405020304" charset="0"/>
                <a:ea typeface="华光楷体_CNKI" panose="02000500000000000000" charset="-122"/>
              </a:rPr>
              <a:t>n</a:t>
            </a:r>
            <a:r>
              <a:rPr lang="en-US" altLang="zh-CN" sz="2400" b="1" dirty="0">
                <a:latin typeface="Times New Roman" panose="02020603050405020304" charset="0"/>
                <a:ea typeface="华光楷体_CNKI" panose="02000500000000000000" charset="-122"/>
              </a:rPr>
              <a:t>)</a:t>
            </a:r>
            <a:r>
              <a:rPr lang="zh-CN" altLang="en-US" sz="2400" b="1" dirty="0">
                <a:latin typeface="Times New Roman" panose="02020603050405020304" charset="0"/>
                <a:ea typeface="华光楷体_CNKI" panose="02000500000000000000" charset="-122"/>
              </a:rPr>
              <a:t>按 </a:t>
            </a:r>
            <a:r>
              <a:rPr lang="en-US" altLang="zh-CN" sz="2400" b="1" i="1">
                <a:latin typeface="Times New Roman" panose="02020603050405020304" charset="0"/>
                <a:ea typeface="华光楷体_CNKI" panose="02000500000000000000" charset="-122"/>
              </a:rPr>
              <a:t>n </a:t>
            </a:r>
            <a:r>
              <a:rPr lang="zh-CN" altLang="en-US" sz="2400" b="1" dirty="0">
                <a:latin typeface="Times New Roman" panose="02020603050405020304" charset="0"/>
                <a:ea typeface="华光楷体_CNKI" panose="02000500000000000000" charset="-122"/>
              </a:rPr>
              <a:t>的奇偶分为两组：</a:t>
            </a:r>
          </a:p>
          <a:p>
            <a:pPr lvl="0" indent="0">
              <a:lnSpc>
                <a:spcPct val="160000"/>
              </a:lnSpc>
            </a:pPr>
            <a:r>
              <a:rPr lang="zh-CN" altLang="en-US" sz="2400" b="1" dirty="0">
                <a:solidFill>
                  <a:srgbClr val="000099"/>
                </a:solidFill>
                <a:latin typeface="Times New Roman" panose="02020603050405020304" charset="0"/>
                <a:ea typeface="华光楷体_CNKI" panose="02000500000000000000" charset="-122"/>
              </a:rPr>
              <a:t>偶数序列</a:t>
            </a:r>
          </a:p>
          <a:p>
            <a:pPr lvl="0" indent="0">
              <a:lnSpc>
                <a:spcPct val="160000"/>
              </a:lnSpc>
            </a:pPr>
            <a:r>
              <a:rPr lang="zh-CN" altLang="en-US" sz="2400" b="1" dirty="0">
                <a:solidFill>
                  <a:srgbClr val="000099"/>
                </a:solidFill>
                <a:latin typeface="Times New Roman" panose="02020603050405020304" charset="0"/>
                <a:ea typeface="华光楷体_CNKI" panose="02000500000000000000" charset="-122"/>
              </a:rPr>
              <a:t>奇数序列</a:t>
            </a:r>
          </a:p>
          <a:p>
            <a:pPr lvl="0" indent="0">
              <a:lnSpc>
                <a:spcPct val="130000"/>
              </a:lnSpc>
            </a:pPr>
            <a:r>
              <a:rPr lang="zh-CN" altLang="en-US" sz="2000" b="1" i="1" baseline="30000" dirty="0">
                <a:latin typeface="Times New Roman" panose="02020603050405020304" charset="0"/>
                <a:ea typeface="华光楷体_CNKI" panose="02000500000000000000" charset="-122"/>
              </a:rPr>
              <a:t> </a:t>
            </a:r>
          </a:p>
          <a:p>
            <a:pPr lvl="0" indent="0">
              <a:lnSpc>
                <a:spcPct val="130000"/>
              </a:lnSpc>
            </a:pPr>
            <a:r>
              <a:rPr lang="zh-CN" altLang="en-US" sz="2400" dirty="0">
                <a:latin typeface="Times New Roman" panose="02020603050405020304" charset="0"/>
                <a:ea typeface="华光楷体_CNKI" panose="02000500000000000000" charset="-122"/>
              </a:rPr>
              <a:t>那么</a:t>
            </a:r>
          </a:p>
        </p:txBody>
      </p:sp>
      <p:graphicFrame>
        <p:nvGraphicFramePr>
          <p:cNvPr id="61446" name="对象 1">
            <a:hlinkClick r:id="" action="ppaction://ole?verb=0"/>
          </p:cNvPr>
          <p:cNvGraphicFramePr>
            <a:graphicFrameLocks noChangeAspect="1"/>
          </p:cNvGraphicFramePr>
          <p:nvPr>
            <p:extLst>
              <p:ext uri="{D42A27DB-BD31-4B8C-83A1-F6EECF244321}">
                <p14:modId xmlns:p14="http://schemas.microsoft.com/office/powerpoint/2010/main" val="547881274"/>
              </p:ext>
            </p:extLst>
          </p:nvPr>
        </p:nvGraphicFramePr>
        <p:xfrm>
          <a:off x="2298700" y="2643354"/>
          <a:ext cx="5573721" cy="1017221"/>
        </p:xfrm>
        <a:graphic>
          <a:graphicData uri="http://schemas.openxmlformats.org/presentationml/2006/ole">
            <mc:AlternateContent xmlns:mc="http://schemas.openxmlformats.org/markup-compatibility/2006">
              <mc:Choice xmlns:v="urn:schemas-microsoft-com:vml" Requires="v">
                <p:oleObj spid="_x0000_s28928" r:id="rId4" imgW="2679700" imgH="482600" progId="Equation.KSEE3">
                  <p:embed/>
                </p:oleObj>
              </mc:Choice>
              <mc:Fallback>
                <p:oleObj r:id="rId4" imgW="2679700" imgH="482600" progId="Equation.KSEE3">
                  <p:embed/>
                  <p:pic>
                    <p:nvPicPr>
                      <p:cNvPr id="0" name="图片 3157"/>
                      <p:cNvPicPr/>
                      <p:nvPr/>
                    </p:nvPicPr>
                    <p:blipFill>
                      <a:blip r:embed="rId5"/>
                      <a:stretch>
                        <a:fillRect/>
                      </a:stretch>
                    </p:blipFill>
                    <p:spPr>
                      <a:xfrm>
                        <a:off x="2298700" y="2643354"/>
                        <a:ext cx="5573721" cy="1017221"/>
                      </a:xfrm>
                      <a:prstGeom prst="rect">
                        <a:avLst/>
                      </a:prstGeom>
                      <a:solidFill>
                        <a:srgbClr val="FFE98F"/>
                      </a:solidFill>
                      <a:ln w="38100">
                        <a:noFill/>
                        <a:miter/>
                      </a:ln>
                    </p:spPr>
                  </p:pic>
                </p:oleObj>
              </mc:Fallback>
            </mc:AlternateContent>
          </a:graphicData>
        </a:graphic>
      </p:graphicFrame>
      <p:graphicFrame>
        <p:nvGraphicFramePr>
          <p:cNvPr id="61447" name="对象 388108"/>
          <p:cNvGraphicFramePr/>
          <p:nvPr/>
        </p:nvGraphicFramePr>
        <p:xfrm>
          <a:off x="1850390" y="3772041"/>
          <a:ext cx="4854580" cy="1106417"/>
        </p:xfrm>
        <a:graphic>
          <a:graphicData uri="http://schemas.openxmlformats.org/presentationml/2006/ole">
            <mc:AlternateContent xmlns:mc="http://schemas.openxmlformats.org/markup-compatibility/2006">
              <mc:Choice xmlns:v="urn:schemas-microsoft-com:vml" Requires="v">
                <p:oleObj spid="_x0000_s28929" name="公式" r:id="rId6" imgW="2171700" imgH="545465" progId="Equation.3">
                  <p:embed/>
                </p:oleObj>
              </mc:Choice>
              <mc:Fallback>
                <p:oleObj name="公式" r:id="rId6" imgW="2171700" imgH="545465" progId="Equation.3">
                  <p:embed/>
                  <p:pic>
                    <p:nvPicPr>
                      <p:cNvPr id="0" name="图片 3158"/>
                      <p:cNvPicPr/>
                      <p:nvPr/>
                    </p:nvPicPr>
                    <p:blipFill>
                      <a:blip r:embed="rId7"/>
                      <a:stretch>
                        <a:fillRect/>
                      </a:stretch>
                    </p:blipFill>
                    <p:spPr>
                      <a:xfrm>
                        <a:off x="1850390" y="3772041"/>
                        <a:ext cx="4854580" cy="1106417"/>
                      </a:xfrm>
                      <a:prstGeom prst="rect">
                        <a:avLst/>
                      </a:prstGeom>
                      <a:noFill/>
                      <a:ln w="38100">
                        <a:noFill/>
                        <a:miter/>
                      </a:ln>
                    </p:spPr>
                  </p:pic>
                </p:oleObj>
              </mc:Fallback>
            </mc:AlternateContent>
          </a:graphicData>
        </a:graphic>
      </p:graphicFrame>
      <p:graphicFrame>
        <p:nvGraphicFramePr>
          <p:cNvPr id="428039" name="对象 428038"/>
          <p:cNvGraphicFramePr/>
          <p:nvPr>
            <p:extLst>
              <p:ext uri="{D42A27DB-BD31-4B8C-83A1-F6EECF244321}">
                <p14:modId xmlns:p14="http://schemas.microsoft.com/office/powerpoint/2010/main" val="56590836"/>
              </p:ext>
            </p:extLst>
          </p:nvPr>
        </p:nvGraphicFramePr>
        <p:xfrm>
          <a:off x="1917700" y="4819567"/>
          <a:ext cx="4974550" cy="2495518"/>
        </p:xfrm>
        <a:graphic>
          <a:graphicData uri="http://schemas.openxmlformats.org/presentationml/2006/ole">
            <mc:AlternateContent xmlns:mc="http://schemas.openxmlformats.org/markup-compatibility/2006">
              <mc:Choice xmlns:v="urn:schemas-microsoft-com:vml" Requires="v">
                <p:oleObj spid="_x0000_s28930" r:id="rId8" imgW="2286000" imgH="1371600" progId="Equation.3">
                  <p:embed/>
                </p:oleObj>
              </mc:Choice>
              <mc:Fallback>
                <p:oleObj r:id="rId8" imgW="2286000" imgH="1371600" progId="Equation.3">
                  <p:embed/>
                  <p:pic>
                    <p:nvPicPr>
                      <p:cNvPr id="0" name="图片 3159"/>
                      <p:cNvPicPr/>
                      <p:nvPr/>
                    </p:nvPicPr>
                    <p:blipFill>
                      <a:blip r:embed="rId9"/>
                      <a:stretch>
                        <a:fillRect/>
                      </a:stretch>
                    </p:blipFill>
                    <p:spPr>
                      <a:xfrm>
                        <a:off x="1917700" y="4819567"/>
                        <a:ext cx="4974550" cy="2495518"/>
                      </a:xfrm>
                      <a:prstGeom prst="rect">
                        <a:avLst/>
                      </a:prstGeom>
                      <a:noFill/>
                      <a:ln w="38100">
                        <a:noFill/>
                        <a:miter/>
                      </a:ln>
                    </p:spPr>
                  </p:pic>
                </p:oleObj>
              </mc:Fallback>
            </mc:AlternateContent>
          </a:graphicData>
        </a:graphic>
      </p:graphicFrame>
      <p:sp>
        <p:nvSpPr>
          <p:cNvPr id="219149" name="文本框 219148"/>
          <p:cNvSpPr txBox="1"/>
          <p:nvPr/>
        </p:nvSpPr>
        <p:spPr>
          <a:xfrm>
            <a:off x="6790690" y="3970655"/>
            <a:ext cx="3318510" cy="427990"/>
          </a:xfrm>
          <a:prstGeom prst="rect">
            <a:avLst/>
          </a:prstGeom>
          <a:noFill/>
          <a:ln w="9525">
            <a:noFill/>
          </a:ln>
        </p:spPr>
        <p:txBody>
          <a:bodyPr wrap="square" anchor="t">
            <a:spAutoFit/>
          </a:bodyPr>
          <a:lstStyle/>
          <a:p>
            <a:pPr lvl="0" indent="0">
              <a:spcBef>
                <a:spcPct val="50000"/>
              </a:spcBef>
            </a:pPr>
            <a:r>
              <a:rPr lang="en-US" altLang="zh-CN" sz="2205" b="1" i="1">
                <a:solidFill>
                  <a:srgbClr val="000099"/>
                </a:solidFill>
                <a:latin typeface="Times New Roman" panose="02020603050405020304" charset="0"/>
                <a:ea typeface="宋体" panose="02010600030101010101" pitchFamily="2" charset="-122"/>
              </a:rPr>
              <a:t>k</a:t>
            </a:r>
            <a:r>
              <a:rPr lang="en-US" altLang="zh-CN" sz="2205" b="1" dirty="0">
                <a:solidFill>
                  <a:srgbClr val="000099"/>
                </a:solidFill>
                <a:latin typeface="Times New Roman" panose="02020603050405020304" charset="0"/>
                <a:ea typeface="宋体" panose="02010600030101010101" pitchFamily="2" charset="-122"/>
              </a:rPr>
              <a:t>=0</a:t>
            </a:r>
            <a:r>
              <a:rPr lang="zh-CN" altLang="en-US" sz="2205" b="1" dirty="0">
                <a:solidFill>
                  <a:srgbClr val="000099"/>
                </a:solidFill>
                <a:latin typeface="Times New Roman" panose="02020603050405020304" charset="0"/>
                <a:ea typeface="宋体" panose="02010600030101010101" pitchFamily="2" charset="-122"/>
              </a:rPr>
              <a:t>，，</a:t>
            </a:r>
            <a:r>
              <a:rPr lang="en-US" altLang="zh-CN" sz="2205" b="1" dirty="0">
                <a:solidFill>
                  <a:srgbClr val="000099"/>
                </a:solidFill>
                <a:latin typeface="Times New Roman" panose="02020603050405020304" charset="0"/>
                <a:ea typeface="宋体" panose="02010600030101010101" pitchFamily="2" charset="-122"/>
              </a:rPr>
              <a:t>…</a:t>
            </a:r>
            <a:r>
              <a:rPr lang="zh-CN" altLang="en-US" sz="2205" b="1" dirty="0">
                <a:solidFill>
                  <a:srgbClr val="000099"/>
                </a:solidFill>
                <a:latin typeface="Times New Roman" panose="02020603050405020304" charset="0"/>
                <a:ea typeface="宋体" panose="02010600030101010101" pitchFamily="2" charset="-122"/>
              </a:rPr>
              <a:t>，</a:t>
            </a:r>
            <a:r>
              <a:rPr lang="en-US" altLang="zh-CN" sz="2205" b="1" i="1">
                <a:solidFill>
                  <a:srgbClr val="000099"/>
                </a:solidFill>
                <a:latin typeface="Times New Roman" panose="02020603050405020304" charset="0"/>
                <a:ea typeface="宋体" panose="02010600030101010101" pitchFamily="2" charset="-122"/>
              </a:rPr>
              <a:t>N</a:t>
            </a:r>
            <a:r>
              <a:rPr lang="en-US" altLang="zh-CN" sz="2205" b="1">
                <a:solidFill>
                  <a:srgbClr val="000099"/>
                </a:solidFill>
                <a:latin typeface="Times New Roman" panose="02020603050405020304" charset="0"/>
                <a:ea typeface="宋体" panose="02010600030101010101" pitchFamily="2" charset="-122"/>
              </a:rPr>
              <a:t>-1 </a:t>
            </a:r>
          </a:p>
        </p:txBody>
      </p:sp>
      <p:sp>
        <p:nvSpPr>
          <p:cNvPr id="5" name="文本框 4"/>
          <p:cNvSpPr txBox="1"/>
          <p:nvPr/>
        </p:nvSpPr>
        <p:spPr>
          <a:xfrm>
            <a:off x="5031581" y="6887095"/>
            <a:ext cx="777293" cy="427990"/>
          </a:xfrm>
          <a:prstGeom prst="rect">
            <a:avLst/>
          </a:prstGeom>
          <a:noFill/>
          <a:ln w="9525">
            <a:noFill/>
          </a:ln>
        </p:spPr>
        <p:txBody>
          <a:bodyPr wrap="square" anchor="t">
            <a:spAutoFit/>
          </a:bodyPr>
          <a:lstStyle/>
          <a:p>
            <a:pPr lvl="0" indent="0">
              <a:spcBef>
                <a:spcPct val="50000"/>
              </a:spcBef>
            </a:pPr>
            <a:r>
              <a:rPr lang="zh-CN" altLang="en-US" sz="2205" b="1">
                <a:solidFill>
                  <a:srgbClr val="000099"/>
                </a:solidFill>
                <a:latin typeface="Times New Roman" panose="02020603050405020304" charset="0"/>
                <a:ea typeface="宋体" panose="02010600030101010101" pitchFamily="2" charset="-122"/>
              </a:rPr>
              <a:t>式</a:t>
            </a:r>
            <a:r>
              <a:rPr lang="en-US" altLang="zh-CN" sz="2205" b="1">
                <a:solidFill>
                  <a:srgbClr val="000099"/>
                </a:solidFill>
                <a:latin typeface="Times New Roman" panose="02020603050405020304" charset="0"/>
                <a:ea typeface="宋体" panose="02010600030101010101" pitchFamily="2" charset="-122"/>
              </a:rPr>
              <a:t>1 </a:t>
            </a:r>
          </a:p>
        </p:txBody>
      </p:sp>
      <p:grpSp>
        <p:nvGrpSpPr>
          <p:cNvPr id="2" name="组合 1"/>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0"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1"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
        <p:nvSpPr>
          <p:cNvPr id="6" name="下箭头 5"/>
          <p:cNvSpPr/>
          <p:nvPr/>
        </p:nvSpPr>
        <p:spPr>
          <a:xfrm>
            <a:off x="2893450" y="5567594"/>
            <a:ext cx="121890" cy="651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5290701" y="5588832"/>
            <a:ext cx="121890" cy="651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6213166" y="6887095"/>
                <a:ext cx="331851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18" name="文本框 17"/>
              <p:cNvSpPr txBox="1">
                <a:spLocks noRot="1" noChangeAspect="1" noMove="1" noResize="1" noEditPoints="1" noAdjustHandles="1" noChangeArrowheads="1" noChangeShapeType="1" noTextEdit="1"/>
              </p:cNvSpPr>
              <p:nvPr/>
            </p:nvSpPr>
            <p:spPr>
              <a:xfrm>
                <a:off x="6213166" y="6887095"/>
                <a:ext cx="3318510" cy="554832"/>
              </a:xfrm>
              <a:prstGeom prst="rect">
                <a:avLst/>
              </a:prstGeom>
              <a:blipFill>
                <a:blip r:embed="rId12"/>
                <a:stretch>
                  <a:fillRect l="-1835" b="-3297"/>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9"/>
                                        </p:tgtEl>
                                        <p:attrNameLst>
                                          <p:attrName>style.visibility</p:attrName>
                                        </p:attrNameLst>
                                      </p:cBhvr>
                                      <p:to>
                                        <p:strVal val="visible"/>
                                      </p:to>
                                    </p:set>
                                    <p:animEffect transition="in" filter="blinds(horizontal)">
                                      <p:cBhvr>
                                        <p:cTn id="12" dur="500"/>
                                        <p:tgtEl>
                                          <p:spTgt spid="42803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19149"/>
                                        </p:tgtEl>
                                        <p:attrNameLst>
                                          <p:attrName>style.visibility</p:attrName>
                                        </p:attrNameLst>
                                      </p:cBhvr>
                                      <p:to>
                                        <p:strVal val="visible"/>
                                      </p:to>
                                    </p:set>
                                    <p:animEffect transition="in" filter="blinds(horizontal)">
                                      <p:cBhvr>
                                        <p:cTn id="16" dur="500"/>
                                        <p:tgtEl>
                                          <p:spTgt spid="219149"/>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p:bldP spid="219149" grpId="0"/>
      <p:bldP spid="5" grpId="0"/>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mc:AlternateContent xmlns:mc="http://schemas.openxmlformats.org/markup-compatibility/2006" xmlns:a14="http://schemas.microsoft.com/office/drawing/2010/main">
        <mc:Choice Requires="a14">
          <p:sp>
            <p:nvSpPr>
              <p:cNvPr id="553989" name="文本框 553988"/>
              <p:cNvSpPr txBox="1"/>
              <p:nvPr/>
            </p:nvSpPr>
            <p:spPr>
              <a:xfrm>
                <a:off x="978805" y="1958989"/>
                <a:ext cx="8452185" cy="3276794"/>
              </a:xfrm>
              <a:prstGeom prst="rect">
                <a:avLst/>
              </a:prstGeom>
              <a:noFill/>
              <a:ln w="9525">
                <a:noFill/>
              </a:ln>
            </p:spPr>
            <p:txBody>
              <a:bodyPr wrap="square" anchor="t">
                <a:spAutoFit/>
              </a:bodyPr>
              <a:lstStyle/>
              <a:p>
                <a:pPr lvl="0" indent="0">
                  <a:lnSpc>
                    <a:spcPct val="150000"/>
                  </a:lnSpc>
                </a:pPr>
                <a:r>
                  <a:rPr lang="zh-CN" altLang="en-US" sz="2400" b="1" smtClean="0">
                    <a:latin typeface="Times New Roman" panose="02020603050405020304" charset="0"/>
                  </a:rPr>
                  <a:t>因此计算每一个</a:t>
                </a:r>
              </a:p>
              <a:p>
                <a:pPr lvl="0" indent="0">
                  <a:lnSpc>
                    <a:spcPct val="150000"/>
                  </a:lnSpc>
                </a:pPr>
                <a:r>
                  <a:rPr lang="zh-CN" altLang="en-US" sz="2400" smtClean="0">
                    <a:latin typeface="Times New Roman" panose="02020603050405020304" charset="0"/>
                  </a:rPr>
                  <a:t>算出了前</a:t>
                </a:r>
                <a:r>
                  <a:rPr lang="zh-CN" altLang="en-US" sz="2400">
                    <a:latin typeface="Times New Roman" panose="02020603050405020304" charset="0"/>
                  </a:rPr>
                  <a:t>半</a:t>
                </a:r>
                <a:r>
                  <a:rPr lang="zh-CN" altLang="en-US" sz="2400" smtClean="0">
                    <a:latin typeface="Times New Roman" panose="02020603050405020304" charset="0"/>
                  </a:rPr>
                  <a:t>部分。后半部分（</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𝑁</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num>
                      <m:den>
                        <m:r>
                          <a:rPr lang="en-US" altLang="zh-CN" sz="2400" i="1">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oMath>
                </a14:m>
                <a:r>
                  <a:rPr lang="zh-CN" altLang="en-US" sz="2400" smtClean="0">
                    <a:latin typeface="Times New Roman" panose="02020603050405020304" charset="0"/>
                  </a:rPr>
                  <a:t>）</a:t>
                </a:r>
                <a:r>
                  <a:rPr lang="en-US" altLang="zh-CN" sz="2400" smtClean="0">
                    <a:latin typeface="Times New Roman" panose="02020603050405020304" charset="0"/>
                  </a:rPr>
                  <a:t>?</a:t>
                </a:r>
              </a:p>
              <a:p>
                <a:pPr lvl="0" indent="0">
                  <a:lnSpc>
                    <a:spcPct val="150000"/>
                  </a:lnSpc>
                </a:pPr>
                <a:r>
                  <a:rPr lang="zh-CN" altLang="en-US" sz="2400" smtClean="0">
                    <a:latin typeface="Times New Roman" panose="02020603050405020304" charset="0"/>
                  </a:rPr>
                  <a:t>利用</a:t>
                </a:r>
                <a:r>
                  <a:rPr lang="zh-CN" altLang="en-US" sz="2400">
                    <a:latin typeface="Times New Roman" panose="02020603050405020304" charset="0"/>
                  </a:rPr>
                  <a:t>已知的</a:t>
                </a:r>
                <a:r>
                  <a:rPr lang="zh-CN" altLang="en-US" sz="2400" b="1">
                    <a:solidFill>
                      <a:srgbClr val="1018BC"/>
                    </a:solidFill>
                    <a:latin typeface="Times New Roman" panose="02020603050405020304" charset="0"/>
                  </a:rPr>
                  <a:t>变换核的周期性</a:t>
                </a:r>
                <a:r>
                  <a:rPr lang="zh-CN" altLang="en-US" sz="2400" smtClean="0">
                    <a:latin typeface="Times New Roman" panose="02020603050405020304" charset="0"/>
                  </a:rPr>
                  <a:t>特点：</a:t>
                </a:r>
                <a:endParaRPr lang="zh-CN" altLang="en-US" sz="2400">
                  <a:latin typeface="Times New Roman" panose="02020603050405020304" charset="0"/>
                </a:endParaRPr>
              </a:p>
              <a:p>
                <a:pPr lvl="0" indent="0">
                  <a:lnSpc>
                    <a:spcPct val="150000"/>
                  </a:lnSpc>
                </a:pPr>
                <a:endParaRPr lang="en-US" altLang="zh-CN" sz="2800" smtClean="0">
                  <a:latin typeface="Times New Roman" panose="02020603050405020304" charset="0"/>
                </a:endParaRPr>
              </a:p>
              <a:p>
                <a:pPr lvl="0" indent="0">
                  <a:lnSpc>
                    <a:spcPct val="150000"/>
                  </a:lnSpc>
                </a:pPr>
                <a:endParaRPr lang="en-US" altLang="zh-CN" sz="2800">
                  <a:latin typeface="Times New Roman" panose="02020603050405020304" charset="0"/>
                </a:endParaRPr>
              </a:p>
            </p:txBody>
          </p:sp>
        </mc:Choice>
        <mc:Fallback xmlns="">
          <p:sp>
            <p:nvSpPr>
              <p:cNvPr id="553989" name="文本框 553988"/>
              <p:cNvSpPr txBox="1">
                <a:spLocks noRot="1" noChangeAspect="1" noMove="1" noResize="1" noEditPoints="1" noAdjustHandles="1" noChangeArrowheads="1" noChangeShapeType="1" noTextEdit="1"/>
              </p:cNvSpPr>
              <p:nvPr/>
            </p:nvSpPr>
            <p:spPr>
              <a:xfrm>
                <a:off x="978805" y="1958989"/>
                <a:ext cx="8452185" cy="3276794"/>
              </a:xfrm>
              <a:prstGeom prst="rect">
                <a:avLst/>
              </a:prstGeom>
              <a:blipFill>
                <a:blip r:embed="rId4"/>
                <a:stretch>
                  <a:fillRect l="-1154"/>
                </a:stretch>
              </a:blipFill>
              <a:ln w="9525">
                <a:noFill/>
              </a:ln>
            </p:spPr>
            <p:txBody>
              <a:bodyPr/>
              <a:lstStyle/>
              <a:p>
                <a:r>
                  <a:rPr lang="zh-CN" altLang="en-US">
                    <a:noFill/>
                  </a:rPr>
                  <a:t> </a:t>
                </a:r>
              </a:p>
            </p:txBody>
          </p:sp>
        </mc:Fallback>
      </mc:AlternateContent>
      <p:graphicFrame>
        <p:nvGraphicFramePr>
          <p:cNvPr id="63492" name="对象 388108"/>
          <p:cNvGraphicFramePr/>
          <p:nvPr>
            <p:extLst>
              <p:ext uri="{D42A27DB-BD31-4B8C-83A1-F6EECF244321}">
                <p14:modId xmlns:p14="http://schemas.microsoft.com/office/powerpoint/2010/main" val="2083134896"/>
              </p:ext>
            </p:extLst>
          </p:nvPr>
        </p:nvGraphicFramePr>
        <p:xfrm>
          <a:off x="1460500" y="4046896"/>
          <a:ext cx="1994027" cy="976083"/>
        </p:xfrm>
        <a:graphic>
          <a:graphicData uri="http://schemas.openxmlformats.org/presentationml/2006/ole">
            <mc:AlternateContent xmlns:mc="http://schemas.openxmlformats.org/markup-compatibility/2006">
              <mc:Choice xmlns:v="urn:schemas-microsoft-com:vml" Requires="v">
                <p:oleObj spid="_x0000_s29939" r:id="rId5" imgW="904875" imgH="459105" progId="Equation.3">
                  <p:embed/>
                </p:oleObj>
              </mc:Choice>
              <mc:Fallback>
                <p:oleObj r:id="rId5" imgW="904875" imgH="459105" progId="Equation.3">
                  <p:embed/>
                  <p:pic>
                    <p:nvPicPr>
                      <p:cNvPr id="0" name="图片 3160"/>
                      <p:cNvPicPr/>
                      <p:nvPr/>
                    </p:nvPicPr>
                    <p:blipFill>
                      <a:blip r:embed="rId6"/>
                      <a:stretch>
                        <a:fillRect/>
                      </a:stretch>
                    </p:blipFill>
                    <p:spPr>
                      <a:xfrm>
                        <a:off x="1460500" y="4046896"/>
                        <a:ext cx="1994027" cy="976083"/>
                      </a:xfrm>
                      <a:prstGeom prst="rect">
                        <a:avLst/>
                      </a:prstGeom>
                      <a:solidFill>
                        <a:schemeClr val="accent1"/>
                      </a:solidFill>
                      <a:ln w="38100">
                        <a:noFill/>
                        <a:miter/>
                      </a:ln>
                    </p:spPr>
                  </p:pic>
                </p:oleObj>
              </mc:Fallback>
            </mc:AlternateContent>
          </a:graphicData>
        </a:graphic>
      </p:graphicFrame>
      <p:grpSp>
        <p:nvGrpSpPr>
          <p:cNvPr id="63495" name="组合 14"/>
          <p:cNvGrpSpPr/>
          <p:nvPr/>
        </p:nvGrpSpPr>
        <p:grpSpPr>
          <a:xfrm>
            <a:off x="3375447" y="2110883"/>
            <a:ext cx="4135769" cy="450992"/>
            <a:chOff x="4385" y="3015"/>
            <a:chExt cx="5905" cy="643"/>
          </a:xfrm>
        </p:grpSpPr>
        <p:graphicFrame>
          <p:nvGraphicFramePr>
            <p:cNvPr id="63496" name="对象 5"/>
            <p:cNvGraphicFramePr/>
            <p:nvPr>
              <p:extLst>
                <p:ext uri="{D42A27DB-BD31-4B8C-83A1-F6EECF244321}">
                  <p14:modId xmlns:p14="http://schemas.microsoft.com/office/powerpoint/2010/main" val="902508812"/>
                </p:ext>
              </p:extLst>
            </p:nvPr>
          </p:nvGraphicFramePr>
          <p:xfrm>
            <a:off x="4385" y="3037"/>
            <a:ext cx="4298" cy="621"/>
          </p:xfrm>
          <a:graphic>
            <a:graphicData uri="http://schemas.openxmlformats.org/presentationml/2006/ole">
              <mc:AlternateContent xmlns:mc="http://schemas.openxmlformats.org/markup-compatibility/2006">
                <mc:Choice xmlns:v="urn:schemas-microsoft-com:vml" Requires="v">
                  <p:oleObj spid="_x0000_s29940" r:id="rId7" imgW="1593215" imgH="241935" progId="Equation.3">
                    <p:embed/>
                  </p:oleObj>
                </mc:Choice>
                <mc:Fallback>
                  <p:oleObj r:id="rId7" imgW="1593215" imgH="241935" progId="Equation.3">
                    <p:embed/>
                    <p:pic>
                      <p:nvPicPr>
                        <p:cNvPr id="0" name="图片 3163"/>
                        <p:cNvPicPr/>
                        <p:nvPr/>
                      </p:nvPicPr>
                      <p:blipFill>
                        <a:blip r:embed="rId8"/>
                        <a:stretch>
                          <a:fillRect/>
                        </a:stretch>
                      </p:blipFill>
                      <p:spPr>
                        <a:xfrm>
                          <a:off x="4385" y="3037"/>
                          <a:ext cx="4298" cy="621"/>
                        </a:xfrm>
                        <a:prstGeom prst="rect">
                          <a:avLst/>
                        </a:prstGeom>
                        <a:noFill/>
                        <a:ln w="38100">
                          <a:noFill/>
                          <a:miter/>
                        </a:ln>
                      </p:spPr>
                    </p:pic>
                  </p:oleObj>
                </mc:Fallback>
              </mc:AlternateContent>
            </a:graphicData>
          </a:graphic>
        </p:graphicFrame>
        <p:sp>
          <p:nvSpPr>
            <p:cNvPr id="63497" name="文本框 13"/>
            <p:cNvSpPr txBox="1"/>
            <p:nvPr/>
          </p:nvSpPr>
          <p:spPr>
            <a:xfrm>
              <a:off x="8901" y="3015"/>
              <a:ext cx="1389" cy="610"/>
            </a:xfrm>
            <a:prstGeom prst="rect">
              <a:avLst/>
            </a:prstGeom>
            <a:noFill/>
            <a:ln w="9525">
              <a:noFill/>
            </a:ln>
          </p:spPr>
          <p:txBody>
            <a:bodyPr wrap="square" anchor="t">
              <a:spAutoFit/>
            </a:bodyPr>
            <a:lstStyle/>
            <a:p>
              <a:pPr lvl="0" indent="0">
                <a:spcBef>
                  <a:spcPct val="50000"/>
                </a:spcBef>
              </a:pPr>
              <a:r>
                <a:rPr lang="en-US" altLang="zh-CN" sz="2205" b="1">
                  <a:solidFill>
                    <a:srgbClr val="000099"/>
                  </a:solidFill>
                  <a:latin typeface="Times New Roman" panose="02020603050405020304" charset="0"/>
                  <a:ea typeface="宋体" panose="02010600030101010101" pitchFamily="2" charset="-122"/>
                </a:rPr>
                <a:t>(</a:t>
              </a:r>
              <a:r>
                <a:rPr lang="zh-CN" altLang="en-US" sz="2205" b="1">
                  <a:solidFill>
                    <a:srgbClr val="000099"/>
                  </a:solidFill>
                  <a:latin typeface="Times New Roman" panose="02020603050405020304" charset="0"/>
                  <a:ea typeface="宋体" panose="02010600030101010101" pitchFamily="2" charset="-122"/>
                </a:rPr>
                <a:t>式</a:t>
              </a:r>
              <a:r>
                <a:rPr lang="en-US" altLang="zh-CN" sz="2205" b="1">
                  <a:solidFill>
                    <a:srgbClr val="000099"/>
                  </a:solidFill>
                  <a:latin typeface="Times New Roman" panose="02020603050405020304" charset="0"/>
                  <a:ea typeface="宋体" panose="02010600030101010101" pitchFamily="2" charset="-122"/>
                </a:rPr>
                <a:t>1) </a:t>
              </a:r>
            </a:p>
          </p:txBody>
        </p:sp>
      </p:grpSp>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9"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0"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mc:AlternateContent xmlns:mc="http://schemas.openxmlformats.org/markup-compatibility/2006" xmlns:a14="http://schemas.microsoft.com/office/drawing/2010/main">
        <mc:Choice Requires="a14">
          <p:sp>
            <p:nvSpPr>
              <p:cNvPr id="17" name="文本框 16"/>
              <p:cNvSpPr txBox="1"/>
              <p:nvPr/>
            </p:nvSpPr>
            <p:spPr>
              <a:xfrm>
                <a:off x="7377080" y="2060112"/>
                <a:ext cx="254162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17" name="文本框 16"/>
              <p:cNvSpPr txBox="1">
                <a:spLocks noRot="1" noChangeAspect="1" noMove="1" noResize="1" noEditPoints="1" noAdjustHandles="1" noChangeArrowheads="1" noChangeShapeType="1" noTextEdit="1"/>
              </p:cNvSpPr>
              <p:nvPr/>
            </p:nvSpPr>
            <p:spPr>
              <a:xfrm>
                <a:off x="7377080" y="2060112"/>
                <a:ext cx="2541620" cy="554832"/>
              </a:xfrm>
              <a:prstGeom prst="rect">
                <a:avLst/>
              </a:prstGeom>
              <a:blipFill>
                <a:blip r:embed="rId11"/>
                <a:stretch>
                  <a:fillRect l="-2398" b="-3297"/>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553989" name="文本框 553988"/>
          <p:cNvSpPr txBox="1"/>
          <p:nvPr/>
        </p:nvSpPr>
        <p:spPr>
          <a:xfrm>
            <a:off x="978805" y="1958989"/>
            <a:ext cx="8452185" cy="2215991"/>
          </a:xfrm>
          <a:prstGeom prst="rect">
            <a:avLst/>
          </a:prstGeom>
          <a:noFill/>
          <a:ln w="9525">
            <a:noFill/>
          </a:ln>
        </p:spPr>
        <p:txBody>
          <a:bodyPr wrap="square" anchor="t">
            <a:spAutoFit/>
          </a:bodyPr>
          <a:lstStyle/>
          <a:p>
            <a:pPr lvl="0" indent="0">
              <a:lnSpc>
                <a:spcPct val="150000"/>
              </a:lnSpc>
            </a:pPr>
            <a:r>
              <a:rPr lang="zh-CN" altLang="en-US" sz="2400" smtClean="0">
                <a:latin typeface="Times New Roman" panose="02020603050405020304" charset="0"/>
              </a:rPr>
              <a:t>可以</a:t>
            </a:r>
            <a:r>
              <a:rPr lang="zh-CN" altLang="en-US" sz="2400">
                <a:latin typeface="Times New Roman" panose="02020603050405020304" charset="0"/>
              </a:rPr>
              <a:t>算出</a:t>
            </a:r>
          </a:p>
          <a:p>
            <a:pPr lvl="0" indent="0">
              <a:lnSpc>
                <a:spcPct val="150000"/>
              </a:lnSpc>
            </a:pPr>
            <a:endParaRPr lang="zh-CN" altLang="en-US" sz="2800">
              <a:latin typeface="Times New Roman" panose="02020603050405020304" charset="0"/>
            </a:endParaRPr>
          </a:p>
          <a:p>
            <a:pPr lvl="0" indent="0">
              <a:lnSpc>
                <a:spcPct val="150000"/>
              </a:lnSpc>
            </a:pPr>
            <a:r>
              <a:rPr lang="zh-CN" altLang="en-US" sz="2400">
                <a:latin typeface="Times New Roman" panose="02020603050405020304" charset="0"/>
              </a:rPr>
              <a:t>同理可以算出</a:t>
            </a:r>
          </a:p>
          <a:p>
            <a:pPr lvl="0" indent="0"/>
            <a:endParaRPr lang="zh-CN" altLang="en-US" sz="2400" dirty="0">
              <a:latin typeface="Times New Roman" panose="02020603050405020304" charset="0"/>
            </a:endParaRPr>
          </a:p>
        </p:txBody>
      </p:sp>
      <p:graphicFrame>
        <p:nvGraphicFramePr>
          <p:cNvPr id="63493" name="对象 11">
            <a:hlinkClick r:id="" action="ppaction://ole?verb=0"/>
          </p:cNvPr>
          <p:cNvGraphicFramePr>
            <a:graphicFrameLocks noChangeAspect="1"/>
          </p:cNvGraphicFramePr>
          <p:nvPr>
            <p:extLst>
              <p:ext uri="{D42A27DB-BD31-4B8C-83A1-F6EECF244321}">
                <p14:modId xmlns:p14="http://schemas.microsoft.com/office/powerpoint/2010/main" val="1037341324"/>
              </p:ext>
            </p:extLst>
          </p:nvPr>
        </p:nvGraphicFramePr>
        <p:xfrm>
          <a:off x="2690780" y="2124416"/>
          <a:ext cx="6892880" cy="1123924"/>
        </p:xfrm>
        <a:graphic>
          <a:graphicData uri="http://schemas.openxmlformats.org/presentationml/2006/ole">
            <mc:AlternateContent xmlns:mc="http://schemas.openxmlformats.org/markup-compatibility/2006">
              <mc:Choice xmlns:v="urn:schemas-microsoft-com:vml" Requires="v">
                <p:oleObj spid="_x0000_s61551" r:id="rId4" imgW="3175000" imgH="558800" progId="Equation.KSEE3">
                  <p:embed/>
                </p:oleObj>
              </mc:Choice>
              <mc:Fallback>
                <p:oleObj r:id="rId4" imgW="3175000" imgH="558800" progId="Equation.KSEE3">
                  <p:embed/>
                  <p:pic>
                    <p:nvPicPr>
                      <p:cNvPr id="63493" name="对象 11">
                        <a:hlinkClick r:id="" action="ppaction://ole?verb=0"/>
                      </p:cNvPr>
                      <p:cNvPicPr/>
                      <p:nvPr/>
                    </p:nvPicPr>
                    <p:blipFill>
                      <a:blip r:embed="rId5"/>
                      <a:stretch>
                        <a:fillRect/>
                      </a:stretch>
                    </p:blipFill>
                    <p:spPr>
                      <a:xfrm>
                        <a:off x="2690780" y="2124416"/>
                        <a:ext cx="6892880" cy="1123924"/>
                      </a:xfrm>
                      <a:prstGeom prst="rect">
                        <a:avLst/>
                      </a:prstGeom>
                      <a:noFill/>
                      <a:ln w="38100">
                        <a:noFill/>
                        <a:miter/>
                      </a:ln>
                    </p:spPr>
                  </p:pic>
                </p:oleObj>
              </mc:Fallback>
            </mc:AlternateContent>
          </a:graphicData>
        </a:graphic>
      </p:graphicFrame>
      <p:graphicFrame>
        <p:nvGraphicFramePr>
          <p:cNvPr id="63494" name="对象 12">
            <a:hlinkClick r:id="" action="ppaction://ole?verb=0"/>
          </p:cNvPr>
          <p:cNvGraphicFramePr>
            <a:graphicFrameLocks noChangeAspect="1"/>
          </p:cNvGraphicFramePr>
          <p:nvPr>
            <p:extLst>
              <p:ext uri="{D42A27DB-BD31-4B8C-83A1-F6EECF244321}">
                <p14:modId xmlns:p14="http://schemas.microsoft.com/office/powerpoint/2010/main" val="1005238424"/>
              </p:ext>
            </p:extLst>
          </p:nvPr>
        </p:nvGraphicFramePr>
        <p:xfrm>
          <a:off x="2615768" y="3613018"/>
          <a:ext cx="7042904" cy="1123924"/>
        </p:xfrm>
        <a:graphic>
          <a:graphicData uri="http://schemas.openxmlformats.org/presentationml/2006/ole">
            <mc:AlternateContent xmlns:mc="http://schemas.openxmlformats.org/markup-compatibility/2006">
              <mc:Choice xmlns:v="urn:schemas-microsoft-com:vml" Requires="v">
                <p:oleObj spid="_x0000_s61552" r:id="rId6" imgW="3238500" imgH="558800" progId="Equation.KSEE3">
                  <p:embed/>
                </p:oleObj>
              </mc:Choice>
              <mc:Fallback>
                <p:oleObj r:id="rId6" imgW="3238500" imgH="558800" progId="Equation.KSEE3">
                  <p:embed/>
                  <p:pic>
                    <p:nvPicPr>
                      <p:cNvPr id="63494" name="对象 12">
                        <a:hlinkClick r:id="" action="ppaction://ole?verb=0"/>
                      </p:cNvPr>
                      <p:cNvPicPr/>
                      <p:nvPr/>
                    </p:nvPicPr>
                    <p:blipFill>
                      <a:blip r:embed="rId7"/>
                      <a:stretch>
                        <a:fillRect/>
                      </a:stretch>
                    </p:blipFill>
                    <p:spPr>
                      <a:xfrm>
                        <a:off x="2615768" y="3613018"/>
                        <a:ext cx="7042904" cy="1123924"/>
                      </a:xfrm>
                      <a:prstGeom prst="rect">
                        <a:avLst/>
                      </a:prstGeom>
                      <a:noFill/>
                      <a:ln w="38100">
                        <a:noFill/>
                        <a:miter/>
                      </a:ln>
                    </p:spPr>
                  </p:pic>
                </p:oleObj>
              </mc:Fallback>
            </mc:AlternateContent>
          </a:graphicData>
        </a:graphic>
      </p:graphicFrame>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extLst>
      <p:ext uri="{BB962C8B-B14F-4D97-AF65-F5344CB8AC3E}">
        <p14:creationId xmlns:p14="http://schemas.microsoft.com/office/powerpoint/2010/main" val="37167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6740890" y="3998197"/>
            <a:ext cx="739410" cy="830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553989" name="文本框 553988"/>
          <p:cNvSpPr txBox="1"/>
          <p:nvPr/>
        </p:nvSpPr>
        <p:spPr>
          <a:xfrm>
            <a:off x="978805" y="2118298"/>
            <a:ext cx="8452185" cy="2529840"/>
          </a:xfrm>
          <a:prstGeom prst="rect">
            <a:avLst/>
          </a:prstGeom>
          <a:noFill/>
          <a:ln w="9525">
            <a:noFill/>
          </a:ln>
        </p:spPr>
        <p:txBody>
          <a:bodyPr wrap="square" anchor="t">
            <a:spAutoFit/>
          </a:bodyPr>
          <a:lstStyle/>
          <a:p>
            <a:pPr lvl="0" indent="0"/>
            <a:r>
              <a:rPr lang="zh-CN" altLang="en-US" sz="2400" b="1">
                <a:latin typeface="Times New Roman" panose="02020603050405020304" charset="0"/>
              </a:rPr>
              <a:t>因为</a:t>
            </a:r>
          </a:p>
          <a:p>
            <a:pPr lvl="0" indent="0"/>
            <a:endParaRPr lang="zh-CN" altLang="en-US" sz="2800" b="1" dirty="0">
              <a:latin typeface="Times New Roman" panose="02020603050405020304" charset="0"/>
            </a:endParaRPr>
          </a:p>
          <a:p>
            <a:pPr lvl="0" indent="0"/>
            <a:endParaRPr lang="zh-CN" altLang="en-US" sz="3200" b="1" dirty="0">
              <a:latin typeface="Times New Roman" panose="02020603050405020304" charset="0"/>
            </a:endParaRPr>
          </a:p>
          <a:p>
            <a:pPr lvl="0" indent="0"/>
            <a:r>
              <a:rPr lang="zh-CN" altLang="en-US" sz="2400" dirty="0">
                <a:latin typeface="Times New Roman" panose="02020603050405020304" charset="0"/>
              </a:rPr>
              <a:t>在</a:t>
            </a:r>
          </a:p>
          <a:p>
            <a:pPr lvl="0" indent="0"/>
            <a:endParaRPr lang="zh-CN" altLang="en-US" sz="2800" dirty="0">
              <a:latin typeface="Times New Roman" panose="02020603050405020304" charset="0"/>
            </a:endParaRPr>
          </a:p>
          <a:p>
            <a:pPr lvl="0" indent="0"/>
            <a:r>
              <a:rPr lang="zh-CN" altLang="en-US" sz="2400" dirty="0">
                <a:latin typeface="Times New Roman" panose="02020603050405020304" charset="0"/>
              </a:rPr>
              <a:t>则该序列的后半部分</a:t>
            </a:r>
          </a:p>
        </p:txBody>
      </p:sp>
      <p:graphicFrame>
        <p:nvGraphicFramePr>
          <p:cNvPr id="65540" name="对象 388108"/>
          <p:cNvGraphicFramePr/>
          <p:nvPr/>
        </p:nvGraphicFramePr>
        <p:xfrm>
          <a:off x="1743842" y="2389651"/>
          <a:ext cx="5153942" cy="758035"/>
        </p:xfrm>
        <a:graphic>
          <a:graphicData uri="http://schemas.openxmlformats.org/presentationml/2006/ole">
            <mc:AlternateContent xmlns:mc="http://schemas.openxmlformats.org/markup-compatibility/2006">
              <mc:Choice xmlns:v="urn:schemas-microsoft-com:vml" Requires="v">
                <p:oleObj spid="_x0000_s31061" r:id="rId4" imgW="2082800" imgH="342900" progId="Equation.3">
                  <p:embed/>
                </p:oleObj>
              </mc:Choice>
              <mc:Fallback>
                <p:oleObj r:id="rId4" imgW="2082800" imgH="342900" progId="Equation.3">
                  <p:embed/>
                  <p:pic>
                    <p:nvPicPr>
                      <p:cNvPr id="0" name="图片 3164"/>
                      <p:cNvPicPr/>
                      <p:nvPr/>
                    </p:nvPicPr>
                    <p:blipFill>
                      <a:blip r:embed="rId5"/>
                      <a:stretch>
                        <a:fillRect/>
                      </a:stretch>
                    </p:blipFill>
                    <p:spPr>
                      <a:xfrm>
                        <a:off x="1743842" y="2389651"/>
                        <a:ext cx="5153942" cy="758035"/>
                      </a:xfrm>
                      <a:prstGeom prst="rect">
                        <a:avLst/>
                      </a:prstGeom>
                      <a:noFill/>
                      <a:ln w="38100">
                        <a:noFill/>
                        <a:miter/>
                      </a:ln>
                    </p:spPr>
                  </p:pic>
                </p:oleObj>
              </mc:Fallback>
            </mc:AlternateContent>
          </a:graphicData>
        </a:graphic>
      </p:graphicFrame>
      <p:grpSp>
        <p:nvGrpSpPr>
          <p:cNvPr id="65541" name="组合 14"/>
          <p:cNvGrpSpPr/>
          <p:nvPr/>
        </p:nvGrpSpPr>
        <p:grpSpPr>
          <a:xfrm>
            <a:off x="1401315" y="3413816"/>
            <a:ext cx="8562475" cy="446392"/>
            <a:chOff x="4375" y="3073"/>
            <a:chExt cx="12228" cy="639"/>
          </a:xfrm>
        </p:grpSpPr>
        <p:graphicFrame>
          <p:nvGraphicFramePr>
            <p:cNvPr id="65542" name="对象 5"/>
            <p:cNvGraphicFramePr/>
            <p:nvPr>
              <p:extLst>
                <p:ext uri="{D42A27DB-BD31-4B8C-83A1-F6EECF244321}">
                  <p14:modId xmlns:p14="http://schemas.microsoft.com/office/powerpoint/2010/main" val="288711553"/>
                </p:ext>
              </p:extLst>
            </p:nvPr>
          </p:nvGraphicFramePr>
          <p:xfrm>
            <a:off x="4375" y="3091"/>
            <a:ext cx="4298" cy="621"/>
          </p:xfrm>
          <a:graphic>
            <a:graphicData uri="http://schemas.openxmlformats.org/presentationml/2006/ole">
              <mc:AlternateContent xmlns:mc="http://schemas.openxmlformats.org/markup-compatibility/2006">
                <mc:Choice xmlns:v="urn:schemas-microsoft-com:vml" Requires="v">
                  <p:oleObj spid="_x0000_s31062" r:id="rId6" imgW="1593215" imgH="241935" progId="Equation.3">
                    <p:embed/>
                  </p:oleObj>
                </mc:Choice>
                <mc:Fallback>
                  <p:oleObj r:id="rId6" imgW="1593215" imgH="241935" progId="Equation.3">
                    <p:embed/>
                    <p:pic>
                      <p:nvPicPr>
                        <p:cNvPr id="0" name="图片 3165"/>
                        <p:cNvPicPr/>
                        <p:nvPr/>
                      </p:nvPicPr>
                      <p:blipFill>
                        <a:blip r:embed="rId7"/>
                        <a:stretch>
                          <a:fillRect/>
                        </a:stretch>
                      </p:blipFill>
                      <p:spPr>
                        <a:xfrm>
                          <a:off x="4375" y="3091"/>
                          <a:ext cx="4298" cy="621"/>
                        </a:xfrm>
                        <a:prstGeom prst="rect">
                          <a:avLst/>
                        </a:prstGeom>
                        <a:noFill/>
                        <a:ln w="38100">
                          <a:noFill/>
                          <a:miter/>
                        </a:ln>
                      </p:spPr>
                    </p:pic>
                  </p:oleObj>
                </mc:Fallback>
              </mc:AlternateContent>
            </a:graphicData>
          </a:graphic>
        </p:graphicFrame>
        <p:sp>
          <p:nvSpPr>
            <p:cNvPr id="65543" name="文本框 13"/>
            <p:cNvSpPr txBox="1"/>
            <p:nvPr/>
          </p:nvSpPr>
          <p:spPr>
            <a:xfrm>
              <a:off x="8901" y="3073"/>
              <a:ext cx="7702" cy="613"/>
            </a:xfrm>
            <a:prstGeom prst="rect">
              <a:avLst/>
            </a:prstGeom>
            <a:noFill/>
            <a:ln w="9525">
              <a:noFill/>
            </a:ln>
          </p:spPr>
          <p:txBody>
            <a:bodyPr wrap="square" anchor="t">
              <a:spAutoFit/>
            </a:bodyPr>
            <a:lstStyle/>
            <a:p>
              <a:pPr lvl="0" indent="0">
                <a:spcBef>
                  <a:spcPct val="50000"/>
                </a:spcBef>
              </a:pPr>
              <a:r>
                <a:rPr lang="en-US" altLang="zh-CN" sz="2205" b="1">
                  <a:solidFill>
                    <a:srgbClr val="000099"/>
                  </a:solidFill>
                  <a:latin typeface="Times New Roman" panose="02020603050405020304" charset="0"/>
                </a:rPr>
                <a:t>(</a:t>
              </a:r>
              <a:r>
                <a:rPr lang="zh-CN" altLang="en-US" sz="2205" b="1">
                  <a:solidFill>
                    <a:srgbClr val="000099"/>
                  </a:solidFill>
                  <a:latin typeface="Times New Roman" panose="02020603050405020304" charset="0"/>
                </a:rPr>
                <a:t>式</a:t>
              </a:r>
              <a:r>
                <a:rPr lang="en-US" altLang="zh-CN" sz="2205" b="1">
                  <a:solidFill>
                    <a:srgbClr val="000099"/>
                  </a:solidFill>
                  <a:latin typeface="Times New Roman" panose="02020603050405020304" charset="0"/>
                </a:rPr>
                <a:t>1)      </a:t>
              </a:r>
              <a:r>
                <a:rPr lang="en-US" altLang="zh-CN" sz="2205" b="1" i="1" smtClean="0">
                  <a:solidFill>
                    <a:srgbClr val="000099"/>
                  </a:solidFill>
                  <a:latin typeface="Times New Roman" panose="02020603050405020304" charset="0"/>
                </a:rPr>
                <a:t> </a:t>
              </a:r>
              <a:endParaRPr lang="en-US" altLang="zh-CN" sz="2205" b="1">
                <a:solidFill>
                  <a:srgbClr val="000099"/>
                </a:solidFill>
                <a:latin typeface="Times New Roman" panose="02020603050405020304" charset="0"/>
              </a:endParaRPr>
            </a:p>
          </p:txBody>
        </p:sp>
      </p:grpSp>
      <p:graphicFrame>
        <p:nvGraphicFramePr>
          <p:cNvPr id="65544" name="对象 4"/>
          <p:cNvGraphicFramePr/>
          <p:nvPr>
            <p:extLst>
              <p:ext uri="{D42A27DB-BD31-4B8C-83A1-F6EECF244321}">
                <p14:modId xmlns:p14="http://schemas.microsoft.com/office/powerpoint/2010/main" val="1739595245"/>
              </p:ext>
            </p:extLst>
          </p:nvPr>
        </p:nvGraphicFramePr>
        <p:xfrm>
          <a:off x="3822700" y="4022175"/>
          <a:ext cx="4912351" cy="1235966"/>
        </p:xfrm>
        <a:graphic>
          <a:graphicData uri="http://schemas.openxmlformats.org/presentationml/2006/ole">
            <mc:AlternateContent xmlns:mc="http://schemas.openxmlformats.org/markup-compatibility/2006">
              <mc:Choice xmlns:v="urn:schemas-microsoft-com:vml" Requires="v">
                <p:oleObj spid="_x0000_s31063" r:id="rId8" imgW="2590800" imgH="685800" progId="Equation.3">
                  <p:embed/>
                </p:oleObj>
              </mc:Choice>
              <mc:Fallback>
                <p:oleObj r:id="rId8" imgW="2590800" imgH="685800" progId="Equation.3">
                  <p:embed/>
                  <p:pic>
                    <p:nvPicPr>
                      <p:cNvPr id="0" name="图片 3166"/>
                      <p:cNvPicPr/>
                      <p:nvPr/>
                    </p:nvPicPr>
                    <p:blipFill>
                      <a:blip r:embed="rId9"/>
                      <a:stretch>
                        <a:fillRect/>
                      </a:stretch>
                    </p:blipFill>
                    <p:spPr>
                      <a:xfrm>
                        <a:off x="3822700" y="4022175"/>
                        <a:ext cx="4912351" cy="1235966"/>
                      </a:xfrm>
                      <a:prstGeom prst="rect">
                        <a:avLst/>
                      </a:prstGeom>
                      <a:noFill/>
                      <a:ln w="38100">
                        <a:noFill/>
                        <a:miter/>
                      </a:ln>
                    </p:spPr>
                  </p:pic>
                </p:oleObj>
              </mc:Fallback>
            </mc:AlternateContent>
          </a:graphicData>
        </a:graphic>
      </p:graphicFrame>
      <p:grpSp>
        <p:nvGrpSpPr>
          <p:cNvPr id="65547" name="组合 17"/>
          <p:cNvGrpSpPr/>
          <p:nvPr/>
        </p:nvGrpSpPr>
        <p:grpSpPr>
          <a:xfrm>
            <a:off x="949043" y="5319555"/>
            <a:ext cx="4562732" cy="895638"/>
            <a:chOff x="930" y="7921"/>
            <a:chExt cx="6517" cy="1279"/>
          </a:xfrm>
        </p:grpSpPr>
        <p:graphicFrame>
          <p:nvGraphicFramePr>
            <p:cNvPr id="65548" name="对象 12"/>
            <p:cNvGraphicFramePr/>
            <p:nvPr/>
          </p:nvGraphicFramePr>
          <p:xfrm>
            <a:off x="3148" y="7955"/>
            <a:ext cx="4299" cy="1243"/>
          </p:xfrm>
          <a:graphic>
            <a:graphicData uri="http://schemas.openxmlformats.org/presentationml/2006/ole">
              <mc:AlternateContent xmlns:mc="http://schemas.openxmlformats.org/markup-compatibility/2006">
                <mc:Choice xmlns:v="urn:schemas-microsoft-com:vml" Requires="v">
                  <p:oleObj spid="_x0000_s31064" r:id="rId10" imgW="1593215" imgH="484505" progId="Equation.3">
                    <p:embed/>
                  </p:oleObj>
                </mc:Choice>
                <mc:Fallback>
                  <p:oleObj r:id="rId10" imgW="1593215" imgH="484505" progId="Equation.3">
                    <p:embed/>
                    <p:pic>
                      <p:nvPicPr>
                        <p:cNvPr id="0" name="图片 3167"/>
                        <p:cNvPicPr/>
                        <p:nvPr/>
                      </p:nvPicPr>
                      <p:blipFill>
                        <a:blip r:embed="rId11"/>
                        <a:stretch>
                          <a:fillRect/>
                        </a:stretch>
                      </p:blipFill>
                      <p:spPr>
                        <a:xfrm>
                          <a:off x="3148" y="7955"/>
                          <a:ext cx="4299" cy="1243"/>
                        </a:xfrm>
                        <a:prstGeom prst="rect">
                          <a:avLst/>
                        </a:prstGeom>
                        <a:noFill/>
                        <a:ln w="38100">
                          <a:noFill/>
                          <a:miter/>
                        </a:ln>
                      </p:spPr>
                    </p:pic>
                  </p:oleObj>
                </mc:Fallback>
              </mc:AlternateContent>
            </a:graphicData>
          </a:graphic>
        </p:graphicFrame>
        <p:sp>
          <p:nvSpPr>
            <p:cNvPr id="65549" name="文本框 16"/>
            <p:cNvSpPr txBox="1"/>
            <p:nvPr/>
          </p:nvSpPr>
          <p:spPr>
            <a:xfrm>
              <a:off x="930" y="7921"/>
              <a:ext cx="2994" cy="1279"/>
            </a:xfrm>
            <a:prstGeom prst="rect">
              <a:avLst/>
            </a:prstGeom>
            <a:noFill/>
            <a:ln w="9525">
              <a:noFill/>
            </a:ln>
          </p:spPr>
          <p:txBody>
            <a:bodyPr wrap="square" anchor="t">
              <a:spAutoFit/>
            </a:bodyPr>
            <a:lstStyle/>
            <a:p>
              <a:pPr lvl="0" indent="0">
                <a:lnSpc>
                  <a:spcPct val="110000"/>
                </a:lnSpc>
              </a:pPr>
              <a:r>
                <a:rPr lang="zh-CN" altLang="en-US" sz="2400" b="1">
                  <a:latin typeface="Times New Roman" panose="02020603050405020304" charset="0"/>
                </a:rPr>
                <a:t>前半部分：</a:t>
              </a:r>
            </a:p>
            <a:p>
              <a:pPr lvl="0" indent="0">
                <a:lnSpc>
                  <a:spcPct val="110000"/>
                </a:lnSpc>
              </a:pPr>
              <a:r>
                <a:rPr lang="zh-CN" altLang="en-US" sz="2400" b="1">
                  <a:latin typeface="Times New Roman" panose="02020603050405020304" charset="0"/>
                </a:rPr>
                <a:t>后半部分：</a:t>
              </a:r>
            </a:p>
          </p:txBody>
        </p:sp>
      </p:grpSp>
      <mc:AlternateContent xmlns:mc="http://schemas.openxmlformats.org/markup-compatibility/2006" xmlns:a14="http://schemas.microsoft.com/office/drawing/2010/main">
        <mc:Choice Requires="a14">
          <p:sp>
            <p:nvSpPr>
              <p:cNvPr id="65551" name="文本框 21"/>
              <p:cNvSpPr txBox="1"/>
              <p:nvPr/>
            </p:nvSpPr>
            <p:spPr>
              <a:xfrm>
                <a:off x="973552" y="6235850"/>
                <a:ext cx="9217224" cy="1137619"/>
              </a:xfrm>
              <a:prstGeom prst="rect">
                <a:avLst/>
              </a:prstGeom>
              <a:noFill/>
              <a:ln w="9525">
                <a:noFill/>
              </a:ln>
            </p:spPr>
            <p:txBody>
              <a:bodyPr wrap="square" anchor="t">
                <a:spAutoFit/>
              </a:bodyPr>
              <a:lstStyle/>
              <a:p>
                <a:pPr lvl="0" indent="0">
                  <a:lnSpc>
                    <a:spcPct val="120000"/>
                  </a:lnSpc>
                </a:pPr>
                <a:r>
                  <a:rPr lang="zh-CN" altLang="en-US" sz="2205" dirty="0">
                    <a:latin typeface="Times New Roman" panose="02020603050405020304" charset="0"/>
                  </a:rPr>
                  <a:t>因此，只要求出</a:t>
                </a:r>
                <a:r>
                  <a:rPr lang="en-US" altLang="zh-CN" sz="2205" dirty="0">
                    <a:latin typeface="Times New Roman" panose="02020603050405020304" charset="0"/>
                  </a:rPr>
                  <a:t>2</a:t>
                </a:r>
                <a:r>
                  <a:rPr lang="zh-CN" altLang="en-US" sz="2205" dirty="0">
                    <a:latin typeface="Times New Roman" panose="02020603050405020304" charset="0"/>
                  </a:rPr>
                  <a:t>个</a:t>
                </a:r>
                <a14:m>
                  <m:oMath xmlns:m="http://schemas.openxmlformats.org/officeDocument/2006/math">
                    <m:f>
                      <m:fPr>
                        <m:ctrlPr>
                          <a:rPr lang="en-US" altLang="zh-CN" sz="2400" b="1" i="1">
                            <a:solidFill>
                              <a:srgbClr val="000099"/>
                            </a:solidFill>
                            <a:latin typeface="Cambria Math" panose="02040503050406030204" pitchFamily="18" charset="0"/>
                            <a:ea typeface="宋体" panose="02010600030101010101" pitchFamily="2" charset="-122"/>
                          </a:rPr>
                        </m:ctrlPr>
                      </m:fPr>
                      <m:num>
                        <m:r>
                          <a:rPr lang="en-US" altLang="zh-CN" sz="2400" b="1" i="1">
                            <a:solidFill>
                              <a:srgbClr val="000099"/>
                            </a:solidFill>
                            <a:latin typeface="Cambria Math" panose="02040503050406030204" pitchFamily="18" charset="0"/>
                            <a:ea typeface="宋体" panose="02010600030101010101" pitchFamily="2" charset="-122"/>
                          </a:rPr>
                          <m:t>𝑵</m:t>
                        </m:r>
                        <m:r>
                          <a:rPr lang="en-US" altLang="zh-CN" sz="2400" b="1" i="1">
                            <a:solidFill>
                              <a:srgbClr val="000099"/>
                            </a:solidFill>
                            <a:latin typeface="Cambria Math" panose="02040503050406030204" pitchFamily="18" charset="0"/>
                            <a:ea typeface="宋体" panose="02010600030101010101" pitchFamily="2" charset="-122"/>
                          </a:rPr>
                          <m:t>−</m:t>
                        </m:r>
                        <m:r>
                          <a:rPr lang="en-US" altLang="zh-CN" sz="2400" b="1" i="1">
                            <a:solidFill>
                              <a:srgbClr val="000099"/>
                            </a:solidFill>
                            <a:latin typeface="Cambria Math" panose="02040503050406030204" pitchFamily="18" charset="0"/>
                            <a:ea typeface="宋体" panose="02010600030101010101" pitchFamily="2" charset="-122"/>
                          </a:rPr>
                          <m:t>𝟏</m:t>
                        </m:r>
                      </m:num>
                      <m:den>
                        <m:r>
                          <a:rPr lang="en-US" altLang="zh-CN" sz="2400" b="1" i="1">
                            <a:solidFill>
                              <a:srgbClr val="000099"/>
                            </a:solidFill>
                            <a:latin typeface="Cambria Math" panose="02040503050406030204" pitchFamily="18" charset="0"/>
                            <a:ea typeface="宋体" panose="02010600030101010101" pitchFamily="2" charset="-122"/>
                          </a:rPr>
                          <m:t>𝟐</m:t>
                        </m:r>
                      </m:den>
                    </m:f>
                  </m:oMath>
                </a14:m>
                <a:r>
                  <a:rPr lang="zh-CN" altLang="en-US" sz="2205" dirty="0">
                    <a:latin typeface="Times New Roman" panose="02020603050405020304" charset="0"/>
                  </a:rPr>
                  <a:t>点的</a:t>
                </a:r>
                <a:r>
                  <a:rPr lang="en-US" altLang="zh-CN" sz="2205" dirty="0">
                    <a:latin typeface="Times New Roman" panose="02020603050405020304" charset="0"/>
                  </a:rPr>
                  <a:t>DFT</a:t>
                </a:r>
                <a:r>
                  <a:rPr lang="zh-CN" altLang="en-US" sz="2205" dirty="0">
                    <a:latin typeface="Times New Roman" panose="02020603050405020304" charset="0"/>
                  </a:rPr>
                  <a:t>，即</a:t>
                </a:r>
                <a:r>
                  <a:rPr lang="en-US" altLang="zh-CN" sz="2205" i="1">
                    <a:latin typeface="Times New Roman" panose="02020603050405020304" charset="0"/>
                  </a:rPr>
                  <a:t>X</a:t>
                </a:r>
                <a:r>
                  <a:rPr lang="en-US" altLang="zh-CN" sz="2205" baseline="-25000">
                    <a:latin typeface="Times New Roman" panose="02020603050405020304" charset="0"/>
                  </a:rPr>
                  <a:t>1</a:t>
                </a:r>
                <a:r>
                  <a:rPr lang="en-US" altLang="zh-CN" sz="2205" dirty="0">
                    <a:latin typeface="Times New Roman" panose="02020603050405020304" charset="0"/>
                  </a:rPr>
                  <a:t>(k)</a:t>
                </a:r>
                <a:r>
                  <a:rPr lang="zh-CN" altLang="en-US" sz="2205" dirty="0">
                    <a:latin typeface="Times New Roman" panose="02020603050405020304" charset="0"/>
                  </a:rPr>
                  <a:t>和</a:t>
                </a:r>
                <a:r>
                  <a:rPr lang="en-US" altLang="zh-CN" sz="2205" i="1">
                    <a:latin typeface="Times New Roman" panose="02020603050405020304" charset="0"/>
                  </a:rPr>
                  <a:t>X</a:t>
                </a:r>
                <a:r>
                  <a:rPr lang="en-US" altLang="zh-CN" sz="2205" baseline="-25000">
                    <a:latin typeface="Times New Roman" panose="02020603050405020304" charset="0"/>
                  </a:rPr>
                  <a:t>2</a:t>
                </a:r>
                <a:r>
                  <a:rPr lang="en-US" altLang="zh-CN" sz="2205" dirty="0">
                    <a:latin typeface="Times New Roman" panose="02020603050405020304" charset="0"/>
                  </a:rPr>
                  <a:t>(k)</a:t>
                </a:r>
                <a:r>
                  <a:rPr lang="zh-CN" altLang="en-US" sz="2205" dirty="0">
                    <a:latin typeface="Times New Roman" panose="02020603050405020304" charset="0"/>
                  </a:rPr>
                  <a:t>，再经过</a:t>
                </a:r>
                <a:r>
                  <a:rPr lang="zh-CN" altLang="en-US" sz="2205" dirty="0">
                    <a:solidFill>
                      <a:srgbClr val="FF0000"/>
                    </a:solidFill>
                    <a:latin typeface="Times New Roman" panose="02020603050405020304" charset="0"/>
                  </a:rPr>
                  <a:t>蝶形运算</a:t>
                </a:r>
                <a:r>
                  <a:rPr lang="zh-CN" altLang="en-US" sz="2205" dirty="0">
                    <a:latin typeface="Times New Roman" panose="02020603050405020304" charset="0"/>
                  </a:rPr>
                  <a:t>就可求出全部</a:t>
                </a:r>
                <a:r>
                  <a:rPr lang="en-US" altLang="zh-CN" sz="2205" i="1" err="1">
                    <a:latin typeface="Times New Roman" panose="02020603050405020304" charset="0"/>
                  </a:rPr>
                  <a:t>X</a:t>
                </a:r>
                <a:r>
                  <a:rPr lang="en-US" altLang="zh-CN" sz="2205" err="1">
                    <a:latin typeface="Times New Roman" panose="02020603050405020304" charset="0"/>
                  </a:rPr>
                  <a:t>(k</a:t>
                </a:r>
                <a:r>
                  <a:rPr lang="en-US" altLang="zh-CN" sz="2205" dirty="0">
                    <a:latin typeface="Times New Roman" panose="02020603050405020304" charset="0"/>
                  </a:rPr>
                  <a:t>)</a:t>
                </a:r>
                <a:r>
                  <a:rPr lang="zh-CN" altLang="en-US" sz="2205" dirty="0">
                    <a:latin typeface="Times New Roman" panose="02020603050405020304" charset="0"/>
                  </a:rPr>
                  <a:t>的值，</a:t>
                </a:r>
                <a:r>
                  <a:rPr lang="zh-CN" altLang="en-US" sz="2205">
                    <a:latin typeface="Times New Roman" panose="02020603050405020304" charset="0"/>
                  </a:rPr>
                  <a:t>运算</a:t>
                </a:r>
                <a:r>
                  <a:rPr lang="zh-CN" altLang="en-US" sz="2205" smtClean="0">
                    <a:latin typeface="Times New Roman" panose="02020603050405020304" charset="0"/>
                  </a:rPr>
                  <a:t>量减少</a:t>
                </a:r>
                <a:r>
                  <a:rPr lang="zh-CN" altLang="en-US" sz="2205" dirty="0">
                    <a:latin typeface="Times New Roman" panose="02020603050405020304" charset="0"/>
                  </a:rPr>
                  <a:t>。</a:t>
                </a:r>
              </a:p>
            </p:txBody>
          </p:sp>
        </mc:Choice>
        <mc:Fallback xmlns="">
          <p:sp>
            <p:nvSpPr>
              <p:cNvPr id="65551" name="文本框 21"/>
              <p:cNvSpPr txBox="1">
                <a:spLocks noRot="1" noChangeAspect="1" noMove="1" noResize="1" noEditPoints="1" noAdjustHandles="1" noChangeArrowheads="1" noChangeShapeType="1" noTextEdit="1"/>
              </p:cNvSpPr>
              <p:nvPr/>
            </p:nvSpPr>
            <p:spPr>
              <a:xfrm>
                <a:off x="973552" y="6235850"/>
                <a:ext cx="9217224" cy="1137619"/>
              </a:xfrm>
              <a:prstGeom prst="rect">
                <a:avLst/>
              </a:prstGeom>
              <a:blipFill>
                <a:blip r:embed="rId12"/>
                <a:stretch>
                  <a:fillRect l="-860" r="-860" b="-6417"/>
                </a:stretch>
              </a:blipFill>
              <a:ln w="9525">
                <a:noFill/>
              </a:ln>
            </p:spPr>
            <p:txBody>
              <a:bodyPr/>
              <a:lstStyle/>
              <a:p>
                <a:r>
                  <a:rPr lang="zh-CN" altLang="en-US">
                    <a:noFill/>
                  </a:rPr>
                  <a:t> </a:t>
                </a:r>
              </a:p>
            </p:txBody>
          </p:sp>
        </mc:Fallback>
      </mc:AlternateContent>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3" cstate="print"/>
                <a:stretch>
                  <a:fillRect/>
                </a:stretch>
              </a:blipFill>
            </p:spPr>
            <p:txBody>
              <a:bodyPr wrap="square" lIns="0" tIns="0" rIns="0" bIns="0" rtlCol="0"/>
              <a:lstStyle/>
              <a:p>
                <a:endParaRPr>
                  <a:latin typeface="Times New Roman" panose="02020603050405020304" charset="0"/>
                </a:endParaRPr>
              </a:p>
            </p:txBody>
          </p:sp>
          <p:sp>
            <p:nvSpPr>
              <p:cNvPr id="9" name="object 3"/>
              <p:cNvSpPr/>
              <p:nvPr/>
            </p:nvSpPr>
            <p:spPr>
              <a:xfrm>
                <a:off x="2540" y="2590"/>
                <a:ext cx="6120" cy="120"/>
              </a:xfrm>
              <a:prstGeom prst="rect">
                <a:avLst/>
              </a:prstGeom>
              <a:blipFill>
                <a:blip r:embed="rId14" cstate="print"/>
                <a:stretch>
                  <a:fillRect/>
                </a:stretch>
              </a:blipFill>
            </p:spPr>
            <p:txBody>
              <a:bodyPr wrap="square" lIns="0" tIns="0" rIns="0" bIns="0" rtlCol="0"/>
              <a:lstStyle/>
              <a:p>
                <a:endParaRPr>
                  <a:latin typeface="Times New Roman" panose="02020603050405020304" charset="0"/>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ea typeface="+mn-ea"/>
                  <a:cs typeface="新宋体" panose="02010609030101010101" charset="-122"/>
                </a:rPr>
                <a:t>快速傅里叶变换(FFT)</a:t>
              </a:r>
            </a:p>
          </p:txBody>
        </p:sp>
      </p:grpSp>
      <mc:AlternateContent xmlns:mc="http://schemas.openxmlformats.org/markup-compatibility/2006" xmlns:a14="http://schemas.microsoft.com/office/drawing/2010/main">
        <mc:Choice Requires="a14">
          <p:sp>
            <p:nvSpPr>
              <p:cNvPr id="21" name="文本框 20"/>
              <p:cNvSpPr txBox="1"/>
              <p:nvPr/>
            </p:nvSpPr>
            <p:spPr>
              <a:xfrm>
                <a:off x="7632700" y="4764723"/>
                <a:ext cx="236220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21" name="文本框 20"/>
              <p:cNvSpPr txBox="1">
                <a:spLocks noRot="1" noChangeAspect="1" noMove="1" noResize="1" noEditPoints="1" noAdjustHandles="1" noChangeArrowheads="1" noChangeShapeType="1" noTextEdit="1"/>
              </p:cNvSpPr>
              <p:nvPr/>
            </p:nvSpPr>
            <p:spPr>
              <a:xfrm>
                <a:off x="7632700" y="4764723"/>
                <a:ext cx="2362200" cy="554832"/>
              </a:xfrm>
              <a:prstGeom prst="rect">
                <a:avLst/>
              </a:prstGeom>
              <a:blipFill>
                <a:blip r:embed="rId15"/>
                <a:stretch>
                  <a:fillRect l="-2577" b="-3297"/>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6278875" y="5817393"/>
                <a:ext cx="331851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22" name="文本框 21"/>
              <p:cNvSpPr txBox="1">
                <a:spLocks noRot="1" noChangeAspect="1" noMove="1" noResize="1" noEditPoints="1" noAdjustHandles="1" noChangeArrowheads="1" noChangeShapeType="1" noTextEdit="1"/>
              </p:cNvSpPr>
              <p:nvPr/>
            </p:nvSpPr>
            <p:spPr>
              <a:xfrm>
                <a:off x="6278875" y="5817393"/>
                <a:ext cx="3318510" cy="554832"/>
              </a:xfrm>
              <a:prstGeom prst="rect">
                <a:avLst/>
              </a:prstGeom>
              <a:blipFill>
                <a:blip r:embed="rId16"/>
                <a:stretch>
                  <a:fillRect l="-1838" b="-3297"/>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278875" y="5315146"/>
                <a:ext cx="331851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23" name="文本框 22"/>
              <p:cNvSpPr txBox="1">
                <a:spLocks noRot="1" noChangeAspect="1" noMove="1" noResize="1" noEditPoints="1" noAdjustHandles="1" noChangeArrowheads="1" noChangeShapeType="1" noTextEdit="1"/>
              </p:cNvSpPr>
              <p:nvPr/>
            </p:nvSpPr>
            <p:spPr>
              <a:xfrm>
                <a:off x="6278875" y="5315146"/>
                <a:ext cx="3318510" cy="554832"/>
              </a:xfrm>
              <a:prstGeom prst="rect">
                <a:avLst/>
              </a:prstGeom>
              <a:blipFill>
                <a:blip r:embed="rId17"/>
                <a:stretch>
                  <a:fillRect l="-1838" b="-3297"/>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742789" y="3386360"/>
                <a:ext cx="2362200" cy="554832"/>
              </a:xfrm>
              <a:prstGeom prst="rect">
                <a:avLst/>
              </a:prstGeom>
              <a:noFill/>
              <a:ln w="9525">
                <a:noFill/>
              </a:ln>
            </p:spPr>
            <p:txBody>
              <a:bodyPr wrap="square" anchor="t">
                <a:spAutoFit/>
              </a:bodyPr>
              <a:lstStyle/>
              <a:p>
                <a:pPr lvl="0" indent="0">
                  <a:spcBef>
                    <a:spcPct val="50000"/>
                  </a:spcBef>
                </a:pPr>
                <a:r>
                  <a:rPr lang="en-US" altLang="zh-CN" sz="2000" b="1" i="1" smtClean="0">
                    <a:solidFill>
                      <a:srgbClr val="000099"/>
                    </a:solidFill>
                    <a:latin typeface="Times New Roman" panose="02020603050405020304" charset="0"/>
                    <a:ea typeface="宋体" panose="02010600030101010101" pitchFamily="2" charset="-122"/>
                  </a:rPr>
                  <a:t>k</a:t>
                </a:r>
                <a:r>
                  <a:rPr lang="en-US" altLang="zh-CN" sz="2000" b="1" smtClean="0">
                    <a:solidFill>
                      <a:srgbClr val="000099"/>
                    </a:solidFill>
                    <a:latin typeface="Times New Roman" panose="02020603050405020304" charset="0"/>
                    <a:ea typeface="宋体" panose="02010600030101010101" pitchFamily="2" charset="-122"/>
                  </a:rPr>
                  <a:t>=0,1…,</a:t>
                </a:r>
                <a:r>
                  <a:rPr lang="zh-CN" altLang="en-US" sz="2000" b="1" smtClean="0">
                    <a:solidFill>
                      <a:srgbClr val="000099"/>
                    </a:solidFill>
                    <a:latin typeface="Times New Roman" panose="02020603050405020304" charset="0"/>
                    <a:ea typeface="宋体" panose="02010600030101010101" pitchFamily="2" charset="-122"/>
                  </a:rPr>
                  <a:t>，</a:t>
                </a:r>
                <a14:m>
                  <m:oMath xmlns:m="http://schemas.openxmlformats.org/officeDocument/2006/math">
                    <m:f>
                      <m:fPr>
                        <m:ctrlPr>
                          <a:rPr lang="en-US" altLang="zh-CN" sz="2000" b="1" i="1" smtClean="0">
                            <a:solidFill>
                              <a:srgbClr val="000099"/>
                            </a:solidFill>
                            <a:latin typeface="Cambria Math" panose="02040503050406030204" pitchFamily="18" charset="0"/>
                            <a:ea typeface="宋体" panose="02010600030101010101" pitchFamily="2" charset="-122"/>
                          </a:rPr>
                        </m:ctrlPr>
                      </m:fPr>
                      <m:num>
                        <m:r>
                          <a:rPr lang="en-US" altLang="zh-CN" sz="2000" b="1" i="1" smtClean="0">
                            <a:solidFill>
                              <a:srgbClr val="000099"/>
                            </a:solidFill>
                            <a:latin typeface="Cambria Math" panose="02040503050406030204" pitchFamily="18" charset="0"/>
                            <a:ea typeface="宋体" panose="02010600030101010101" pitchFamily="2" charset="-122"/>
                          </a:rPr>
                          <m:t>𝑵</m:t>
                        </m:r>
                        <m:r>
                          <a:rPr lang="en-US" altLang="zh-CN" sz="2000" b="1" i="1" smtClean="0">
                            <a:solidFill>
                              <a:srgbClr val="000099"/>
                            </a:solidFill>
                            <a:latin typeface="Cambria Math" panose="02040503050406030204" pitchFamily="18" charset="0"/>
                            <a:ea typeface="宋体" panose="02010600030101010101" pitchFamily="2" charset="-122"/>
                          </a:rPr>
                          <m:t>−</m:t>
                        </m:r>
                        <m:r>
                          <a:rPr lang="en-US" altLang="zh-CN" sz="2000" b="1" i="1" smtClean="0">
                            <a:solidFill>
                              <a:srgbClr val="000099"/>
                            </a:solidFill>
                            <a:latin typeface="Cambria Math" panose="02040503050406030204" pitchFamily="18" charset="0"/>
                            <a:ea typeface="宋体" panose="02010600030101010101" pitchFamily="2" charset="-122"/>
                          </a:rPr>
                          <m:t>𝟏</m:t>
                        </m:r>
                      </m:num>
                      <m:den>
                        <m:r>
                          <a:rPr lang="en-US" altLang="zh-CN" sz="2000" b="1" i="1" smtClean="0">
                            <a:solidFill>
                              <a:srgbClr val="000099"/>
                            </a:solidFill>
                            <a:latin typeface="Cambria Math" panose="02040503050406030204" pitchFamily="18" charset="0"/>
                            <a:ea typeface="宋体" panose="02010600030101010101" pitchFamily="2" charset="-122"/>
                          </a:rPr>
                          <m:t>𝟐</m:t>
                        </m:r>
                      </m:den>
                    </m:f>
                  </m:oMath>
                </a14:m>
                <a:r>
                  <a:rPr lang="en-US" altLang="zh-CN" sz="2000" b="1">
                    <a:solidFill>
                      <a:srgbClr val="000099"/>
                    </a:solidFill>
                    <a:latin typeface="Times New Roman" panose="02020603050405020304" charset="0"/>
                    <a:ea typeface="宋体" panose="02010600030101010101" pitchFamily="2" charset="-122"/>
                  </a:rPr>
                  <a:t> </a:t>
                </a:r>
              </a:p>
            </p:txBody>
          </p:sp>
        </mc:Choice>
        <mc:Fallback xmlns="">
          <p:sp>
            <p:nvSpPr>
              <p:cNvPr id="24" name="文本框 23"/>
              <p:cNvSpPr txBox="1">
                <a:spLocks noRot="1" noChangeAspect="1" noMove="1" noResize="1" noEditPoints="1" noAdjustHandles="1" noChangeArrowheads="1" noChangeShapeType="1" noTextEdit="1"/>
              </p:cNvSpPr>
              <p:nvPr/>
            </p:nvSpPr>
            <p:spPr>
              <a:xfrm>
                <a:off x="5742789" y="3386360"/>
                <a:ext cx="2362200" cy="554832"/>
              </a:xfrm>
              <a:prstGeom prst="rect">
                <a:avLst/>
              </a:prstGeom>
              <a:blipFill>
                <a:blip r:embed="rId18"/>
                <a:stretch>
                  <a:fillRect l="-2577" b="-3297"/>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p:bldP spid="21" grpId="0"/>
      <p:bldP spid="22" grpId="0"/>
      <p:bldP spid="23" grpId="0"/>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pic>
        <p:nvPicPr>
          <p:cNvPr id="431119" name="图片 431118" descr="5t1"/>
          <p:cNvPicPr>
            <a:picLocks noChangeAspect="1"/>
          </p:cNvPicPr>
          <p:nvPr/>
        </p:nvPicPr>
        <p:blipFill>
          <a:blip r:embed="rId3">
            <a:clrChange>
              <a:clrFrom>
                <a:srgbClr val="FFFFFF"/>
              </a:clrFrom>
              <a:clrTo>
                <a:srgbClr val="FFFFFF">
                  <a:alpha val="0"/>
                </a:srgbClr>
              </a:clrTo>
            </a:clrChange>
          </a:blip>
          <a:stretch>
            <a:fillRect/>
          </a:stretch>
        </p:blipFill>
        <p:spPr>
          <a:xfrm>
            <a:off x="1201138" y="2321375"/>
            <a:ext cx="4765296" cy="1621111"/>
          </a:xfrm>
          <a:prstGeom prst="rect">
            <a:avLst/>
          </a:prstGeom>
          <a:noFill/>
          <a:ln w="9525">
            <a:noFill/>
          </a:ln>
        </p:spPr>
      </p:pic>
      <p:sp>
        <p:nvSpPr>
          <p:cNvPr id="431120" name="矩形 431119"/>
          <p:cNvSpPr/>
          <p:nvPr/>
        </p:nvSpPr>
        <p:spPr>
          <a:xfrm>
            <a:off x="1342963" y="4060521"/>
            <a:ext cx="3510073" cy="427990"/>
          </a:xfrm>
          <a:prstGeom prst="rect">
            <a:avLst/>
          </a:prstGeom>
          <a:noFill/>
          <a:ln w="9525">
            <a:noFill/>
          </a:ln>
        </p:spPr>
        <p:txBody>
          <a:bodyPr wrap="square" anchor="ctr">
            <a:spAutoFit/>
          </a:bodyPr>
          <a:lstStyle/>
          <a:p>
            <a:pPr lvl="0" indent="0"/>
            <a:r>
              <a:rPr lang="zh-CN" altLang="en-US" sz="2205" b="1" dirty="0">
                <a:solidFill>
                  <a:srgbClr val="FF0000"/>
                </a:solidFill>
                <a:latin typeface="Times New Roman" panose="02020603050405020304" charset="0"/>
                <a:ea typeface="华光楷体_CNKI" panose="02000500000000000000" charset="-122"/>
              </a:rPr>
              <a:t>蝶形运算信号流图符号 </a:t>
            </a:r>
          </a:p>
        </p:txBody>
      </p:sp>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4"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5"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1119"/>
                                        </p:tgtEl>
                                        <p:attrNameLst>
                                          <p:attrName>style.visibility</p:attrName>
                                        </p:attrNameLst>
                                      </p:cBhvr>
                                      <p:to>
                                        <p:strVal val="visible"/>
                                      </p:to>
                                    </p:set>
                                    <p:animEffect transition="in" filter="blinds(horizontal)">
                                      <p:cBhvr>
                                        <p:cTn id="7" dur="500"/>
                                        <p:tgtEl>
                                          <p:spTgt spid="4311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1120"/>
                                        </p:tgtEl>
                                        <p:attrNameLst>
                                          <p:attrName>style.visibility</p:attrName>
                                        </p:attrNameLst>
                                      </p:cBhvr>
                                      <p:to>
                                        <p:strVal val="visible"/>
                                      </p:to>
                                    </p:set>
                                    <p:animEffect transition="in" filter="blinds(horizontal)">
                                      <p:cBhvr>
                                        <p:cTn id="11" dur="500"/>
                                        <p:tgtEl>
                                          <p:spTgt spid="431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2"/>
          <p:cNvPicPr>
            <a:picLocks noChangeAspect="1"/>
          </p:cNvPicPr>
          <p:nvPr/>
        </p:nvPicPr>
        <p:blipFill>
          <a:blip r:embed="rId3"/>
          <a:srcRect l="14023" t="21451" r="36716" b="20471"/>
          <a:stretch>
            <a:fillRect/>
          </a:stretch>
        </p:blipFill>
        <p:spPr>
          <a:xfrm>
            <a:off x="4527229" y="2197726"/>
            <a:ext cx="5279990" cy="3501319"/>
          </a:xfrm>
          <a:prstGeom prst="rect">
            <a:avLst/>
          </a:prstGeom>
          <a:noFill/>
          <a:ln w="9525">
            <a:noFill/>
          </a:ln>
        </p:spPr>
      </p:pic>
      <p:sp>
        <p:nvSpPr>
          <p:cNvPr id="9" name="右箭头 8"/>
          <p:cNvSpPr/>
          <p:nvPr/>
        </p:nvSpPr>
        <p:spPr>
          <a:xfrm>
            <a:off x="1483889" y="3223666"/>
            <a:ext cx="2569968" cy="9033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205" b="1" i="1" strike="noStrike" noProof="1">
                <a:solidFill>
                  <a:srgbClr val="000099"/>
                </a:solidFill>
                <a:latin typeface="Times New Roman" panose="02020603050405020304" charset="0"/>
                <a:ea typeface="黑体" panose="02010609060101010101" pitchFamily="2" charset="-122"/>
              </a:rPr>
              <a:t>n</a:t>
            </a:r>
            <a:r>
              <a:rPr lang="zh-CN" altLang="en-US" sz="2205" b="1" strike="noStrike" noProof="1">
                <a:solidFill>
                  <a:srgbClr val="000099"/>
                </a:solidFill>
                <a:latin typeface="Times New Roman" panose="02020603050405020304" charset="0"/>
                <a:ea typeface="黑体" panose="02010609060101010101" pitchFamily="2" charset="-122"/>
              </a:rPr>
              <a:t>次线性叠加</a:t>
            </a:r>
          </a:p>
        </p:txBody>
      </p:sp>
      <p:graphicFrame>
        <p:nvGraphicFramePr>
          <p:cNvPr id="11268" name="对象 6">
            <a:hlinkClick r:id="" action="ppaction://ole?verb=0"/>
          </p:cNvPr>
          <p:cNvGraphicFramePr>
            <a:graphicFrameLocks noChangeAspect="1"/>
          </p:cNvGraphicFramePr>
          <p:nvPr/>
        </p:nvGraphicFramePr>
        <p:xfrm>
          <a:off x="1550035" y="5996940"/>
          <a:ext cx="7887335" cy="942340"/>
        </p:xfrm>
        <a:graphic>
          <a:graphicData uri="http://schemas.openxmlformats.org/presentationml/2006/ole">
            <mc:AlternateContent xmlns:mc="http://schemas.openxmlformats.org/markup-compatibility/2006">
              <mc:Choice xmlns:v="urn:schemas-microsoft-com:vml" Requires="v">
                <p:oleObj spid="_x0000_s3165" r:id="rId4" imgW="3302000" imgH="431800" progId="Equation.KSEE3">
                  <p:embed/>
                </p:oleObj>
              </mc:Choice>
              <mc:Fallback>
                <p:oleObj r:id="rId4" imgW="3302000" imgH="431800" progId="Equation.KSEE3">
                  <p:embed/>
                  <p:pic>
                    <p:nvPicPr>
                      <p:cNvPr id="0" name="图片 3077"/>
                      <p:cNvPicPr/>
                      <p:nvPr/>
                    </p:nvPicPr>
                    <p:blipFill>
                      <a:blip r:embed="rId5"/>
                      <a:stretch>
                        <a:fillRect/>
                      </a:stretch>
                    </p:blipFill>
                    <p:spPr>
                      <a:xfrm>
                        <a:off x="1550035" y="5996940"/>
                        <a:ext cx="7887335" cy="942340"/>
                      </a:xfrm>
                      <a:prstGeom prst="rect">
                        <a:avLst/>
                      </a:prstGeom>
                      <a:noFill/>
                      <a:ln w="38100">
                        <a:noFill/>
                        <a:miter/>
                      </a:ln>
                    </p:spPr>
                  </p:pic>
                </p:oleObj>
              </mc:Fallback>
            </mc:AlternateContent>
          </a:graphicData>
        </a:graphic>
      </p:graphicFrame>
      <p:sp>
        <p:nvSpPr>
          <p:cNvPr id="11269" name="文本框 7"/>
          <p:cNvSpPr txBox="1"/>
          <p:nvPr/>
        </p:nvSpPr>
        <p:spPr>
          <a:xfrm>
            <a:off x="1369377" y="4987846"/>
            <a:ext cx="2801056" cy="394335"/>
          </a:xfrm>
          <a:prstGeom prst="rect">
            <a:avLst/>
          </a:prstGeom>
          <a:noFill/>
          <a:ln w="9525">
            <a:noFill/>
          </a:ln>
        </p:spPr>
        <p:txBody>
          <a:bodyPr wrap="square" anchor="t">
            <a:spAutoFit/>
          </a:bodyPr>
          <a:lstStyle/>
          <a:p>
            <a:pPr lvl="0" indent="0"/>
            <a:r>
              <a:rPr lang="zh-CN" altLang="en-US" sz="1985">
                <a:latin typeface="Times New Roman" panose="02020603050405020304" charset="0"/>
                <a:ea typeface="宋体" panose="02010600030101010101" pitchFamily="2" charset="-122"/>
              </a:rPr>
              <a:t>三角函数之和：</a:t>
            </a:r>
            <a:endParaRPr lang="en-US" altLang="zh-CN" sz="1985">
              <a:latin typeface="Times New Roman" panose="02020603050405020304" charset="0"/>
              <a:ea typeface="宋体" panose="02010600030101010101" pitchFamily="2" charset="-122"/>
            </a:endParaRPr>
          </a:p>
        </p:txBody>
      </p:sp>
      <p:sp>
        <p:nvSpPr>
          <p:cNvPr id="8193" name="文本框 1"/>
          <p:cNvSpPr txBox="1"/>
          <p:nvPr/>
        </p:nvSpPr>
        <p:spPr>
          <a:xfrm>
            <a:off x="993140" y="1650365"/>
            <a:ext cx="9247505" cy="927735"/>
          </a:xfrm>
          <a:prstGeom prst="rect">
            <a:avLst/>
          </a:prstGeom>
          <a:noFill/>
          <a:ln w="9525">
            <a:noFill/>
          </a:ln>
        </p:spPr>
        <p:txBody>
          <a:bodyPr wrap="square" anchor="t">
            <a:spAutoFit/>
          </a:bodyPr>
          <a:lstStyle/>
          <a:p>
            <a:pPr lvl="0" indent="0"/>
            <a:r>
              <a:rPr lang="zh-CN" altLang="en-US" sz="3090">
                <a:latin typeface="Times New Roman" panose="02020603050405020304" charset="0"/>
                <a:ea typeface="黑体" panose="02010609060101010101" pitchFamily="2" charset="-122"/>
              </a:rPr>
              <a:t>相关的数学基础</a:t>
            </a:r>
            <a:r>
              <a:rPr lang="en-US" altLang="zh-CN" sz="3090">
                <a:latin typeface="Times New Roman" panose="02020603050405020304" charset="0"/>
                <a:ea typeface="黑体" panose="02010609060101010101" pitchFamily="2" charset="-122"/>
              </a:rPr>
              <a:t>—</a:t>
            </a:r>
            <a:r>
              <a:rPr lang="zh-CN" altLang="en-US" sz="2400">
                <a:solidFill>
                  <a:srgbClr val="FF0000"/>
                </a:solidFill>
                <a:latin typeface="Times New Roman" panose="02020603050405020304" charset="0"/>
                <a:ea typeface="黑体" panose="02010609060101010101" pitchFamily="2" charset="-122"/>
              </a:rPr>
              <a:t>周期函数可以由三角函数的和来表示：</a:t>
            </a:r>
          </a:p>
          <a:p>
            <a:pPr lvl="0" indent="0"/>
            <a:r>
              <a:rPr lang="zh-CN" altLang="en-US" sz="2400">
                <a:solidFill>
                  <a:srgbClr val="FF0000"/>
                </a:solidFill>
                <a:latin typeface="Times New Roman" panose="02020603050405020304" charset="0"/>
                <a:ea typeface="黑体" panose="02010609060101010101" pitchFamily="2" charset="-122"/>
              </a:rPr>
              <a:t>傅里叶级数</a:t>
            </a:r>
          </a:p>
        </p:txBody>
      </p:sp>
      <p:grpSp>
        <p:nvGrpSpPr>
          <p:cNvPr id="11" name="组合 10"/>
          <p:cNvGrpSpPr/>
          <p:nvPr/>
        </p:nvGrpSpPr>
        <p:grpSpPr>
          <a:xfrm>
            <a:off x="-12065" y="-1270"/>
            <a:ext cx="8423275" cy="7560310"/>
            <a:chOff x="-19" y="-2"/>
            <a:chExt cx="1326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12" name="文本框 11"/>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algn="l"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grpSp>
        <p:nvGrpSpPr>
          <p:cNvPr id="69635" name="组合 432160"/>
          <p:cNvGrpSpPr/>
          <p:nvPr/>
        </p:nvGrpSpPr>
        <p:grpSpPr>
          <a:xfrm>
            <a:off x="1201138" y="2120049"/>
            <a:ext cx="4880839" cy="5339512"/>
            <a:chOff x="385" y="981"/>
            <a:chExt cx="3220" cy="3175"/>
          </a:xfrm>
        </p:grpSpPr>
        <p:pic>
          <p:nvPicPr>
            <p:cNvPr id="69636" name="图片 432148" descr="5t2"/>
            <p:cNvPicPr>
              <a:picLocks noChangeAspect="1"/>
            </p:cNvPicPr>
            <p:nvPr/>
          </p:nvPicPr>
          <p:blipFill>
            <a:blip r:embed="rId4">
              <a:clrChange>
                <a:clrFrom>
                  <a:srgbClr val="FFFFFF"/>
                </a:clrFrom>
                <a:clrTo>
                  <a:srgbClr val="FFFFFF">
                    <a:alpha val="0"/>
                  </a:srgbClr>
                </a:clrTo>
              </a:clrChange>
            </a:blip>
            <a:stretch>
              <a:fillRect/>
            </a:stretch>
          </p:blipFill>
          <p:spPr>
            <a:xfrm>
              <a:off x="385" y="981"/>
              <a:ext cx="3220" cy="3096"/>
            </a:xfrm>
            <a:prstGeom prst="rect">
              <a:avLst/>
            </a:prstGeom>
            <a:noFill/>
            <a:ln w="9525">
              <a:noFill/>
            </a:ln>
          </p:spPr>
        </p:pic>
        <p:graphicFrame>
          <p:nvGraphicFramePr>
            <p:cNvPr id="69637" name="对象 432149"/>
            <p:cNvGraphicFramePr/>
            <p:nvPr/>
          </p:nvGraphicFramePr>
          <p:xfrm>
            <a:off x="2426" y="2750"/>
            <a:ext cx="214" cy="227"/>
          </p:xfrm>
          <a:graphic>
            <a:graphicData uri="http://schemas.openxmlformats.org/presentationml/2006/ole">
              <mc:AlternateContent xmlns:mc="http://schemas.openxmlformats.org/markup-compatibility/2006">
                <mc:Choice xmlns:v="urn:schemas-microsoft-com:vml" Requires="v">
                  <p:oleObj spid="_x0000_s32085" r:id="rId5" imgW="232410" imgH="245110" progId="Equation.DSMT4">
                    <p:embed/>
                  </p:oleObj>
                </mc:Choice>
                <mc:Fallback>
                  <p:oleObj r:id="rId5" imgW="232410" imgH="245110" progId="Equation.DSMT4">
                    <p:embed/>
                    <p:pic>
                      <p:nvPicPr>
                        <p:cNvPr id="0" name="图片 3168"/>
                        <p:cNvPicPr/>
                        <p:nvPr/>
                      </p:nvPicPr>
                      <p:blipFill>
                        <a:blip r:embed="rId6"/>
                        <a:stretch>
                          <a:fillRect/>
                        </a:stretch>
                      </p:blipFill>
                      <p:spPr>
                        <a:xfrm>
                          <a:off x="2426" y="2750"/>
                          <a:ext cx="214" cy="227"/>
                        </a:xfrm>
                        <a:prstGeom prst="rect">
                          <a:avLst/>
                        </a:prstGeom>
                        <a:noFill/>
                        <a:ln w="38100">
                          <a:noFill/>
                          <a:miter/>
                        </a:ln>
                      </p:spPr>
                    </p:pic>
                  </p:oleObj>
                </mc:Fallback>
              </mc:AlternateContent>
            </a:graphicData>
          </a:graphic>
        </p:graphicFrame>
        <p:graphicFrame>
          <p:nvGraphicFramePr>
            <p:cNvPr id="69638" name="内容占位符 432155"/>
            <p:cNvGraphicFramePr>
              <a:graphicFrameLocks noGrp="1"/>
            </p:cNvGraphicFramePr>
            <p:nvPr>
              <p:ph sz="quarter" idx="4294967295"/>
            </p:nvPr>
          </p:nvGraphicFramePr>
          <p:xfrm>
            <a:off x="2426" y="3158"/>
            <a:ext cx="181" cy="227"/>
          </p:xfrm>
          <a:graphic>
            <a:graphicData uri="http://schemas.openxmlformats.org/presentationml/2006/ole">
              <mc:AlternateContent xmlns:mc="http://schemas.openxmlformats.org/markup-compatibility/2006">
                <mc:Choice xmlns:v="urn:schemas-microsoft-com:vml" Requires="v">
                  <p:oleObj spid="_x0000_s32086" r:id="rId7" imgW="232410" imgH="245110" progId="Equation.DSMT4">
                    <p:embed/>
                  </p:oleObj>
                </mc:Choice>
                <mc:Fallback>
                  <p:oleObj r:id="rId7" imgW="232410" imgH="245110" progId="Equation.DSMT4">
                    <p:embed/>
                    <p:pic>
                      <p:nvPicPr>
                        <p:cNvPr id="0" name="图片 3169"/>
                        <p:cNvPicPr/>
                        <p:nvPr/>
                      </p:nvPicPr>
                      <p:blipFill>
                        <a:blip r:embed="rId8"/>
                        <a:stretch>
                          <a:fillRect/>
                        </a:stretch>
                      </p:blipFill>
                      <p:spPr>
                        <a:xfrm>
                          <a:off x="2426" y="3158"/>
                          <a:ext cx="181" cy="227"/>
                        </a:xfrm>
                        <a:prstGeom prst="rect">
                          <a:avLst/>
                        </a:prstGeom>
                        <a:noFill/>
                        <a:ln w="38100">
                          <a:miter/>
                        </a:ln>
                      </p:spPr>
                    </p:pic>
                  </p:oleObj>
                </mc:Fallback>
              </mc:AlternateContent>
            </a:graphicData>
          </a:graphic>
        </p:graphicFrame>
        <p:graphicFrame>
          <p:nvGraphicFramePr>
            <p:cNvPr id="69639" name="内容占位符 432157"/>
            <p:cNvGraphicFramePr>
              <a:graphicFrameLocks noGrp="1"/>
            </p:cNvGraphicFramePr>
            <p:nvPr>
              <p:ph sz="quarter" idx="4294967295"/>
            </p:nvPr>
          </p:nvGraphicFramePr>
          <p:xfrm>
            <a:off x="2426" y="3521"/>
            <a:ext cx="215" cy="227"/>
          </p:xfrm>
          <a:graphic>
            <a:graphicData uri="http://schemas.openxmlformats.org/presentationml/2006/ole">
              <mc:AlternateContent xmlns:mc="http://schemas.openxmlformats.org/markup-compatibility/2006">
                <mc:Choice xmlns:v="urn:schemas-microsoft-com:vml" Requires="v">
                  <p:oleObj spid="_x0000_s32087" r:id="rId9" imgW="232410" imgH="245110" progId="Equation.DSMT4">
                    <p:embed/>
                  </p:oleObj>
                </mc:Choice>
                <mc:Fallback>
                  <p:oleObj r:id="rId9" imgW="232410" imgH="245110" progId="Equation.DSMT4">
                    <p:embed/>
                    <p:pic>
                      <p:nvPicPr>
                        <p:cNvPr id="0" name="图片 3170"/>
                        <p:cNvPicPr/>
                        <p:nvPr/>
                      </p:nvPicPr>
                      <p:blipFill>
                        <a:blip r:embed="rId10"/>
                        <a:stretch>
                          <a:fillRect/>
                        </a:stretch>
                      </p:blipFill>
                      <p:spPr>
                        <a:xfrm>
                          <a:off x="2426" y="3521"/>
                          <a:ext cx="215" cy="227"/>
                        </a:xfrm>
                        <a:prstGeom prst="rect">
                          <a:avLst/>
                        </a:prstGeom>
                        <a:noFill/>
                        <a:ln w="38100">
                          <a:miter/>
                        </a:ln>
                      </p:spPr>
                    </p:pic>
                  </p:oleObj>
                </mc:Fallback>
              </mc:AlternateContent>
            </a:graphicData>
          </a:graphic>
        </p:graphicFrame>
        <p:graphicFrame>
          <p:nvGraphicFramePr>
            <p:cNvPr id="69640" name="内容占位符 432153"/>
            <p:cNvGraphicFramePr>
              <a:graphicFrameLocks noGrp="1"/>
            </p:cNvGraphicFramePr>
            <p:nvPr>
              <p:ph sz="quarter" idx="4294967295"/>
            </p:nvPr>
          </p:nvGraphicFramePr>
          <p:xfrm>
            <a:off x="2426" y="3929"/>
            <a:ext cx="214" cy="227"/>
          </p:xfrm>
          <a:graphic>
            <a:graphicData uri="http://schemas.openxmlformats.org/presentationml/2006/ole">
              <mc:AlternateContent xmlns:mc="http://schemas.openxmlformats.org/markup-compatibility/2006">
                <mc:Choice xmlns:v="urn:schemas-microsoft-com:vml" Requires="v">
                  <p:oleObj spid="_x0000_s32088" r:id="rId11" imgW="232410" imgH="245110" progId="Equation.DSMT4">
                    <p:embed/>
                  </p:oleObj>
                </mc:Choice>
                <mc:Fallback>
                  <p:oleObj r:id="rId11" imgW="232410" imgH="245110" progId="Equation.DSMT4">
                    <p:embed/>
                    <p:pic>
                      <p:nvPicPr>
                        <p:cNvPr id="0" name="图片 3171"/>
                        <p:cNvPicPr/>
                        <p:nvPr/>
                      </p:nvPicPr>
                      <p:blipFill>
                        <a:blip r:embed="rId12"/>
                        <a:stretch>
                          <a:fillRect/>
                        </a:stretch>
                      </p:blipFill>
                      <p:spPr>
                        <a:xfrm>
                          <a:off x="2426" y="3929"/>
                          <a:ext cx="214" cy="227"/>
                        </a:xfrm>
                        <a:prstGeom prst="rect">
                          <a:avLst/>
                        </a:prstGeom>
                        <a:noFill/>
                        <a:ln w="38100">
                          <a:miter/>
                        </a:ln>
                      </p:spPr>
                    </p:pic>
                  </p:oleObj>
                </mc:Fallback>
              </mc:AlternateContent>
            </a:graphicData>
          </a:graphic>
        </p:graphicFrame>
      </p:grpSp>
      <p:sp>
        <p:nvSpPr>
          <p:cNvPr id="69641" name="文本框 432161"/>
          <p:cNvSpPr txBox="1"/>
          <p:nvPr/>
        </p:nvSpPr>
        <p:spPr>
          <a:xfrm>
            <a:off x="6397096" y="3697393"/>
            <a:ext cx="4055004" cy="1183005"/>
          </a:xfrm>
          <a:prstGeom prst="rect">
            <a:avLst/>
          </a:prstGeom>
          <a:noFill/>
          <a:ln w="9525">
            <a:noFill/>
          </a:ln>
        </p:spPr>
        <p:txBody>
          <a:bodyPr wrap="square" anchor="t">
            <a:spAutoFit/>
          </a:bodyPr>
          <a:lstStyle/>
          <a:p>
            <a:pPr lvl="0" indent="0">
              <a:lnSpc>
                <a:spcPct val="120000"/>
              </a:lnSpc>
              <a:spcBef>
                <a:spcPct val="50000"/>
              </a:spcBef>
            </a:pPr>
            <a:r>
              <a:rPr lang="zh-CN" altLang="en-US" sz="1985" b="1" dirty="0">
                <a:solidFill>
                  <a:srgbClr val="FF0000"/>
                </a:solidFill>
                <a:latin typeface="Times New Roman" panose="02020603050405020304" charset="0"/>
                <a:ea typeface="华光楷体_CNKI" panose="02000500000000000000" charset="-122"/>
              </a:rPr>
              <a:t>以</a:t>
            </a:r>
            <a:r>
              <a:rPr lang="en-US" altLang="zh-CN" sz="1985" b="1" dirty="0">
                <a:solidFill>
                  <a:srgbClr val="FF0000"/>
                </a:solidFill>
                <a:latin typeface="Times New Roman" panose="02020603050405020304" charset="0"/>
                <a:ea typeface="华光楷体_CNKI" panose="02000500000000000000" charset="-122"/>
              </a:rPr>
              <a:t>N=8</a:t>
            </a:r>
            <a:r>
              <a:rPr lang="zh-CN" altLang="en-US" sz="1985" b="1" dirty="0">
                <a:solidFill>
                  <a:srgbClr val="FF0000"/>
                </a:solidFill>
                <a:latin typeface="Times New Roman" panose="02020603050405020304" charset="0"/>
                <a:ea typeface="华光楷体_CNKI" panose="02000500000000000000" charset="-122"/>
              </a:rPr>
              <a:t>为例，分解为</a:t>
            </a:r>
            <a:r>
              <a:rPr lang="en-US" altLang="zh-CN" sz="1985" b="1" dirty="0">
                <a:solidFill>
                  <a:srgbClr val="FF0000"/>
                </a:solidFill>
                <a:latin typeface="Times New Roman" panose="02020603050405020304" charset="0"/>
                <a:ea typeface="华光楷体_CNKI" panose="02000500000000000000" charset="-122"/>
              </a:rPr>
              <a:t>2</a:t>
            </a:r>
            <a:r>
              <a:rPr lang="zh-CN" altLang="en-US" sz="1985" b="1" dirty="0">
                <a:solidFill>
                  <a:srgbClr val="FF0000"/>
                </a:solidFill>
                <a:latin typeface="Times New Roman" panose="02020603050405020304" charset="0"/>
                <a:ea typeface="华光楷体_CNKI" panose="02000500000000000000" charset="-122"/>
              </a:rPr>
              <a:t>个</a:t>
            </a:r>
            <a:r>
              <a:rPr lang="en-US" altLang="zh-CN" sz="1985" b="1" dirty="0">
                <a:solidFill>
                  <a:srgbClr val="FF0000"/>
                </a:solidFill>
                <a:latin typeface="Times New Roman" panose="02020603050405020304" charset="0"/>
                <a:ea typeface="华光楷体_CNKI" panose="02000500000000000000" charset="-122"/>
              </a:rPr>
              <a:t>4</a:t>
            </a:r>
            <a:r>
              <a:rPr lang="zh-CN" altLang="en-US" sz="1985" b="1" dirty="0">
                <a:solidFill>
                  <a:srgbClr val="FF0000"/>
                </a:solidFill>
                <a:latin typeface="Times New Roman" panose="02020603050405020304" charset="0"/>
                <a:ea typeface="华光楷体_CNKI" panose="02000500000000000000" charset="-122"/>
              </a:rPr>
              <a:t>点的</a:t>
            </a:r>
            <a:r>
              <a:rPr lang="en-US" altLang="zh-CN" sz="1985" b="1" dirty="0">
                <a:solidFill>
                  <a:srgbClr val="FF0000"/>
                </a:solidFill>
                <a:latin typeface="Times New Roman" panose="02020603050405020304" charset="0"/>
                <a:ea typeface="华光楷体_CNKI" panose="02000500000000000000" charset="-122"/>
              </a:rPr>
              <a:t>DFT</a:t>
            </a:r>
            <a:r>
              <a:rPr lang="zh-CN" altLang="en-US" sz="1985" b="1" dirty="0">
                <a:solidFill>
                  <a:srgbClr val="FF0000"/>
                </a:solidFill>
                <a:latin typeface="Times New Roman" panose="02020603050405020304" charset="0"/>
                <a:ea typeface="华光楷体_CNKI" panose="02000500000000000000" charset="-122"/>
              </a:rPr>
              <a:t>，然后做</a:t>
            </a:r>
            <a:r>
              <a:rPr lang="en-US" altLang="zh-CN" sz="1985" b="1" dirty="0">
                <a:solidFill>
                  <a:srgbClr val="FF0000"/>
                </a:solidFill>
                <a:latin typeface="Times New Roman" panose="02020603050405020304" charset="0"/>
                <a:ea typeface="华光楷体_CNKI" panose="02000500000000000000" charset="-122"/>
              </a:rPr>
              <a:t>8/2=4</a:t>
            </a:r>
            <a:r>
              <a:rPr lang="zh-CN" altLang="en-US" sz="1985" b="1" dirty="0">
                <a:solidFill>
                  <a:srgbClr val="FF0000"/>
                </a:solidFill>
                <a:latin typeface="Times New Roman" panose="02020603050405020304" charset="0"/>
                <a:ea typeface="华光楷体_CNKI" panose="02000500000000000000" charset="-122"/>
              </a:rPr>
              <a:t>次蝶形运算即可求出所有</a:t>
            </a:r>
            <a:r>
              <a:rPr lang="en-US" altLang="zh-CN" sz="1985" b="1" dirty="0">
                <a:solidFill>
                  <a:srgbClr val="FF0000"/>
                </a:solidFill>
                <a:latin typeface="Times New Roman" panose="02020603050405020304" charset="0"/>
                <a:ea typeface="华光楷体_CNKI" panose="02000500000000000000" charset="-122"/>
              </a:rPr>
              <a:t>8</a:t>
            </a:r>
            <a:r>
              <a:rPr lang="zh-CN" altLang="en-US" sz="1985" b="1" dirty="0">
                <a:solidFill>
                  <a:srgbClr val="FF0000"/>
                </a:solidFill>
                <a:latin typeface="Times New Roman" panose="02020603050405020304" charset="0"/>
                <a:ea typeface="华光楷体_CNKI" panose="02000500000000000000" charset="-122"/>
              </a:rPr>
              <a:t>点</a:t>
            </a:r>
            <a:r>
              <a:rPr lang="en-US" altLang="zh-CN" sz="1985" b="1" i="1" err="1">
                <a:solidFill>
                  <a:srgbClr val="FF0000"/>
                </a:solidFill>
                <a:latin typeface="Times New Roman" panose="02020603050405020304" charset="0"/>
                <a:ea typeface="华光楷体_CNKI" panose="02000500000000000000" charset="-122"/>
              </a:rPr>
              <a:t>X</a:t>
            </a:r>
            <a:r>
              <a:rPr lang="en-US" altLang="zh-CN" sz="1985" b="1" err="1">
                <a:solidFill>
                  <a:srgbClr val="FF0000"/>
                </a:solidFill>
                <a:latin typeface="Times New Roman" panose="02020603050405020304" charset="0"/>
                <a:ea typeface="华光楷体_CNKI" panose="02000500000000000000" charset="-122"/>
              </a:rPr>
              <a:t>(k</a:t>
            </a:r>
            <a:r>
              <a:rPr lang="en-US" altLang="zh-CN" sz="1985" b="1" dirty="0">
                <a:solidFill>
                  <a:srgbClr val="FF0000"/>
                </a:solidFill>
                <a:latin typeface="Times New Roman" panose="02020603050405020304" charset="0"/>
                <a:ea typeface="华光楷体_CNKI" panose="02000500000000000000" charset="-122"/>
              </a:rPr>
              <a:t>)</a:t>
            </a:r>
            <a:r>
              <a:rPr lang="zh-CN" altLang="en-US" sz="1985" b="1" dirty="0">
                <a:solidFill>
                  <a:srgbClr val="FF0000"/>
                </a:solidFill>
                <a:latin typeface="Times New Roman" panose="02020603050405020304" charset="0"/>
                <a:ea typeface="华光楷体_CNKI" panose="02000500000000000000" charset="-122"/>
              </a:rPr>
              <a:t>的值。</a:t>
            </a:r>
          </a:p>
        </p:txBody>
      </p:sp>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3"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4"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433178" name="矩形 433177"/>
          <p:cNvSpPr/>
          <p:nvPr/>
        </p:nvSpPr>
        <p:spPr>
          <a:xfrm>
            <a:off x="2249784" y="2755999"/>
            <a:ext cx="2218055" cy="427990"/>
          </a:xfrm>
          <a:prstGeom prst="rect">
            <a:avLst/>
          </a:prstGeom>
          <a:noFill/>
          <a:ln w="9525">
            <a:noFill/>
          </a:ln>
        </p:spPr>
        <p:txBody>
          <a:bodyPr wrap="none" anchor="ctr">
            <a:spAutoFit/>
          </a:bodyPr>
          <a:lstStyle/>
          <a:p>
            <a:pPr lvl="0" indent="0"/>
            <a:r>
              <a:rPr lang="zh-CN" altLang="en-US" sz="2205" dirty="0">
                <a:latin typeface="Times New Roman" panose="02020603050405020304" charset="0"/>
              </a:rPr>
              <a:t>复数乘法次数： </a:t>
            </a:r>
          </a:p>
        </p:txBody>
      </p:sp>
      <p:sp>
        <p:nvSpPr>
          <p:cNvPr id="433179" name="文本框 433178"/>
          <p:cNvSpPr txBox="1"/>
          <p:nvPr/>
        </p:nvSpPr>
        <p:spPr>
          <a:xfrm>
            <a:off x="4711211" y="2717024"/>
            <a:ext cx="1113420" cy="427990"/>
          </a:xfrm>
          <a:prstGeom prst="rect">
            <a:avLst/>
          </a:prstGeom>
          <a:noFill/>
          <a:ln w="9525">
            <a:noFill/>
          </a:ln>
        </p:spPr>
        <p:txBody>
          <a:bodyPr anchor="t">
            <a:spAutoFit/>
          </a:bodyPr>
          <a:lstStyle/>
          <a:p>
            <a:pPr lvl="0" indent="0">
              <a:spcBef>
                <a:spcPct val="50000"/>
              </a:spcBef>
            </a:pPr>
            <a:r>
              <a:rPr lang="en-US" altLang="zh-CN" sz="2205" i="1">
                <a:latin typeface="Times New Roman" panose="02020603050405020304" charset="0"/>
                <a:ea typeface="华光楷体_CNKI" panose="02000500000000000000" charset="-122"/>
              </a:rPr>
              <a:t>N</a:t>
            </a:r>
            <a:r>
              <a:rPr lang="en-US" altLang="zh-CN" sz="2205" baseline="30000">
                <a:latin typeface="Times New Roman" panose="02020603050405020304" charset="0"/>
                <a:ea typeface="华光楷体_CNKI" panose="02000500000000000000" charset="-122"/>
              </a:rPr>
              <a:t>2</a:t>
            </a:r>
          </a:p>
        </p:txBody>
      </p:sp>
      <p:sp>
        <p:nvSpPr>
          <p:cNvPr id="433180" name="矩形 433179"/>
          <p:cNvSpPr/>
          <p:nvPr/>
        </p:nvSpPr>
        <p:spPr>
          <a:xfrm>
            <a:off x="2249784" y="3260189"/>
            <a:ext cx="2699517" cy="427990"/>
          </a:xfrm>
          <a:prstGeom prst="rect">
            <a:avLst/>
          </a:prstGeom>
          <a:noFill/>
          <a:ln w="9525">
            <a:noFill/>
          </a:ln>
        </p:spPr>
        <p:txBody>
          <a:bodyPr anchor="ctr">
            <a:spAutoFit/>
          </a:bodyPr>
          <a:lstStyle/>
          <a:p>
            <a:pPr lvl="0" indent="0"/>
            <a:r>
              <a:rPr lang="zh-CN" altLang="en-US" sz="2205" dirty="0">
                <a:latin typeface="Times New Roman" panose="02020603050405020304" charset="0"/>
              </a:rPr>
              <a:t>复数加法次数： </a:t>
            </a:r>
          </a:p>
        </p:txBody>
      </p:sp>
      <p:sp>
        <p:nvSpPr>
          <p:cNvPr id="433181" name="文本框 433180"/>
          <p:cNvSpPr txBox="1"/>
          <p:nvPr/>
        </p:nvSpPr>
        <p:spPr>
          <a:xfrm>
            <a:off x="4711211" y="3221214"/>
            <a:ext cx="2382647" cy="427990"/>
          </a:xfrm>
          <a:prstGeom prst="rect">
            <a:avLst/>
          </a:prstGeom>
          <a:noFill/>
          <a:ln w="9525">
            <a:noFill/>
          </a:ln>
        </p:spPr>
        <p:txBody>
          <a:bodyPr anchor="t">
            <a:spAutoFit/>
          </a:bodyPr>
          <a:lstStyle/>
          <a:p>
            <a:pPr lvl="0" indent="0">
              <a:spcBef>
                <a:spcPct val="50000"/>
              </a:spcBef>
            </a:pPr>
            <a:r>
              <a:rPr lang="en-US" altLang="zh-CN" sz="2205" i="1">
                <a:latin typeface="Times New Roman" panose="02020603050405020304" charset="0"/>
                <a:ea typeface="华光楷体_CNKI" panose="02000500000000000000" charset="-122"/>
              </a:rPr>
              <a:t>N</a:t>
            </a:r>
            <a:r>
              <a:rPr lang="en-US" altLang="zh-CN" sz="2205">
                <a:latin typeface="Times New Roman" panose="02020603050405020304" charset="0"/>
                <a:ea typeface="华光楷体_CNKI" panose="02000500000000000000" charset="-122"/>
              </a:rPr>
              <a:t>(</a:t>
            </a:r>
            <a:r>
              <a:rPr lang="en-US" altLang="zh-CN" sz="2205" i="1" dirty="0">
                <a:latin typeface="Times New Roman" panose="02020603050405020304" charset="0"/>
                <a:ea typeface="华光楷体_CNKI" panose="02000500000000000000" charset="-122"/>
              </a:rPr>
              <a:t>N</a:t>
            </a:r>
            <a:r>
              <a:rPr lang="zh-CN" altLang="en-US" sz="2205" i="1" dirty="0">
                <a:latin typeface="Times New Roman" panose="02020603050405020304" charset="0"/>
                <a:ea typeface="华光楷体_CNKI" panose="02000500000000000000" charset="-122"/>
              </a:rPr>
              <a:t>－</a:t>
            </a:r>
            <a:r>
              <a:rPr lang="en-US" altLang="zh-CN" sz="2205">
                <a:latin typeface="Times New Roman" panose="02020603050405020304" charset="0"/>
                <a:ea typeface="华光楷体_CNKI" panose="02000500000000000000" charset="-122"/>
              </a:rPr>
              <a:t>1)</a:t>
            </a:r>
          </a:p>
        </p:txBody>
      </p:sp>
      <p:sp>
        <p:nvSpPr>
          <p:cNvPr id="433183" name="矩形 433182"/>
          <p:cNvSpPr/>
          <p:nvPr/>
        </p:nvSpPr>
        <p:spPr>
          <a:xfrm>
            <a:off x="2248032" y="4374484"/>
            <a:ext cx="2218055" cy="427990"/>
          </a:xfrm>
          <a:prstGeom prst="rect">
            <a:avLst/>
          </a:prstGeom>
          <a:noFill/>
          <a:ln w="9525">
            <a:noFill/>
          </a:ln>
        </p:spPr>
        <p:txBody>
          <a:bodyPr wrap="none" anchor="ctr">
            <a:spAutoFit/>
          </a:bodyPr>
          <a:lstStyle/>
          <a:p>
            <a:pPr lvl="0" indent="0"/>
            <a:r>
              <a:rPr lang="zh-CN" altLang="en-US" sz="2205" dirty="0">
                <a:latin typeface="Times New Roman" panose="02020603050405020304" charset="0"/>
              </a:rPr>
              <a:t>复数乘法次数： </a:t>
            </a:r>
          </a:p>
        </p:txBody>
      </p:sp>
      <p:sp>
        <p:nvSpPr>
          <p:cNvPr id="433184" name="文本框 433183"/>
          <p:cNvSpPr txBox="1"/>
          <p:nvPr/>
        </p:nvSpPr>
        <p:spPr>
          <a:xfrm>
            <a:off x="4709460" y="4336385"/>
            <a:ext cx="4210337" cy="427990"/>
          </a:xfrm>
          <a:prstGeom prst="rect">
            <a:avLst/>
          </a:prstGeom>
          <a:noFill/>
          <a:ln w="9525">
            <a:noFill/>
          </a:ln>
        </p:spPr>
        <p:txBody>
          <a:bodyPr anchor="t">
            <a:spAutoFit/>
          </a:bodyPr>
          <a:lstStyle/>
          <a:p>
            <a:pPr lvl="0" indent="0">
              <a:spcBef>
                <a:spcPct val="50000"/>
              </a:spcBef>
            </a:pP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N/</a:t>
            </a: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a:t>
            </a:r>
            <a:r>
              <a:rPr lang="en-US" altLang="zh-CN" sz="2205" baseline="30000">
                <a:latin typeface="Times New Roman" panose="02020603050405020304" charset="0"/>
                <a:ea typeface="华光楷体_CNKI" panose="02000500000000000000" charset="-122"/>
              </a:rPr>
              <a:t>2</a:t>
            </a:r>
            <a:r>
              <a:rPr lang="en-US" altLang="zh-CN" sz="2205">
                <a:latin typeface="Times New Roman" panose="02020603050405020304" charset="0"/>
                <a:ea typeface="华光楷体_CNKI" panose="02000500000000000000" charset="-122"/>
              </a:rPr>
              <a:t>+</a:t>
            </a:r>
            <a:r>
              <a:rPr lang="en-US" altLang="zh-CN" sz="2205" i="1">
                <a:latin typeface="Times New Roman" panose="02020603050405020304" charset="0"/>
                <a:ea typeface="华光楷体_CNKI" panose="02000500000000000000" charset="-122"/>
              </a:rPr>
              <a:t>N</a:t>
            </a: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N</a:t>
            </a:r>
            <a:r>
              <a:rPr lang="en-US" altLang="zh-CN" sz="2205" baseline="30000">
                <a:latin typeface="Times New Roman" panose="02020603050405020304" charset="0"/>
                <a:ea typeface="华光楷体_CNKI" panose="02000500000000000000" charset="-122"/>
              </a:rPr>
              <a:t>2</a:t>
            </a: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N</a:t>
            </a:r>
            <a:r>
              <a:rPr lang="en-US" altLang="zh-CN" sz="2205">
                <a:latin typeface="Times New Roman" panose="02020603050405020304" charset="0"/>
                <a:ea typeface="华光楷体_CNKI" panose="02000500000000000000" charset="-122"/>
              </a:rPr>
              <a:t>/2</a:t>
            </a:r>
          </a:p>
        </p:txBody>
      </p:sp>
      <p:sp>
        <p:nvSpPr>
          <p:cNvPr id="433185" name="矩形 433184"/>
          <p:cNvSpPr/>
          <p:nvPr/>
        </p:nvSpPr>
        <p:spPr>
          <a:xfrm>
            <a:off x="2248032" y="5009974"/>
            <a:ext cx="2699517" cy="427990"/>
          </a:xfrm>
          <a:prstGeom prst="rect">
            <a:avLst/>
          </a:prstGeom>
          <a:noFill/>
          <a:ln w="9525">
            <a:noFill/>
          </a:ln>
        </p:spPr>
        <p:txBody>
          <a:bodyPr anchor="ctr">
            <a:spAutoFit/>
          </a:bodyPr>
          <a:lstStyle/>
          <a:p>
            <a:pPr lvl="0" indent="0"/>
            <a:r>
              <a:rPr lang="zh-CN" altLang="en-US" sz="2205" dirty="0">
                <a:latin typeface="Times New Roman" panose="02020603050405020304" charset="0"/>
              </a:rPr>
              <a:t>复数加法次数： </a:t>
            </a:r>
          </a:p>
        </p:txBody>
      </p:sp>
      <p:sp>
        <p:nvSpPr>
          <p:cNvPr id="433186" name="文本框 433185"/>
          <p:cNvSpPr txBox="1"/>
          <p:nvPr/>
        </p:nvSpPr>
        <p:spPr>
          <a:xfrm>
            <a:off x="4709460" y="4971874"/>
            <a:ext cx="5162696" cy="427990"/>
          </a:xfrm>
          <a:prstGeom prst="rect">
            <a:avLst/>
          </a:prstGeom>
          <a:noFill/>
          <a:ln w="9525">
            <a:noFill/>
          </a:ln>
        </p:spPr>
        <p:txBody>
          <a:bodyPr anchor="t">
            <a:spAutoFit/>
          </a:bodyPr>
          <a:lstStyle/>
          <a:p>
            <a:pPr lvl="0" indent="0">
              <a:spcBef>
                <a:spcPct val="50000"/>
              </a:spcBef>
            </a:pP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N/2)</a:t>
            </a:r>
            <a:r>
              <a:rPr lang="en-US" altLang="zh-CN" sz="2205">
                <a:latin typeface="Times New Roman" panose="02020603050405020304" charset="0"/>
                <a:ea typeface="华光楷体_CNKI" panose="02000500000000000000" charset="-122"/>
              </a:rPr>
              <a:t>(</a:t>
            </a:r>
            <a:r>
              <a:rPr lang="en-US" altLang="zh-CN" sz="2205" i="1" dirty="0">
                <a:latin typeface="Times New Roman" panose="02020603050405020304" charset="0"/>
                <a:ea typeface="华光楷体_CNKI" panose="02000500000000000000" charset="-122"/>
              </a:rPr>
              <a:t>N/2</a:t>
            </a:r>
            <a:r>
              <a:rPr lang="zh-CN" altLang="en-US" sz="2205" i="1" dirty="0">
                <a:latin typeface="Times New Roman" panose="02020603050405020304" charset="0"/>
                <a:ea typeface="华光楷体_CNKI" panose="02000500000000000000" charset="-122"/>
              </a:rPr>
              <a:t>－</a:t>
            </a:r>
            <a:r>
              <a:rPr lang="en-US" altLang="zh-CN" sz="2205">
                <a:latin typeface="Times New Roman" panose="02020603050405020304" charset="0"/>
                <a:ea typeface="华光楷体_CNKI" panose="02000500000000000000" charset="-122"/>
              </a:rPr>
              <a:t>1)+2*</a:t>
            </a:r>
            <a:r>
              <a:rPr lang="en-US" altLang="zh-CN" sz="2205" i="1">
                <a:latin typeface="Times New Roman" panose="02020603050405020304" charset="0"/>
                <a:ea typeface="华光楷体_CNKI" panose="02000500000000000000" charset="-122"/>
              </a:rPr>
              <a:t>N</a:t>
            </a:r>
            <a:r>
              <a:rPr lang="en-US" altLang="zh-CN" sz="2205">
                <a:latin typeface="Times New Roman" panose="02020603050405020304" charset="0"/>
                <a:ea typeface="华光楷体_CNKI" panose="02000500000000000000" charset="-122"/>
              </a:rPr>
              <a:t>/2=</a:t>
            </a:r>
            <a:r>
              <a:rPr lang="en-US" altLang="zh-CN" sz="2205" i="1">
                <a:latin typeface="Times New Roman" panose="02020603050405020304" charset="0"/>
                <a:ea typeface="华光楷体_CNKI" panose="02000500000000000000" charset="-122"/>
              </a:rPr>
              <a:t>N</a:t>
            </a:r>
            <a:r>
              <a:rPr lang="en-US" altLang="zh-CN" sz="2205" baseline="30000">
                <a:latin typeface="Times New Roman" panose="02020603050405020304" charset="0"/>
                <a:ea typeface="华光楷体_CNKI" panose="02000500000000000000" charset="-122"/>
              </a:rPr>
              <a:t>2</a:t>
            </a:r>
            <a:r>
              <a:rPr lang="en-US" altLang="zh-CN" sz="2205">
                <a:latin typeface="Times New Roman" panose="02020603050405020304" charset="0"/>
                <a:ea typeface="华光楷体_CNKI" panose="02000500000000000000" charset="-122"/>
              </a:rPr>
              <a:t>/2</a:t>
            </a:r>
          </a:p>
        </p:txBody>
      </p:sp>
      <p:sp>
        <p:nvSpPr>
          <p:cNvPr id="433188" name="矩形 433187"/>
          <p:cNvSpPr/>
          <p:nvPr/>
        </p:nvSpPr>
        <p:spPr>
          <a:xfrm>
            <a:off x="1138114" y="2190076"/>
            <a:ext cx="8576483" cy="714269"/>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1" i="0" u="none" kern="1200" baseline="0">
                <a:solidFill>
                  <a:schemeClr val="tx1"/>
                </a:solidFill>
                <a:latin typeface="Tahoma" panose="020B0604030504040204" pitchFamily="34" charset="0"/>
                <a:ea typeface="黑体" panose="0201060906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1" i="0" u="none" kern="1200" baseline="0">
                <a:solidFill>
                  <a:schemeClr val="tx1"/>
                </a:solidFill>
                <a:latin typeface="+mn-lt"/>
                <a:ea typeface="+mn-ea"/>
                <a:cs typeface="+mn-cs"/>
              </a:defRPr>
            </a:lvl5pPr>
          </a:lstStyle>
          <a:p>
            <a:pPr marL="0" lvl="0" indent="0" defTabSz="2281555" fontAlgn="base">
              <a:buNone/>
            </a:pPr>
            <a:r>
              <a:rPr lang="en-US" altLang="zh-CN" sz="2645" i="1" strike="noStrike" noProof="1">
                <a:latin typeface="Times New Roman" panose="02020603050405020304" charset="0"/>
                <a:ea typeface="+mn-ea"/>
                <a:cs typeface="+mn-ea"/>
              </a:rPr>
              <a:t>N</a:t>
            </a:r>
            <a:r>
              <a:rPr lang="zh-CN" altLang="en-US" sz="2645" strike="noStrike" noProof="1">
                <a:latin typeface="Times New Roman" panose="02020603050405020304" charset="0"/>
                <a:ea typeface="+mn-ea"/>
                <a:cs typeface="+mn-ea"/>
              </a:rPr>
              <a:t>点</a:t>
            </a:r>
            <a:r>
              <a:rPr lang="en-US" altLang="zh-CN" sz="2645" b="0" i="1" strike="noStrike" noProof="1">
                <a:effectLst>
                  <a:outerShdw blurRad="38100" dist="38100" dir="2700000">
                    <a:srgbClr val="FFFFFF"/>
                  </a:outerShdw>
                </a:effectLst>
                <a:latin typeface="Times New Roman" panose="02020603050405020304" charset="0"/>
                <a:ea typeface="+mn-ea"/>
                <a:cs typeface="+mn-ea"/>
              </a:rPr>
              <a:t>DFT </a:t>
            </a:r>
            <a:r>
              <a:rPr lang="zh-CN" altLang="en-US" sz="2645" strike="noStrike" noProof="1">
                <a:effectLst>
                  <a:outerShdw blurRad="38100" dist="38100" dir="2700000">
                    <a:srgbClr val="FFFFFF"/>
                  </a:outerShdw>
                </a:effectLst>
                <a:latin typeface="Times New Roman" panose="02020603050405020304" charset="0"/>
                <a:ea typeface="+mn-ea"/>
                <a:cs typeface="+mn-ea"/>
              </a:rPr>
              <a:t>的运算量</a:t>
            </a:r>
            <a:r>
              <a:rPr lang="zh-CN" altLang="en-US" sz="2645" strike="noStrike" noProof="1">
                <a:latin typeface="Times New Roman" panose="02020603050405020304" charset="0"/>
                <a:ea typeface="+mn-ea"/>
                <a:cs typeface="+mn-ea"/>
              </a:rPr>
              <a:t> </a:t>
            </a:r>
          </a:p>
        </p:txBody>
      </p:sp>
      <p:sp>
        <p:nvSpPr>
          <p:cNvPr id="433190" name="矩形 433189"/>
          <p:cNvSpPr/>
          <p:nvPr/>
        </p:nvSpPr>
        <p:spPr>
          <a:xfrm>
            <a:off x="1138114" y="3777924"/>
            <a:ext cx="8973882" cy="952359"/>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1" i="0" u="none" kern="1200" baseline="0">
                <a:solidFill>
                  <a:schemeClr val="tx1"/>
                </a:solidFill>
                <a:latin typeface="Tahoma" panose="020B0604030504040204" pitchFamily="34" charset="0"/>
                <a:ea typeface="黑体" panose="0201060906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1" i="0" u="none" kern="1200" baseline="0">
                <a:solidFill>
                  <a:schemeClr val="tx1"/>
                </a:solidFill>
                <a:latin typeface="+mn-lt"/>
                <a:ea typeface="+mn-ea"/>
                <a:cs typeface="+mn-cs"/>
              </a:defRPr>
            </a:lvl5pPr>
          </a:lstStyle>
          <a:p>
            <a:pPr marL="0" lvl="0" indent="0" defTabSz="2281555" fontAlgn="base">
              <a:buNone/>
            </a:pPr>
            <a:r>
              <a:rPr lang="zh-CN" altLang="en-US" sz="2645" strike="noStrike" noProof="1">
                <a:effectLst>
                  <a:outerShdw blurRad="38100" dist="38100" dir="2700000">
                    <a:srgbClr val="FFFFFF"/>
                  </a:outerShdw>
                </a:effectLst>
                <a:latin typeface="Times New Roman" panose="02020603050405020304" charset="0"/>
                <a:ea typeface="+mn-ea"/>
                <a:cs typeface="+mn-ea"/>
              </a:rPr>
              <a:t>分解一次后所需的运算量＝</a:t>
            </a:r>
            <a:r>
              <a:rPr lang="en-US" altLang="zh-CN" sz="2645" strike="noStrike" noProof="1">
                <a:effectLst>
                  <a:outerShdw blurRad="38100" dist="38100" dir="2700000">
                    <a:srgbClr val="FFFFFF"/>
                  </a:outerShdw>
                </a:effectLst>
                <a:latin typeface="Times New Roman" panose="02020603050405020304" charset="0"/>
                <a:ea typeface="+mn-ea"/>
                <a:cs typeface="+mn-ea"/>
              </a:rPr>
              <a:t>2</a:t>
            </a:r>
            <a:r>
              <a:rPr lang="zh-CN" altLang="en-US" sz="2645" strike="noStrike" noProof="1">
                <a:effectLst>
                  <a:outerShdw blurRad="38100" dist="38100" dir="2700000">
                    <a:srgbClr val="FFFFFF"/>
                  </a:outerShdw>
                </a:effectLst>
                <a:latin typeface="Times New Roman" panose="02020603050405020304" charset="0"/>
                <a:ea typeface="+mn-ea"/>
                <a:cs typeface="+mn-ea"/>
              </a:rPr>
              <a:t>个</a:t>
            </a:r>
            <a:r>
              <a:rPr lang="en-US" altLang="zh-CN" sz="2645" strike="noStrike" noProof="1">
                <a:effectLst>
                  <a:outerShdw blurRad="38100" dist="38100" dir="2700000">
                    <a:srgbClr val="FFFFFF"/>
                  </a:outerShdw>
                </a:effectLst>
                <a:latin typeface="Times New Roman" panose="02020603050405020304" charset="0"/>
                <a:ea typeface="+mn-ea"/>
                <a:cs typeface="+mn-ea"/>
              </a:rPr>
              <a:t>N/2</a:t>
            </a:r>
            <a:r>
              <a:rPr lang="zh-CN" altLang="en-US" sz="2645" strike="noStrike" noProof="1">
                <a:effectLst>
                  <a:outerShdw blurRad="38100" dist="38100" dir="2700000">
                    <a:srgbClr val="FFFFFF"/>
                  </a:outerShdw>
                </a:effectLst>
                <a:latin typeface="Times New Roman" panose="02020603050405020304" charset="0"/>
                <a:ea typeface="+mn-ea"/>
                <a:cs typeface="+mn-ea"/>
              </a:rPr>
              <a:t>的</a:t>
            </a:r>
            <a:r>
              <a:rPr lang="en-US" altLang="zh-CN" sz="2645" strike="noStrike" noProof="1">
                <a:effectLst>
                  <a:outerShdw blurRad="38100" dist="38100" dir="2700000">
                    <a:srgbClr val="FFFFFF"/>
                  </a:outerShdw>
                </a:effectLst>
                <a:latin typeface="Times New Roman" panose="02020603050405020304" charset="0"/>
                <a:ea typeface="+mn-ea"/>
                <a:cs typeface="+mn-ea"/>
              </a:rPr>
              <a:t>DFT</a:t>
            </a:r>
            <a:r>
              <a:rPr lang="zh-CN" altLang="en-US" sz="2645" strike="noStrike" noProof="1">
                <a:effectLst>
                  <a:outerShdw blurRad="38100" dist="38100" dir="2700000">
                    <a:srgbClr val="FFFFFF"/>
                  </a:outerShdw>
                </a:effectLst>
                <a:latin typeface="Times New Roman" panose="02020603050405020304" charset="0"/>
                <a:ea typeface="+mn-ea"/>
                <a:cs typeface="+mn-ea"/>
              </a:rPr>
              <a:t>＋</a:t>
            </a:r>
            <a:r>
              <a:rPr lang="en-US" altLang="zh-CN" sz="2645" strike="noStrike" noProof="1">
                <a:effectLst>
                  <a:outerShdw blurRad="38100" dist="38100" dir="2700000">
                    <a:srgbClr val="FFFFFF"/>
                  </a:outerShdw>
                </a:effectLst>
                <a:latin typeface="Times New Roman" panose="02020603050405020304" charset="0"/>
                <a:ea typeface="+mn-ea"/>
                <a:cs typeface="+mn-ea"/>
              </a:rPr>
              <a:t>N/2</a:t>
            </a:r>
            <a:r>
              <a:rPr lang="zh-CN" altLang="en-US" sz="2645" strike="noStrike" noProof="1">
                <a:effectLst>
                  <a:outerShdw blurRad="38100" dist="38100" dir="2700000">
                    <a:srgbClr val="FFFFFF"/>
                  </a:outerShdw>
                </a:effectLst>
                <a:latin typeface="Times New Roman" panose="02020603050405020304" charset="0"/>
                <a:ea typeface="+mn-ea"/>
                <a:cs typeface="+mn-ea"/>
              </a:rPr>
              <a:t>蝶形：</a:t>
            </a:r>
          </a:p>
        </p:txBody>
      </p:sp>
      <p:sp>
        <p:nvSpPr>
          <p:cNvPr id="433191" name="矩形 433190"/>
          <p:cNvSpPr/>
          <p:nvPr/>
        </p:nvSpPr>
        <p:spPr>
          <a:xfrm>
            <a:off x="1138114" y="5526833"/>
            <a:ext cx="8655262" cy="58297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1" i="0" u="none" kern="1200" baseline="0">
                <a:solidFill>
                  <a:schemeClr val="tx1"/>
                </a:solidFill>
                <a:latin typeface="Tahoma" panose="020B0604030504040204" pitchFamily="34" charset="0"/>
                <a:ea typeface="黑体" panose="0201060906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1" i="0" u="none" kern="1200" baseline="0">
                <a:solidFill>
                  <a:schemeClr val="tx1"/>
                </a:solidFill>
                <a:latin typeface="+mn-lt"/>
                <a:ea typeface="+mn-ea"/>
                <a:cs typeface="+mn-cs"/>
              </a:defRPr>
            </a:lvl5pPr>
          </a:lstStyle>
          <a:p>
            <a:pPr marL="0" lvl="0" indent="0" defTabSz="2281555" fontAlgn="base">
              <a:buNone/>
            </a:pPr>
            <a:r>
              <a:rPr lang="zh-CN" altLang="en-US" sz="2645" strike="noStrike" noProof="1">
                <a:effectLst>
                  <a:outerShdw blurRad="38100" dist="38100" dir="2700000">
                    <a:srgbClr val="FFFFFF"/>
                  </a:outerShdw>
                </a:effectLst>
                <a:latin typeface="Times New Roman" panose="02020603050405020304" charset="0"/>
                <a:ea typeface="+mn-ea"/>
                <a:cs typeface="+mn-ea"/>
              </a:rPr>
              <a:t>因此通过一次分解后，运算工作量减少了差不多一半。</a:t>
            </a:r>
          </a:p>
        </p:txBody>
      </p:sp>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33188"/>
                                        </p:tgtEl>
                                        <p:attrNameLst>
                                          <p:attrName>style.visibility</p:attrName>
                                        </p:attrNameLst>
                                      </p:cBhvr>
                                      <p:to>
                                        <p:strVal val="visible"/>
                                      </p:to>
                                    </p:set>
                                    <p:animEffect transition="in" filter="blinds(horizontal)">
                                      <p:cBhvr>
                                        <p:cTn id="7" dur="500"/>
                                        <p:tgtEl>
                                          <p:spTgt spid="43318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3178"/>
                                        </p:tgtEl>
                                        <p:attrNameLst>
                                          <p:attrName>style.visibility</p:attrName>
                                        </p:attrNameLst>
                                      </p:cBhvr>
                                      <p:to>
                                        <p:strVal val="visible"/>
                                      </p:to>
                                    </p:set>
                                    <p:animEffect transition="in" filter="blinds(horizontal)">
                                      <p:cBhvr>
                                        <p:cTn id="11" dur="1000"/>
                                        <p:tgtEl>
                                          <p:spTgt spid="433178"/>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33179"/>
                                        </p:tgtEl>
                                        <p:attrNameLst>
                                          <p:attrName>style.visibility</p:attrName>
                                        </p:attrNameLst>
                                      </p:cBhvr>
                                      <p:to>
                                        <p:strVal val="visible"/>
                                      </p:to>
                                    </p:set>
                                    <p:animEffect transition="in" filter="blinds(horizontal)">
                                      <p:cBhvr>
                                        <p:cTn id="15" dur="500"/>
                                        <p:tgtEl>
                                          <p:spTgt spid="433179"/>
                                        </p:tgtEl>
                                      </p:cBhvr>
                                    </p:animEffect>
                                  </p:childTnLst>
                                </p:cTn>
                              </p:par>
                            </p:childTnLst>
                          </p:cTn>
                        </p:par>
                        <p:par>
                          <p:cTn id="16" fill="hold">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433180"/>
                                        </p:tgtEl>
                                        <p:attrNameLst>
                                          <p:attrName>style.visibility</p:attrName>
                                        </p:attrNameLst>
                                      </p:cBhvr>
                                      <p:to>
                                        <p:strVal val="visible"/>
                                      </p:to>
                                    </p:set>
                                    <p:animEffect transition="in" filter="blinds(horizontal)">
                                      <p:cBhvr>
                                        <p:cTn id="19" dur="500"/>
                                        <p:tgtEl>
                                          <p:spTgt spid="433180"/>
                                        </p:tgtEl>
                                      </p:cBhvr>
                                    </p:animEffect>
                                  </p:childTnLst>
                                </p:cTn>
                              </p:par>
                            </p:childTnLst>
                          </p:cTn>
                        </p:par>
                        <p:par>
                          <p:cTn id="20" fill="hold">
                            <p:stCondLst>
                              <p:cond delay="2500"/>
                            </p:stCondLst>
                            <p:childTnLst>
                              <p:par>
                                <p:cTn id="21" presetID="3" presetClass="entr" presetSubtype="10" fill="hold" grpId="0" nodeType="afterEffect">
                                  <p:stCondLst>
                                    <p:cond delay="0"/>
                                  </p:stCondLst>
                                  <p:childTnLst>
                                    <p:set>
                                      <p:cBhvr>
                                        <p:cTn id="22" dur="1" fill="hold">
                                          <p:stCondLst>
                                            <p:cond delay="0"/>
                                          </p:stCondLst>
                                        </p:cTn>
                                        <p:tgtEl>
                                          <p:spTgt spid="433181"/>
                                        </p:tgtEl>
                                        <p:attrNameLst>
                                          <p:attrName>style.visibility</p:attrName>
                                        </p:attrNameLst>
                                      </p:cBhvr>
                                      <p:to>
                                        <p:strVal val="visible"/>
                                      </p:to>
                                    </p:set>
                                    <p:animEffect transition="in" filter="blinds(horizontal)">
                                      <p:cBhvr>
                                        <p:cTn id="23" dur="1000"/>
                                        <p:tgtEl>
                                          <p:spTgt spid="43318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33190"/>
                                        </p:tgtEl>
                                        <p:attrNameLst>
                                          <p:attrName>style.visibility</p:attrName>
                                        </p:attrNameLst>
                                      </p:cBhvr>
                                      <p:to>
                                        <p:strVal val="visible"/>
                                      </p:to>
                                    </p:set>
                                    <p:animEffect transition="in" filter="blinds(horizontal)">
                                      <p:cBhvr>
                                        <p:cTn id="28" dur="500"/>
                                        <p:tgtEl>
                                          <p:spTgt spid="433190"/>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433183"/>
                                        </p:tgtEl>
                                        <p:attrNameLst>
                                          <p:attrName>style.visibility</p:attrName>
                                        </p:attrNameLst>
                                      </p:cBhvr>
                                      <p:to>
                                        <p:strVal val="visible"/>
                                      </p:to>
                                    </p:set>
                                    <p:animEffect transition="in" filter="blinds(horizontal)">
                                      <p:cBhvr>
                                        <p:cTn id="32" dur="500"/>
                                        <p:tgtEl>
                                          <p:spTgt spid="433183"/>
                                        </p:tgtEl>
                                      </p:cBhvr>
                                    </p:animEffect>
                                  </p:childTnLst>
                                </p:cTn>
                              </p:par>
                            </p:childTnLst>
                          </p:cTn>
                        </p:par>
                        <p:par>
                          <p:cTn id="33" fill="hold">
                            <p:stCondLst>
                              <p:cond delay="1000"/>
                            </p:stCondLst>
                            <p:childTnLst>
                              <p:par>
                                <p:cTn id="34" presetID="3" presetClass="entr" presetSubtype="10" fill="hold" grpId="0" nodeType="afterEffect">
                                  <p:stCondLst>
                                    <p:cond delay="0"/>
                                  </p:stCondLst>
                                  <p:childTnLst>
                                    <p:set>
                                      <p:cBhvr>
                                        <p:cTn id="35" dur="1" fill="hold">
                                          <p:stCondLst>
                                            <p:cond delay="0"/>
                                          </p:stCondLst>
                                        </p:cTn>
                                        <p:tgtEl>
                                          <p:spTgt spid="433184"/>
                                        </p:tgtEl>
                                        <p:attrNameLst>
                                          <p:attrName>style.visibility</p:attrName>
                                        </p:attrNameLst>
                                      </p:cBhvr>
                                      <p:to>
                                        <p:strVal val="visible"/>
                                      </p:to>
                                    </p:set>
                                    <p:animEffect transition="in" filter="blinds(horizontal)">
                                      <p:cBhvr>
                                        <p:cTn id="36" dur="500"/>
                                        <p:tgtEl>
                                          <p:spTgt spid="433184"/>
                                        </p:tgtEl>
                                      </p:cBhvr>
                                    </p:animEffect>
                                  </p:childTnLst>
                                </p:cTn>
                              </p:par>
                            </p:childTnLst>
                          </p:cTn>
                        </p:par>
                        <p:par>
                          <p:cTn id="37" fill="hold">
                            <p:stCondLst>
                              <p:cond delay="1500"/>
                            </p:stCondLst>
                            <p:childTnLst>
                              <p:par>
                                <p:cTn id="38" presetID="3" presetClass="entr" presetSubtype="10" fill="hold" grpId="0" nodeType="afterEffect">
                                  <p:stCondLst>
                                    <p:cond delay="0"/>
                                  </p:stCondLst>
                                  <p:childTnLst>
                                    <p:set>
                                      <p:cBhvr>
                                        <p:cTn id="39" dur="1" fill="hold">
                                          <p:stCondLst>
                                            <p:cond delay="0"/>
                                          </p:stCondLst>
                                        </p:cTn>
                                        <p:tgtEl>
                                          <p:spTgt spid="433185"/>
                                        </p:tgtEl>
                                        <p:attrNameLst>
                                          <p:attrName>style.visibility</p:attrName>
                                        </p:attrNameLst>
                                      </p:cBhvr>
                                      <p:to>
                                        <p:strVal val="visible"/>
                                      </p:to>
                                    </p:set>
                                    <p:animEffect transition="in" filter="blinds(horizontal)">
                                      <p:cBhvr>
                                        <p:cTn id="40" dur="500"/>
                                        <p:tgtEl>
                                          <p:spTgt spid="433185"/>
                                        </p:tgtEl>
                                      </p:cBhvr>
                                    </p:animEffect>
                                  </p:childTnLst>
                                </p:cTn>
                              </p:par>
                            </p:childTnLst>
                          </p:cTn>
                        </p:par>
                        <p:par>
                          <p:cTn id="41" fill="hold">
                            <p:stCondLst>
                              <p:cond delay="2000"/>
                            </p:stCondLst>
                            <p:childTnLst>
                              <p:par>
                                <p:cTn id="42" presetID="3" presetClass="entr" presetSubtype="10" fill="hold" grpId="0" nodeType="afterEffect">
                                  <p:stCondLst>
                                    <p:cond delay="0"/>
                                  </p:stCondLst>
                                  <p:childTnLst>
                                    <p:set>
                                      <p:cBhvr>
                                        <p:cTn id="43" dur="1" fill="hold">
                                          <p:stCondLst>
                                            <p:cond delay="0"/>
                                          </p:stCondLst>
                                        </p:cTn>
                                        <p:tgtEl>
                                          <p:spTgt spid="433186"/>
                                        </p:tgtEl>
                                        <p:attrNameLst>
                                          <p:attrName>style.visibility</p:attrName>
                                        </p:attrNameLst>
                                      </p:cBhvr>
                                      <p:to>
                                        <p:strVal val="visible"/>
                                      </p:to>
                                    </p:set>
                                    <p:animEffect transition="in" filter="blinds(horizontal)">
                                      <p:cBhvr>
                                        <p:cTn id="44" dur="500"/>
                                        <p:tgtEl>
                                          <p:spTgt spid="43318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33191"/>
                                        </p:tgtEl>
                                        <p:attrNameLst>
                                          <p:attrName>style.visibility</p:attrName>
                                        </p:attrNameLst>
                                      </p:cBhvr>
                                      <p:to>
                                        <p:strVal val="visible"/>
                                      </p:to>
                                    </p:set>
                                    <p:animEffect transition="in" filter="blinds(horizontal)">
                                      <p:cBhvr>
                                        <p:cTn id="49" dur="500"/>
                                        <p:tgtEl>
                                          <p:spTgt spid="433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78" grpId="0"/>
      <p:bldP spid="433179" grpId="0"/>
      <p:bldP spid="433180" grpId="0"/>
      <p:bldP spid="433181" grpId="0"/>
      <p:bldP spid="433183" grpId="0"/>
      <p:bldP spid="433184" grpId="0"/>
      <p:bldP spid="433185" grpId="0"/>
      <p:bldP spid="433186" grpId="0"/>
      <p:bldP spid="433188" grpId="0"/>
      <p:bldP spid="433190" grpId="0"/>
      <p:bldP spid="4331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978535" y="2008984"/>
                <a:ext cx="9537700" cy="3460306"/>
              </a:xfrm>
              <a:prstGeom prst="rect">
                <a:avLst/>
              </a:prstGeom>
              <a:noFill/>
              <a:ln w="9525">
                <a:noFill/>
              </a:ln>
            </p:spPr>
            <p:txBody>
              <a:bodyPr wrap="square" anchor="t">
                <a:spAutoFit/>
              </a:bodyPr>
              <a:lstStyle/>
              <a:p>
                <a:pPr lvl="0" indent="0">
                  <a:lnSpc>
                    <a:spcPct val="130000"/>
                  </a:lnSpc>
                </a:pPr>
                <a:r>
                  <a:rPr lang="zh-CN" altLang="en-US" sz="2400" smtClean="0">
                    <a:latin typeface="Times New Roman" panose="02020603050405020304" charset="0"/>
                  </a:rPr>
                  <a:t>因为</a:t>
                </a:r>
                <a:r>
                  <a:rPr lang="en-US" altLang="zh-CN" sz="2400" i="1">
                    <a:latin typeface="Times New Roman" panose="02020603050405020304" charset="0"/>
                  </a:rPr>
                  <a:t>N</a:t>
                </a:r>
                <a:r>
                  <a:rPr lang="zh-CN" altLang="en-US" sz="2400">
                    <a:latin typeface="Times New Roman" panose="02020603050405020304" charset="0"/>
                  </a:rPr>
                  <a:t>＝</a:t>
                </a:r>
                <a:r>
                  <a:rPr lang="en-US" altLang="zh-CN" sz="2400" smtClean="0">
                    <a:latin typeface="Times New Roman" panose="02020603050405020304" charset="0"/>
                  </a:rPr>
                  <a:t>2</a:t>
                </a:r>
                <a:r>
                  <a:rPr lang="en-US" altLang="zh-CN" sz="2400" i="1" baseline="30000" smtClean="0">
                    <a:latin typeface="Times New Roman" panose="02020603050405020304" charset="0"/>
                  </a:rPr>
                  <a:t>m</a:t>
                </a:r>
                <a:r>
                  <a:rPr lang="zh-CN" altLang="en-US" sz="2400" smtClean="0">
                    <a:latin typeface="Times New Roman" panose="02020603050405020304" charset="0"/>
                  </a:rPr>
                  <a:t>是</a:t>
                </a:r>
                <a:r>
                  <a:rPr lang="zh-CN" altLang="en-US" sz="2400">
                    <a:latin typeface="Times New Roman" panose="02020603050405020304" charset="0"/>
                  </a:rPr>
                  <a:t>偶数，那么</a:t>
                </a:r>
                <a14:m>
                  <m:oMath xmlns:m="http://schemas.openxmlformats.org/officeDocument/2006/math">
                    <m:f>
                      <m:fPr>
                        <m:ctrlPr>
                          <a:rPr lang="en-US" altLang="zh-CN" sz="2400" b="1" i="1">
                            <a:latin typeface="Cambria Math" panose="02040503050406030204" pitchFamily="18" charset="0"/>
                            <a:ea typeface="宋体" panose="02010600030101010101" pitchFamily="2" charset="-122"/>
                          </a:rPr>
                        </m:ctrlPr>
                      </m:fPr>
                      <m:num>
                        <m:r>
                          <a:rPr lang="en-US" altLang="zh-CN" sz="2400" b="1" i="1">
                            <a:latin typeface="Cambria Math" panose="02040503050406030204" pitchFamily="18" charset="0"/>
                            <a:ea typeface="宋体" panose="02010600030101010101" pitchFamily="2" charset="-122"/>
                          </a:rPr>
                          <m:t>𝑵</m:t>
                        </m:r>
                      </m:num>
                      <m:den>
                        <m:r>
                          <a:rPr lang="en-US" altLang="zh-CN" sz="2400" b="1" i="1">
                            <a:latin typeface="Cambria Math" panose="02040503050406030204" pitchFamily="18" charset="0"/>
                            <a:ea typeface="宋体" panose="02010600030101010101" pitchFamily="2" charset="-122"/>
                          </a:rPr>
                          <m:t>𝟐</m:t>
                        </m:r>
                      </m:den>
                    </m:f>
                  </m:oMath>
                </a14:m>
                <a:r>
                  <a:rPr lang="zh-CN" altLang="en-US" sz="2400">
                    <a:latin typeface="Times New Roman" panose="02020603050405020304" charset="0"/>
                  </a:rPr>
                  <a:t>依然是偶数，</a:t>
                </a:r>
                <a14:m>
                  <m:oMath xmlns:m="http://schemas.openxmlformats.org/officeDocument/2006/math">
                    <m:f>
                      <m:fPr>
                        <m:ctrlPr>
                          <a:rPr lang="en-US" altLang="zh-CN" sz="2400" b="1" i="1">
                            <a:latin typeface="Cambria Math" panose="02040503050406030204" pitchFamily="18" charset="0"/>
                            <a:ea typeface="宋体" panose="02010600030101010101" pitchFamily="2" charset="-122"/>
                          </a:rPr>
                        </m:ctrlPr>
                      </m:fPr>
                      <m:num>
                        <m:r>
                          <a:rPr lang="en-US" altLang="zh-CN" sz="2400" b="1" i="1">
                            <a:latin typeface="Cambria Math" panose="02040503050406030204" pitchFamily="18" charset="0"/>
                            <a:ea typeface="宋体" panose="02010600030101010101" pitchFamily="2" charset="-122"/>
                          </a:rPr>
                          <m:t>𝑵</m:t>
                        </m:r>
                      </m:num>
                      <m:den>
                        <m:r>
                          <a:rPr lang="en-US" altLang="zh-CN" sz="2400" b="1" i="1" smtClean="0">
                            <a:latin typeface="Cambria Math" panose="02040503050406030204" pitchFamily="18" charset="0"/>
                            <a:ea typeface="宋体" panose="02010600030101010101" pitchFamily="2" charset="-122"/>
                          </a:rPr>
                          <m:t>𝟒</m:t>
                        </m:r>
                      </m:den>
                    </m:f>
                  </m:oMath>
                </a14:m>
                <a:r>
                  <a:rPr lang="en-US" altLang="zh-CN" sz="2400">
                    <a:latin typeface="Times New Roman" panose="02020603050405020304" charset="0"/>
                  </a:rPr>
                  <a:t>........</a:t>
                </a:r>
                <a:r>
                  <a:rPr lang="zh-CN" altLang="en-US" sz="2400">
                    <a:latin typeface="Times New Roman" panose="02020603050405020304" charset="0"/>
                  </a:rPr>
                  <a:t>是偶数，可以再对</a:t>
                </a:r>
                <a:r>
                  <a:rPr lang="zh-CN" altLang="en-US" sz="2400" b="1">
                    <a:solidFill>
                      <a:srgbClr val="FF0000"/>
                    </a:solidFill>
                    <a:latin typeface="Times New Roman" panose="02020603050405020304" charset="0"/>
                  </a:rPr>
                  <a:t>前</a:t>
                </a:r>
                <a14:m>
                  <m:oMath xmlns:m="http://schemas.openxmlformats.org/officeDocument/2006/math">
                    <m:f>
                      <m:fPr>
                        <m:ctrlPr>
                          <a:rPr lang="en-US" altLang="zh-CN" sz="2800" b="1" i="1" smtClean="0">
                            <a:solidFill>
                              <a:srgbClr val="FF0000"/>
                            </a:solidFill>
                            <a:latin typeface="Cambria Math" panose="02040503050406030204" pitchFamily="18" charset="0"/>
                            <a:ea typeface="宋体" panose="02010600030101010101" pitchFamily="2" charset="-122"/>
                          </a:rPr>
                        </m:ctrlPr>
                      </m:fPr>
                      <m:num>
                        <m:r>
                          <a:rPr lang="en-US" altLang="zh-CN" sz="2800" b="1" i="1">
                            <a:solidFill>
                              <a:srgbClr val="FF0000"/>
                            </a:solidFill>
                            <a:latin typeface="Cambria Math" panose="02040503050406030204" pitchFamily="18" charset="0"/>
                            <a:ea typeface="宋体" panose="02010600030101010101" pitchFamily="2" charset="-122"/>
                          </a:rPr>
                          <m:t>𝑵</m:t>
                        </m:r>
                      </m:num>
                      <m:den>
                        <m:r>
                          <a:rPr lang="en-US" altLang="zh-CN" sz="2800" b="1" i="1">
                            <a:solidFill>
                              <a:srgbClr val="FF0000"/>
                            </a:solidFill>
                            <a:latin typeface="Cambria Math" panose="02040503050406030204" pitchFamily="18" charset="0"/>
                            <a:ea typeface="宋体" panose="02010600030101010101" pitchFamily="2" charset="-122"/>
                          </a:rPr>
                          <m:t>𝟐</m:t>
                        </m:r>
                      </m:den>
                    </m:f>
                  </m:oMath>
                </a14:m>
                <a:r>
                  <a:rPr lang="zh-CN" altLang="en-US" sz="2400" b="1">
                    <a:solidFill>
                      <a:srgbClr val="FF0000"/>
                    </a:solidFill>
                    <a:latin typeface="Times New Roman" panose="02020603050405020304" charset="0"/>
                  </a:rPr>
                  <a:t>和后</a:t>
                </a:r>
                <a14:m>
                  <m:oMath xmlns:m="http://schemas.openxmlformats.org/officeDocument/2006/math">
                    <m:f>
                      <m:fPr>
                        <m:ctrlPr>
                          <a:rPr lang="en-US" altLang="zh-CN" sz="2800" b="1" i="1">
                            <a:solidFill>
                              <a:srgbClr val="FF0000"/>
                            </a:solidFill>
                            <a:latin typeface="Cambria Math" panose="02040503050406030204" pitchFamily="18" charset="0"/>
                            <a:ea typeface="宋体" panose="02010600030101010101" pitchFamily="2" charset="-122"/>
                          </a:rPr>
                        </m:ctrlPr>
                      </m:fPr>
                      <m:num>
                        <m:r>
                          <a:rPr lang="en-US" altLang="zh-CN" sz="2800" b="1" i="1">
                            <a:solidFill>
                              <a:srgbClr val="FF0000"/>
                            </a:solidFill>
                            <a:latin typeface="Cambria Math" panose="02040503050406030204" pitchFamily="18" charset="0"/>
                            <a:ea typeface="宋体" panose="02010600030101010101" pitchFamily="2" charset="-122"/>
                          </a:rPr>
                          <m:t>𝑵</m:t>
                        </m:r>
                      </m:num>
                      <m:den>
                        <m:r>
                          <a:rPr lang="en-US" altLang="zh-CN" sz="2800" b="1" i="1">
                            <a:solidFill>
                              <a:srgbClr val="FF0000"/>
                            </a:solidFill>
                            <a:latin typeface="Cambria Math" panose="02040503050406030204" pitchFamily="18" charset="0"/>
                            <a:ea typeface="宋体" panose="02010600030101010101" pitchFamily="2" charset="-122"/>
                          </a:rPr>
                          <m:t>𝟐</m:t>
                        </m:r>
                      </m:den>
                    </m:f>
                  </m:oMath>
                </a14:m>
                <a:r>
                  <a:rPr lang="zh-CN" altLang="en-US" sz="2400" b="1" smtClean="0">
                    <a:solidFill>
                      <a:srgbClr val="FF0000"/>
                    </a:solidFill>
                    <a:latin typeface="Times New Roman" panose="02020603050405020304" charset="0"/>
                  </a:rPr>
                  <a:t>再</a:t>
                </a:r>
                <a:r>
                  <a:rPr lang="zh-CN" altLang="en-US" sz="2400" b="1">
                    <a:solidFill>
                      <a:srgbClr val="FF0000"/>
                    </a:solidFill>
                    <a:latin typeface="Times New Roman" panose="02020603050405020304" charset="0"/>
                  </a:rPr>
                  <a:t>分解</a:t>
                </a:r>
                <a:r>
                  <a:rPr lang="en-US" altLang="zh-CN" sz="2400" b="1">
                    <a:solidFill>
                      <a:srgbClr val="FF0000"/>
                    </a:solidFill>
                    <a:latin typeface="Times New Roman" panose="02020603050405020304" charset="0"/>
                  </a:rPr>
                  <a:t>.........(</a:t>
                </a:r>
                <a:r>
                  <a:rPr lang="zh-CN" altLang="en-US" sz="2400" b="1">
                    <a:solidFill>
                      <a:srgbClr val="FF0000"/>
                    </a:solidFill>
                    <a:latin typeface="Times New Roman" panose="02020603050405020304" charset="0"/>
                  </a:rPr>
                  <a:t>熟悉的节奏？二分法</a:t>
                </a:r>
                <a:r>
                  <a:rPr lang="en-US" altLang="zh-CN" sz="2400" b="1">
                    <a:solidFill>
                      <a:srgbClr val="FF0000"/>
                    </a:solidFill>
                    <a:latin typeface="Times New Roman" panose="02020603050405020304" charset="0"/>
                  </a:rPr>
                  <a:t>)</a:t>
                </a:r>
                <a:endParaRPr lang="zh-CN" altLang="en-US" sz="2400" b="1">
                  <a:solidFill>
                    <a:srgbClr val="FF0000"/>
                  </a:solidFill>
                  <a:latin typeface="Times New Roman" panose="02020603050405020304" charset="0"/>
                </a:endParaRPr>
              </a:p>
              <a:p>
                <a:pPr lvl="0" indent="0">
                  <a:lnSpc>
                    <a:spcPct val="130000"/>
                  </a:lnSpc>
                </a:pPr>
                <a:r>
                  <a:rPr lang="zh-CN" altLang="en-US" sz="2400" dirty="0">
                    <a:latin typeface="Times New Roman" panose="02020603050405020304" charset="0"/>
                  </a:rPr>
                  <a:t>以</a:t>
                </a:r>
                <a:r>
                  <a:rPr lang="en-US" altLang="zh-CN" sz="2400" i="1" dirty="0">
                    <a:latin typeface="Times New Roman" panose="02020603050405020304" charset="0"/>
                  </a:rPr>
                  <a:t>x</a:t>
                </a:r>
                <a:r>
                  <a:rPr lang="en-US" altLang="zh-CN" sz="2400" baseline="-25000" dirty="0">
                    <a:latin typeface="Times New Roman" panose="02020603050405020304" charset="0"/>
                  </a:rPr>
                  <a:t>1</a:t>
                </a:r>
                <a:r>
                  <a:rPr lang="en-US" altLang="zh-CN" sz="2400" dirty="0">
                    <a:latin typeface="Times New Roman" panose="02020603050405020304" charset="0"/>
                  </a:rPr>
                  <a:t>(</a:t>
                </a:r>
                <a:r>
                  <a:rPr lang="en-US" altLang="zh-CN" sz="2400" i="1" dirty="0">
                    <a:latin typeface="Times New Roman" panose="02020603050405020304" charset="0"/>
                  </a:rPr>
                  <a:t>r</a:t>
                </a:r>
                <a:r>
                  <a:rPr lang="en-US" altLang="zh-CN" sz="2400" dirty="0">
                    <a:latin typeface="Times New Roman" panose="02020603050405020304" charset="0"/>
                  </a:rPr>
                  <a:t>)</a:t>
                </a:r>
                <a:r>
                  <a:rPr lang="zh-CN" altLang="en-US" sz="2400" dirty="0">
                    <a:latin typeface="Times New Roman" panose="02020603050405020304" charset="0"/>
                  </a:rPr>
                  <a:t>为例</a:t>
                </a:r>
              </a:p>
              <a:p>
                <a:pPr lvl="0" indent="0">
                  <a:lnSpc>
                    <a:spcPct val="130000"/>
                  </a:lnSpc>
                </a:pPr>
                <a:endParaRPr lang="zh-CN" altLang="en-US" sz="4000" dirty="0">
                  <a:latin typeface="Times New Roman" panose="02020603050405020304" charset="0"/>
                </a:endParaRPr>
              </a:p>
              <a:p>
                <a:pPr lvl="0" indent="0">
                  <a:lnSpc>
                    <a:spcPct val="130000"/>
                  </a:lnSpc>
                </a:pPr>
                <a:r>
                  <a:rPr lang="zh-CN" altLang="en-US" sz="2400" dirty="0">
                    <a:latin typeface="Times New Roman" panose="02020603050405020304" charset="0"/>
                  </a:rPr>
                  <a:t>那么有</a:t>
                </a:r>
              </a:p>
            </p:txBody>
          </p:sp>
        </mc:Choice>
        <mc:Fallback xmlns="">
          <p:sp>
            <p:nvSpPr>
              <p:cNvPr id="3" name="文本框 2"/>
              <p:cNvSpPr txBox="1">
                <a:spLocks noRot="1" noChangeAspect="1" noMove="1" noResize="1" noEditPoints="1" noAdjustHandles="1" noChangeArrowheads="1" noChangeShapeType="1" noTextEdit="1"/>
              </p:cNvSpPr>
              <p:nvPr/>
            </p:nvSpPr>
            <p:spPr>
              <a:xfrm>
                <a:off x="978535" y="2008984"/>
                <a:ext cx="9537700" cy="3460306"/>
              </a:xfrm>
              <a:prstGeom prst="rect">
                <a:avLst/>
              </a:prstGeom>
              <a:blipFill>
                <a:blip r:embed="rId4"/>
                <a:stretch>
                  <a:fillRect l="-1023" r="-320" b="-1235"/>
                </a:stretch>
              </a:blipFill>
              <a:ln w="9525">
                <a:noFill/>
              </a:ln>
            </p:spPr>
            <p:txBody>
              <a:bodyPr/>
              <a:lstStyle/>
              <a:p>
                <a:r>
                  <a:rPr lang="zh-CN" altLang="en-US">
                    <a:noFill/>
                  </a:rPr>
                  <a:t> </a:t>
                </a:r>
              </a:p>
            </p:txBody>
          </p:sp>
        </mc:Fallback>
      </mc:AlternateContent>
      <p:graphicFrame>
        <p:nvGraphicFramePr>
          <p:cNvPr id="73732" name="对象 3">
            <a:hlinkClick r:id="" action="ppaction://ole?verb=0"/>
          </p:cNvPr>
          <p:cNvGraphicFramePr>
            <a:graphicFrameLocks noChangeAspect="1"/>
          </p:cNvGraphicFramePr>
          <p:nvPr>
            <p:extLst>
              <p:ext uri="{D42A27DB-BD31-4B8C-83A1-F6EECF244321}">
                <p14:modId xmlns:p14="http://schemas.microsoft.com/office/powerpoint/2010/main" val="514043493"/>
              </p:ext>
            </p:extLst>
          </p:nvPr>
        </p:nvGraphicFramePr>
        <p:xfrm>
          <a:off x="2679700" y="3629025"/>
          <a:ext cx="4581476" cy="971617"/>
        </p:xfrm>
        <a:graphic>
          <a:graphicData uri="http://schemas.openxmlformats.org/presentationml/2006/ole">
            <mc:AlternateContent xmlns:mc="http://schemas.openxmlformats.org/markup-compatibility/2006">
              <mc:Choice xmlns:v="urn:schemas-microsoft-com:vml" Requires="v">
                <p:oleObj spid="_x0000_s32939" r:id="rId5" imgW="2273300" imgH="482600" progId="Equation.KSEE3">
                  <p:embed/>
                </p:oleObj>
              </mc:Choice>
              <mc:Fallback>
                <p:oleObj r:id="rId5" imgW="2273300" imgH="482600" progId="Equation.KSEE3">
                  <p:embed/>
                  <p:pic>
                    <p:nvPicPr>
                      <p:cNvPr id="0" name="图片 3172"/>
                      <p:cNvPicPr/>
                      <p:nvPr/>
                    </p:nvPicPr>
                    <p:blipFill>
                      <a:blip r:embed="rId6"/>
                      <a:stretch>
                        <a:fillRect/>
                      </a:stretch>
                    </p:blipFill>
                    <p:spPr>
                      <a:xfrm>
                        <a:off x="2679700" y="3629025"/>
                        <a:ext cx="4581476" cy="971617"/>
                      </a:xfrm>
                      <a:prstGeom prst="rect">
                        <a:avLst/>
                      </a:prstGeom>
                      <a:noFill/>
                      <a:ln w="38100">
                        <a:noFill/>
                        <a:miter/>
                      </a:ln>
                    </p:spPr>
                  </p:pic>
                </p:oleObj>
              </mc:Fallback>
            </mc:AlternateContent>
          </a:graphicData>
        </a:graphic>
      </p:graphicFrame>
      <p:graphicFrame>
        <p:nvGraphicFramePr>
          <p:cNvPr id="73733" name="对象 4">
            <a:hlinkClick r:id="" action="ppaction://ole?verb=0"/>
          </p:cNvPr>
          <p:cNvGraphicFramePr>
            <a:graphicFrameLocks noChangeAspect="1"/>
          </p:cNvGraphicFramePr>
          <p:nvPr>
            <p:extLst>
              <p:ext uri="{D42A27DB-BD31-4B8C-83A1-F6EECF244321}">
                <p14:modId xmlns:p14="http://schemas.microsoft.com/office/powerpoint/2010/main" val="3995185362"/>
              </p:ext>
            </p:extLst>
          </p:nvPr>
        </p:nvGraphicFramePr>
        <p:xfrm>
          <a:off x="1993900" y="4548079"/>
          <a:ext cx="7730490" cy="2858770"/>
        </p:xfrm>
        <a:graphic>
          <a:graphicData uri="http://schemas.openxmlformats.org/presentationml/2006/ole">
            <mc:AlternateContent xmlns:mc="http://schemas.openxmlformats.org/markup-compatibility/2006">
              <mc:Choice xmlns:v="urn:schemas-microsoft-com:vml" Requires="v">
                <p:oleObj spid="_x0000_s32940" r:id="rId7" imgW="3530600" imgH="1511300" progId="Equation.KSEE3">
                  <p:embed/>
                </p:oleObj>
              </mc:Choice>
              <mc:Fallback>
                <p:oleObj r:id="rId7" imgW="3530600" imgH="1511300" progId="Equation.KSEE3">
                  <p:embed/>
                  <p:pic>
                    <p:nvPicPr>
                      <p:cNvPr id="0" name="图片 3173"/>
                      <p:cNvPicPr/>
                      <p:nvPr/>
                    </p:nvPicPr>
                    <p:blipFill>
                      <a:blip r:embed="rId8"/>
                      <a:stretch>
                        <a:fillRect/>
                      </a:stretch>
                    </p:blipFill>
                    <p:spPr>
                      <a:xfrm>
                        <a:off x="1993900" y="4548079"/>
                        <a:ext cx="7730490" cy="285877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73734" name="文本框 18"/>
              <p:cNvSpPr txBox="1"/>
              <p:nvPr/>
            </p:nvSpPr>
            <p:spPr>
              <a:xfrm>
                <a:off x="5536204" y="6753225"/>
                <a:ext cx="2081019" cy="491096"/>
              </a:xfrm>
              <a:prstGeom prst="rect">
                <a:avLst/>
              </a:prstGeom>
              <a:noFill/>
              <a:ln w="9525">
                <a:noFill/>
              </a:ln>
            </p:spPr>
            <p:txBody>
              <a:bodyPr wrap="none" anchor="t">
                <a:spAutoFit/>
              </a:bodyPr>
              <a:lstStyle/>
              <a:p>
                <a:pPr lvl="0" indent="0"/>
                <a:r>
                  <a:rPr lang="en-US" altLang="zh-CN" sz="1985" b="1" smtClean="0">
                    <a:solidFill>
                      <a:srgbClr val="000099"/>
                    </a:solidFill>
                    <a:latin typeface="Times New Roman" panose="02020603050405020304" charset="0"/>
                    <a:ea typeface="宋体" panose="02010600030101010101" pitchFamily="2" charset="-122"/>
                    <a:sym typeface="宋体" panose="02010600030101010101" pitchFamily="2" charset="-122"/>
                  </a:rPr>
                  <a:t> </a:t>
                </a:r>
                <a:r>
                  <a:rPr lang="en-US" altLang="zh-CN" sz="1985" b="1" i="1">
                    <a:solidFill>
                      <a:srgbClr val="000099"/>
                    </a:solidFill>
                    <a:latin typeface="Times New Roman" panose="02020603050405020304" charset="0"/>
                    <a:ea typeface="宋体" panose="02010600030101010101" pitchFamily="2" charset="-122"/>
                    <a:sym typeface="宋体" panose="02010600030101010101" pitchFamily="2" charset="-122"/>
                  </a:rPr>
                  <a:t>k</a:t>
                </a:r>
                <a:r>
                  <a:rPr lang="en-US" altLang="zh-CN" sz="1985" b="1" dirty="0">
                    <a:solidFill>
                      <a:srgbClr val="000099"/>
                    </a:solidFill>
                    <a:latin typeface="Times New Roman" panose="02020603050405020304" charset="0"/>
                    <a:ea typeface="宋体" panose="02010600030101010101" pitchFamily="2" charset="-122"/>
                    <a:sym typeface="宋体" panose="02010600030101010101" pitchFamily="2" charset="-122"/>
                  </a:rPr>
                  <a:t>=0</a:t>
                </a:r>
                <a:r>
                  <a:rPr lang="zh-CN" altLang="en-US" sz="1985" b="1" dirty="0">
                    <a:solidFill>
                      <a:srgbClr val="000099"/>
                    </a:solidFill>
                    <a:latin typeface="Times New Roman" panose="02020603050405020304" charset="0"/>
                    <a:ea typeface="宋体" panose="02010600030101010101" pitchFamily="2" charset="-122"/>
                    <a:sym typeface="宋体" panose="02010600030101010101" pitchFamily="2" charset="-122"/>
                  </a:rPr>
                  <a:t>，，</a:t>
                </a:r>
                <a:r>
                  <a:rPr lang="en-US" altLang="zh-CN" sz="1985" b="1" dirty="0">
                    <a:solidFill>
                      <a:srgbClr val="000099"/>
                    </a:solidFill>
                    <a:latin typeface="Times New Roman" panose="02020603050405020304" charset="0"/>
                    <a:ea typeface="宋体" panose="02010600030101010101" pitchFamily="2" charset="-122"/>
                    <a:sym typeface="宋体" panose="02010600030101010101" pitchFamily="2" charset="-122"/>
                  </a:rPr>
                  <a:t>…</a:t>
                </a:r>
                <a:r>
                  <a:rPr lang="zh-CN" altLang="en-US" sz="1985" b="1" dirty="0">
                    <a:solidFill>
                      <a:srgbClr val="000099"/>
                    </a:solidFill>
                    <a:latin typeface="Times New Roman" panose="02020603050405020304" charset="0"/>
                    <a:ea typeface="宋体" panose="02010600030101010101" pitchFamily="2" charset="-122"/>
                    <a:sym typeface="宋体" panose="02010600030101010101" pitchFamily="2" charset="-122"/>
                  </a:rPr>
                  <a:t>，</a:t>
                </a:r>
                <a14:m>
                  <m:oMath xmlns:m="http://schemas.openxmlformats.org/officeDocument/2006/math">
                    <m:f>
                      <m:fPr>
                        <m:ctrlPr>
                          <a:rPr lang="en-US" altLang="zh-CN" b="1" i="1">
                            <a:solidFill>
                              <a:srgbClr val="000099"/>
                            </a:solidFill>
                            <a:latin typeface="Cambria Math" panose="02040503050406030204" pitchFamily="18" charset="0"/>
                            <a:ea typeface="宋体" panose="02010600030101010101" pitchFamily="2" charset="-122"/>
                          </a:rPr>
                        </m:ctrlPr>
                      </m:fPr>
                      <m:num>
                        <m:r>
                          <a:rPr lang="en-US" altLang="zh-CN" b="1" i="1">
                            <a:solidFill>
                              <a:srgbClr val="000099"/>
                            </a:solidFill>
                            <a:latin typeface="Cambria Math" panose="02040503050406030204" pitchFamily="18" charset="0"/>
                            <a:ea typeface="宋体" panose="02010600030101010101" pitchFamily="2" charset="-122"/>
                          </a:rPr>
                          <m:t>𝑵</m:t>
                        </m:r>
                        <m:r>
                          <a:rPr lang="en-US" altLang="zh-CN" b="1" i="1">
                            <a:solidFill>
                              <a:srgbClr val="000099"/>
                            </a:solidFill>
                            <a:latin typeface="Cambria Math" panose="02040503050406030204" pitchFamily="18" charset="0"/>
                            <a:ea typeface="宋体" panose="02010600030101010101" pitchFamily="2" charset="-122"/>
                          </a:rPr>
                          <m:t>−</m:t>
                        </m:r>
                        <m:r>
                          <a:rPr lang="en-US" altLang="zh-CN" b="1" i="1">
                            <a:solidFill>
                              <a:srgbClr val="000099"/>
                            </a:solidFill>
                            <a:latin typeface="Cambria Math" panose="02040503050406030204" pitchFamily="18" charset="0"/>
                            <a:ea typeface="宋体" panose="02010600030101010101" pitchFamily="2" charset="-122"/>
                          </a:rPr>
                          <m:t>𝟏</m:t>
                        </m:r>
                      </m:num>
                      <m:den>
                        <m:r>
                          <a:rPr lang="en-US" altLang="zh-CN" b="1" i="1" smtClean="0">
                            <a:solidFill>
                              <a:srgbClr val="000099"/>
                            </a:solidFill>
                            <a:latin typeface="Cambria Math" panose="02040503050406030204" pitchFamily="18" charset="0"/>
                            <a:ea typeface="宋体" panose="02010600030101010101" pitchFamily="2" charset="-122"/>
                          </a:rPr>
                          <m:t>𝟒</m:t>
                        </m:r>
                      </m:den>
                    </m:f>
                  </m:oMath>
                </a14:m>
                <a:r>
                  <a:rPr lang="en-US" altLang="zh-CN" sz="1985" b="1">
                    <a:solidFill>
                      <a:srgbClr val="000099"/>
                    </a:solidFill>
                    <a:latin typeface="Times New Roman" panose="02020603050405020304" charset="0"/>
                    <a:ea typeface="宋体" panose="02010600030101010101" pitchFamily="2" charset="-122"/>
                    <a:sym typeface="宋体" panose="02010600030101010101" pitchFamily="2" charset="-122"/>
                  </a:rPr>
                  <a:t> </a:t>
                </a:r>
              </a:p>
            </p:txBody>
          </p:sp>
        </mc:Choice>
        <mc:Fallback xmlns="">
          <p:sp>
            <p:nvSpPr>
              <p:cNvPr id="73734" name="文本框 18"/>
              <p:cNvSpPr txBox="1">
                <a:spLocks noRot="1" noChangeAspect="1" noMove="1" noResize="1" noEditPoints="1" noAdjustHandles="1" noChangeArrowheads="1" noChangeShapeType="1" noTextEdit="1"/>
              </p:cNvSpPr>
              <p:nvPr/>
            </p:nvSpPr>
            <p:spPr>
              <a:xfrm>
                <a:off x="5536204" y="6753225"/>
                <a:ext cx="2081019" cy="491096"/>
              </a:xfrm>
              <a:prstGeom prst="rect">
                <a:avLst/>
              </a:prstGeom>
              <a:blipFill>
                <a:blip r:embed="rId9"/>
                <a:stretch>
                  <a:fillRect t="-1250" b="-10000"/>
                </a:stretch>
              </a:blipFill>
              <a:ln w="9525">
                <a:noFill/>
              </a:ln>
            </p:spPr>
            <p:txBody>
              <a:bodyPr/>
              <a:lstStyle/>
              <a:p>
                <a:r>
                  <a:rPr lang="zh-CN" altLang="en-US">
                    <a:noFill/>
                  </a:rPr>
                  <a:t> </a:t>
                </a:r>
              </a:p>
            </p:txBody>
          </p:sp>
        </mc:Fallback>
      </mc:AlternateContent>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0"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1"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mc:AlternateContent xmlns:mc="http://schemas.openxmlformats.org/markup-compatibility/2006" xmlns:a14="http://schemas.microsoft.com/office/drawing/2010/main">
        <mc:Choice Requires="a14">
          <p:sp>
            <p:nvSpPr>
              <p:cNvPr id="553989" name="文本框 553988"/>
              <p:cNvSpPr txBox="1"/>
              <p:nvPr/>
            </p:nvSpPr>
            <p:spPr>
              <a:xfrm>
                <a:off x="978805" y="2125301"/>
                <a:ext cx="8452185" cy="710579"/>
              </a:xfrm>
              <a:prstGeom prst="rect">
                <a:avLst/>
              </a:prstGeom>
              <a:noFill/>
              <a:ln w="9525">
                <a:noFill/>
              </a:ln>
            </p:spPr>
            <p:txBody>
              <a:bodyPr wrap="square" anchor="t">
                <a:spAutoFit/>
              </a:bodyPr>
              <a:lstStyle/>
              <a:p>
                <a:pPr lvl="0" indent="0"/>
                <a:r>
                  <a:rPr lang="zh-CN" altLang="en-US" sz="2400">
                    <a:latin typeface="Times New Roman" panose="02020603050405020304" charset="0"/>
                  </a:rPr>
                  <a:t>同样，后</a:t>
                </a:r>
                <a14:m>
                  <m:oMath xmlns:m="http://schemas.openxmlformats.org/officeDocument/2006/math">
                    <m:f>
                      <m:fPr>
                        <m:ctrlPr>
                          <a:rPr lang="en-US" altLang="zh-CN" sz="2800" b="1" i="1" smtClean="0">
                            <a:solidFill>
                              <a:schemeClr val="tx1"/>
                            </a:solidFill>
                            <a:latin typeface="Cambria Math" panose="02040503050406030204" pitchFamily="18" charset="0"/>
                            <a:ea typeface="宋体" panose="02010600030101010101" pitchFamily="2" charset="-122"/>
                          </a:rPr>
                        </m:ctrlPr>
                      </m:fPr>
                      <m:num>
                        <m:r>
                          <a:rPr lang="en-US" altLang="zh-CN" sz="2800" b="1" i="1">
                            <a:solidFill>
                              <a:schemeClr val="tx1"/>
                            </a:solidFill>
                            <a:latin typeface="Cambria Math" panose="02040503050406030204" pitchFamily="18" charset="0"/>
                            <a:ea typeface="宋体" panose="02010600030101010101" pitchFamily="2" charset="-122"/>
                          </a:rPr>
                          <m:t>𝑵</m:t>
                        </m:r>
                      </m:num>
                      <m:den>
                        <m:r>
                          <a:rPr lang="en-US" altLang="zh-CN" sz="2800" b="1" i="1">
                            <a:solidFill>
                              <a:schemeClr val="tx1"/>
                            </a:solidFill>
                            <a:latin typeface="Cambria Math" panose="02040503050406030204" pitchFamily="18" charset="0"/>
                            <a:ea typeface="宋体" panose="02010600030101010101" pitchFamily="2" charset="-122"/>
                          </a:rPr>
                          <m:t>𝟐</m:t>
                        </m:r>
                      </m:den>
                    </m:f>
                  </m:oMath>
                </a14:m>
                <a:r>
                  <a:rPr lang="zh-CN" altLang="en-US" sz="2400">
                    <a:latin typeface="Times New Roman" panose="02020603050405020304" charset="0"/>
                  </a:rPr>
                  <a:t>的计算分别是下式：</a:t>
                </a:r>
                <a:endParaRPr lang="zh-CN" altLang="en-US" sz="2400" dirty="0">
                  <a:latin typeface="Times New Roman" panose="02020603050405020304" charset="0"/>
                </a:endParaRPr>
              </a:p>
            </p:txBody>
          </p:sp>
        </mc:Choice>
        <mc:Fallback xmlns="">
          <p:sp>
            <p:nvSpPr>
              <p:cNvPr id="553989" name="文本框 553988"/>
              <p:cNvSpPr txBox="1">
                <a:spLocks noRot="1" noChangeAspect="1" noMove="1" noResize="1" noEditPoints="1" noAdjustHandles="1" noChangeArrowheads="1" noChangeShapeType="1" noTextEdit="1"/>
              </p:cNvSpPr>
              <p:nvPr/>
            </p:nvSpPr>
            <p:spPr>
              <a:xfrm>
                <a:off x="978805" y="2125301"/>
                <a:ext cx="8452185" cy="710579"/>
              </a:xfrm>
              <a:prstGeom prst="rect">
                <a:avLst/>
              </a:prstGeom>
              <a:blipFill>
                <a:blip r:embed="rId4"/>
                <a:stretch>
                  <a:fillRect l="-1154" b="-862"/>
                </a:stretch>
              </a:blipFill>
              <a:ln w="9525">
                <a:noFill/>
              </a:ln>
            </p:spPr>
            <p:txBody>
              <a:bodyPr/>
              <a:lstStyle/>
              <a:p>
                <a:r>
                  <a:rPr lang="zh-CN" altLang="en-US">
                    <a:noFill/>
                  </a:rPr>
                  <a:t> </a:t>
                </a:r>
              </a:p>
            </p:txBody>
          </p:sp>
        </mc:Fallback>
      </mc:AlternateContent>
      <p:graphicFrame>
        <p:nvGraphicFramePr>
          <p:cNvPr id="75780" name="对象 2">
            <a:hlinkClick r:id="" action="ppaction://ole?verb=0"/>
          </p:cNvPr>
          <p:cNvGraphicFramePr>
            <a:graphicFrameLocks noChangeAspect="1"/>
          </p:cNvGraphicFramePr>
          <p:nvPr>
            <p:extLst>
              <p:ext uri="{D42A27DB-BD31-4B8C-83A1-F6EECF244321}">
                <p14:modId xmlns:p14="http://schemas.microsoft.com/office/powerpoint/2010/main" val="889021969"/>
              </p:ext>
            </p:extLst>
          </p:nvPr>
        </p:nvGraphicFramePr>
        <p:xfrm>
          <a:off x="1155700" y="2807389"/>
          <a:ext cx="3882963" cy="875330"/>
        </p:xfrm>
        <a:graphic>
          <a:graphicData uri="http://schemas.openxmlformats.org/presentationml/2006/ole">
            <mc:AlternateContent xmlns:mc="http://schemas.openxmlformats.org/markup-compatibility/2006">
              <mc:Choice xmlns:v="urn:schemas-microsoft-com:vml" Requires="v">
                <p:oleObj spid="_x0000_s33878" r:id="rId5" imgW="1917065" imgH="431800" progId="Equation.KSEE3">
                  <p:embed/>
                </p:oleObj>
              </mc:Choice>
              <mc:Fallback>
                <p:oleObj r:id="rId5" imgW="1917065" imgH="431800" progId="Equation.KSEE3">
                  <p:embed/>
                  <p:pic>
                    <p:nvPicPr>
                      <p:cNvPr id="0" name="图片 3174"/>
                      <p:cNvPicPr/>
                      <p:nvPr/>
                    </p:nvPicPr>
                    <p:blipFill>
                      <a:blip r:embed="rId6"/>
                      <a:stretch>
                        <a:fillRect/>
                      </a:stretch>
                    </p:blipFill>
                    <p:spPr>
                      <a:xfrm>
                        <a:off x="1155700" y="2807389"/>
                        <a:ext cx="3882963" cy="87533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439321" name="文本框 439320"/>
              <p:cNvSpPr txBox="1"/>
              <p:nvPr/>
            </p:nvSpPr>
            <p:spPr>
              <a:xfrm>
                <a:off x="978805" y="3515325"/>
                <a:ext cx="9625695" cy="1462708"/>
              </a:xfrm>
              <a:prstGeom prst="rect">
                <a:avLst/>
              </a:prstGeom>
              <a:noFill/>
              <a:ln w="9525">
                <a:noFill/>
              </a:ln>
            </p:spPr>
            <p:txBody>
              <a:bodyPr wrap="square" anchor="t">
                <a:spAutoFit/>
              </a:bodyPr>
              <a:lstStyle/>
              <a:p>
                <a:pPr lvl="0" indent="0">
                  <a:lnSpc>
                    <a:spcPct val="140000"/>
                  </a:lnSpc>
                  <a:spcBef>
                    <a:spcPct val="50000"/>
                  </a:spcBef>
                </a:pPr>
                <a:r>
                  <a:rPr lang="zh-CN" altLang="en-US" sz="2400" dirty="0" smtClean="0">
                    <a:latin typeface="Times New Roman" panose="02020603050405020304" charset="0"/>
                  </a:rPr>
                  <a:t>由此可见，</a:t>
                </a:r>
                <a:r>
                  <a:rPr lang="zh-CN" altLang="en-US" sz="2400">
                    <a:latin typeface="Times New Roman" panose="02020603050405020304" charset="0"/>
                  </a:rPr>
                  <a:t>一</a:t>
                </a:r>
                <a:r>
                  <a:rPr lang="zh-CN" altLang="en-US" sz="2400" smtClean="0">
                    <a:latin typeface="Times New Roman" panose="02020603050405020304" charset="0"/>
                  </a:rPr>
                  <a:t>个</a:t>
                </a:r>
                <a14:m>
                  <m:oMath xmlns:m="http://schemas.openxmlformats.org/officeDocument/2006/math">
                    <m:f>
                      <m:fPr>
                        <m:ctrlPr>
                          <a:rPr lang="en-US" altLang="zh-CN" sz="2800" i="1" smtClean="0">
                            <a:solidFill>
                              <a:schemeClr val="tx1"/>
                            </a:solidFill>
                            <a:latin typeface="Cambria Math" panose="02040503050406030204" pitchFamily="18" charset="0"/>
                            <a:ea typeface="宋体" panose="02010600030101010101" pitchFamily="2" charset="-122"/>
                          </a:rPr>
                        </m:ctrlPr>
                      </m:fPr>
                      <m:num>
                        <m:r>
                          <a:rPr lang="en-US" altLang="zh-CN" sz="2800" b="0" i="1">
                            <a:solidFill>
                              <a:schemeClr val="tx1"/>
                            </a:solidFill>
                            <a:latin typeface="Cambria Math" panose="02040503050406030204" pitchFamily="18" charset="0"/>
                            <a:ea typeface="宋体" panose="02010600030101010101" pitchFamily="2" charset="-122"/>
                          </a:rPr>
                          <m:t>𝑁</m:t>
                        </m:r>
                      </m:num>
                      <m:den>
                        <m:r>
                          <a:rPr lang="en-US" altLang="zh-CN" sz="2800" b="0" i="1">
                            <a:solidFill>
                              <a:schemeClr val="tx1"/>
                            </a:solidFill>
                            <a:latin typeface="Cambria Math" panose="02040503050406030204" pitchFamily="18" charset="0"/>
                            <a:ea typeface="宋体" panose="02010600030101010101" pitchFamily="2" charset="-122"/>
                          </a:rPr>
                          <m:t>2</m:t>
                        </m:r>
                      </m:den>
                    </m:f>
                  </m:oMath>
                </a14:m>
                <a:r>
                  <a:rPr lang="zh-CN" altLang="en-US" sz="2400" smtClean="0">
                    <a:latin typeface="Times New Roman" panose="02020603050405020304" charset="0"/>
                  </a:rPr>
                  <a:t>点</a:t>
                </a:r>
                <a:r>
                  <a:rPr lang="en-US" altLang="zh-CN" sz="2400" dirty="0">
                    <a:latin typeface="Times New Roman" panose="02020603050405020304" charset="0"/>
                  </a:rPr>
                  <a:t>DFT</a:t>
                </a:r>
                <a:r>
                  <a:rPr lang="zh-CN" altLang="en-US" sz="2400" dirty="0">
                    <a:latin typeface="Times New Roman" panose="02020603050405020304" charset="0"/>
                  </a:rPr>
                  <a:t>可分解成两个</a:t>
                </a:r>
                <a14:m>
                  <m:oMath xmlns:m="http://schemas.openxmlformats.org/officeDocument/2006/math">
                    <m:f>
                      <m:fPr>
                        <m:ctrlPr>
                          <a:rPr lang="en-US" altLang="zh-CN" sz="2800" i="1">
                            <a:latin typeface="Cambria Math" panose="02040503050406030204" pitchFamily="18" charset="0"/>
                            <a:ea typeface="宋体" panose="02010600030101010101" pitchFamily="2" charset="-122"/>
                          </a:rPr>
                        </m:ctrlPr>
                      </m:fPr>
                      <m:num>
                        <m:r>
                          <a:rPr lang="en-US" altLang="zh-CN" sz="2800" i="1">
                            <a:latin typeface="Cambria Math" panose="02040503050406030204" pitchFamily="18" charset="0"/>
                            <a:ea typeface="宋体" panose="02010600030101010101" pitchFamily="2" charset="-122"/>
                          </a:rPr>
                          <m:t>𝑁</m:t>
                        </m:r>
                      </m:num>
                      <m:den>
                        <m:r>
                          <a:rPr lang="en-US" altLang="zh-CN" sz="2800" b="0" i="1" smtClean="0">
                            <a:latin typeface="Cambria Math" panose="02040503050406030204" pitchFamily="18" charset="0"/>
                            <a:ea typeface="宋体" panose="02010600030101010101" pitchFamily="2" charset="-122"/>
                          </a:rPr>
                          <m:t>4</m:t>
                        </m:r>
                      </m:den>
                    </m:f>
                  </m:oMath>
                </a14:m>
                <a:r>
                  <a:rPr lang="zh-CN" altLang="en-US" sz="2400" dirty="0">
                    <a:latin typeface="Times New Roman" panose="02020603050405020304" charset="0"/>
                  </a:rPr>
                  <a:t>点</a:t>
                </a:r>
                <a:r>
                  <a:rPr lang="en-US" altLang="zh-CN" sz="2400" dirty="0">
                    <a:latin typeface="Times New Roman" panose="02020603050405020304" charset="0"/>
                  </a:rPr>
                  <a:t>DFT</a:t>
                </a:r>
                <a:r>
                  <a:rPr lang="zh-CN" altLang="en-US" sz="2400" dirty="0">
                    <a:latin typeface="Times New Roman" panose="02020603050405020304" charset="0"/>
                  </a:rPr>
                  <a:t>。同理，也可对</a:t>
                </a:r>
                <a:r>
                  <a:rPr lang="en-US" altLang="zh-CN" sz="2400" i="1">
                    <a:latin typeface="Times New Roman" panose="02020603050405020304" charset="0"/>
                  </a:rPr>
                  <a:t>x</a:t>
                </a:r>
                <a:r>
                  <a:rPr lang="en-US" altLang="zh-CN" sz="2400" baseline="-25000">
                    <a:latin typeface="Times New Roman" panose="02020603050405020304" charset="0"/>
                  </a:rPr>
                  <a:t>2</a:t>
                </a:r>
                <a:r>
                  <a:rPr lang="en-US" altLang="zh-CN" sz="2400" dirty="0">
                    <a:latin typeface="Times New Roman" panose="02020603050405020304" charset="0"/>
                  </a:rPr>
                  <a:t>(n)</a:t>
                </a:r>
                <a:r>
                  <a:rPr lang="zh-CN" altLang="en-US" sz="2400" dirty="0">
                    <a:latin typeface="Times New Roman" panose="02020603050405020304" charset="0"/>
                  </a:rPr>
                  <a:t>进行同样的分解，求出</a:t>
                </a:r>
                <a:r>
                  <a:rPr lang="en-US" altLang="zh-CN" sz="2400" i="1">
                    <a:latin typeface="Times New Roman" panose="02020603050405020304" charset="0"/>
                  </a:rPr>
                  <a:t>X</a:t>
                </a:r>
                <a:r>
                  <a:rPr lang="en-US" altLang="zh-CN" sz="2400" baseline="-25000">
                    <a:latin typeface="Times New Roman" panose="02020603050405020304" charset="0"/>
                  </a:rPr>
                  <a:t>2</a:t>
                </a:r>
                <a:r>
                  <a:rPr lang="en-US" altLang="zh-CN" sz="2400" dirty="0">
                    <a:latin typeface="Times New Roman" panose="02020603050405020304" charset="0"/>
                  </a:rPr>
                  <a:t>(k)</a:t>
                </a:r>
                <a:r>
                  <a:rPr lang="zh-CN" altLang="en-US" sz="2400" dirty="0">
                    <a:latin typeface="Times New Roman" panose="02020603050405020304" charset="0"/>
                  </a:rPr>
                  <a:t> </a:t>
                </a:r>
              </a:p>
            </p:txBody>
          </p:sp>
        </mc:Choice>
        <mc:Fallback xmlns="">
          <p:sp>
            <p:nvSpPr>
              <p:cNvPr id="439321" name="文本框 439320"/>
              <p:cNvSpPr txBox="1">
                <a:spLocks noRot="1" noChangeAspect="1" noMove="1" noResize="1" noEditPoints="1" noAdjustHandles="1" noChangeArrowheads="1" noChangeShapeType="1" noTextEdit="1"/>
              </p:cNvSpPr>
              <p:nvPr/>
            </p:nvSpPr>
            <p:spPr>
              <a:xfrm>
                <a:off x="978805" y="3515325"/>
                <a:ext cx="9625695" cy="1462708"/>
              </a:xfrm>
              <a:prstGeom prst="rect">
                <a:avLst/>
              </a:prstGeom>
              <a:blipFill>
                <a:blip r:embed="rId7"/>
                <a:stretch>
                  <a:fillRect l="-1013" b="-5000"/>
                </a:stretch>
              </a:blipFill>
              <a:ln w="9525">
                <a:noFill/>
              </a:ln>
            </p:spPr>
            <p:txBody>
              <a:bodyPr/>
              <a:lstStyle/>
              <a:p>
                <a:r>
                  <a:rPr lang="zh-CN" altLang="en-US">
                    <a:noFill/>
                  </a:rPr>
                  <a:t> </a:t>
                </a:r>
              </a:p>
            </p:txBody>
          </p:sp>
        </mc:Fallback>
      </mc:AlternateContent>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9321"/>
                                        </p:tgtEl>
                                        <p:attrNameLst>
                                          <p:attrName>style.visibility</p:attrName>
                                        </p:attrNameLst>
                                      </p:cBhvr>
                                      <p:to>
                                        <p:strVal val="visible"/>
                                      </p:to>
                                    </p:set>
                                    <p:animEffect transition="in" filter="blinds(horizontal)">
                                      <p:cBhvr>
                                        <p:cTn id="11" dur="500"/>
                                        <p:tgtEl>
                                          <p:spTgt spid="439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p:bldP spid="4393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pic>
        <p:nvPicPr>
          <p:cNvPr id="77827" name="图片 440329" descr="5t4"/>
          <p:cNvPicPr>
            <a:picLocks noChangeAspect="1"/>
          </p:cNvPicPr>
          <p:nvPr/>
        </p:nvPicPr>
        <p:blipFill>
          <a:blip r:embed="rId3">
            <a:clrChange>
              <a:clrFrom>
                <a:srgbClr val="FFFFFF"/>
              </a:clrFrom>
              <a:clrTo>
                <a:srgbClr val="FFFFFF">
                  <a:alpha val="0"/>
                </a:srgbClr>
              </a:clrTo>
            </a:clrChange>
          </a:blip>
          <a:stretch>
            <a:fillRect/>
          </a:stretch>
        </p:blipFill>
        <p:spPr>
          <a:xfrm>
            <a:off x="1271164" y="2083285"/>
            <a:ext cx="7543593" cy="5357019"/>
          </a:xfrm>
          <a:prstGeom prst="rect">
            <a:avLst/>
          </a:prstGeom>
          <a:noFill/>
          <a:ln w="9525">
            <a:noFill/>
          </a:ln>
        </p:spPr>
      </p:pic>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4"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5"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2" name="文本框 1"/>
          <p:cNvSpPr txBox="1"/>
          <p:nvPr/>
        </p:nvSpPr>
        <p:spPr>
          <a:xfrm>
            <a:off x="978805" y="2046522"/>
            <a:ext cx="9133191" cy="4376583"/>
          </a:xfrm>
          <a:prstGeom prst="rect">
            <a:avLst/>
          </a:prstGeom>
          <a:noFill/>
          <a:ln w="9525">
            <a:noFill/>
          </a:ln>
        </p:spPr>
        <p:txBody>
          <a:bodyPr wrap="square" anchor="t">
            <a:spAutoFit/>
          </a:bodyPr>
          <a:lstStyle/>
          <a:p>
            <a:pPr lvl="0" indent="0">
              <a:lnSpc>
                <a:spcPct val="120000"/>
              </a:lnSpc>
            </a:pPr>
            <a:r>
              <a:rPr lang="zh-CN" altLang="en-US" sz="2400" b="1" dirty="0">
                <a:solidFill>
                  <a:srgbClr val="000099"/>
                </a:solidFill>
                <a:latin typeface="Times New Roman" panose="02020603050405020304" charset="0"/>
              </a:rPr>
              <a:t>例</a:t>
            </a:r>
            <a:r>
              <a:rPr lang="en-US" altLang="zh-CN" sz="2400" b="1" i="1">
                <a:solidFill>
                  <a:srgbClr val="000099"/>
                </a:solidFill>
                <a:latin typeface="Times New Roman" panose="02020603050405020304" charset="0"/>
              </a:rPr>
              <a:t>N</a:t>
            </a:r>
            <a:r>
              <a:rPr lang="en-US" altLang="zh-CN" sz="2400" b="1" dirty="0">
                <a:solidFill>
                  <a:srgbClr val="000099"/>
                </a:solidFill>
                <a:latin typeface="Times New Roman" panose="02020603050405020304" charset="0"/>
              </a:rPr>
              <a:t>=8</a:t>
            </a:r>
            <a:r>
              <a:rPr lang="zh-CN" altLang="en-US" sz="2400" dirty="0">
                <a:latin typeface="Times New Roman" panose="02020603050405020304" charset="0"/>
              </a:rPr>
              <a:t>，最后剩下的是</a:t>
            </a:r>
            <a:r>
              <a:rPr lang="en-US" altLang="zh-CN" sz="2400" dirty="0">
                <a:latin typeface="Times New Roman" panose="02020603050405020304" charset="0"/>
              </a:rPr>
              <a:t>4</a:t>
            </a:r>
            <a:r>
              <a:rPr lang="zh-CN" altLang="en-US" sz="2400" dirty="0">
                <a:latin typeface="Times New Roman" panose="02020603050405020304" charset="0"/>
              </a:rPr>
              <a:t>个</a:t>
            </a:r>
            <a:r>
              <a:rPr lang="en-US" altLang="zh-CN" sz="2400" i="1">
                <a:latin typeface="Times New Roman" panose="02020603050405020304" charset="0"/>
              </a:rPr>
              <a:t>N</a:t>
            </a:r>
            <a:r>
              <a:rPr lang="en-US" altLang="zh-CN" sz="2400" dirty="0">
                <a:latin typeface="Times New Roman" panose="02020603050405020304" charset="0"/>
              </a:rPr>
              <a:t>/4= 2</a:t>
            </a:r>
            <a:r>
              <a:rPr lang="zh-CN" altLang="en-US" sz="2400" dirty="0">
                <a:latin typeface="Times New Roman" panose="02020603050405020304" charset="0"/>
              </a:rPr>
              <a:t>点的</a:t>
            </a:r>
            <a:r>
              <a:rPr lang="en-US" altLang="zh-CN" sz="2400" dirty="0">
                <a:latin typeface="Times New Roman" panose="02020603050405020304" charset="0"/>
              </a:rPr>
              <a:t>DFT</a:t>
            </a:r>
            <a:r>
              <a:rPr lang="zh-CN" altLang="en-US" sz="2400" dirty="0">
                <a:latin typeface="Times New Roman" panose="02020603050405020304" charset="0"/>
              </a:rPr>
              <a:t>，</a:t>
            </a:r>
            <a:r>
              <a:rPr lang="en-US" altLang="zh-CN" sz="2400" dirty="0">
                <a:latin typeface="Times New Roman" panose="02020603050405020304" charset="0"/>
              </a:rPr>
              <a:t>2</a:t>
            </a:r>
            <a:r>
              <a:rPr lang="zh-CN" altLang="en-US" sz="2400" dirty="0">
                <a:latin typeface="Times New Roman" panose="02020603050405020304" charset="0"/>
              </a:rPr>
              <a:t>点</a:t>
            </a:r>
            <a:r>
              <a:rPr lang="en-US" altLang="zh-CN" sz="2400" dirty="0">
                <a:latin typeface="Times New Roman" panose="02020603050405020304" charset="0"/>
              </a:rPr>
              <a:t>DFT</a:t>
            </a:r>
            <a:r>
              <a:rPr lang="zh-CN" altLang="en-US" sz="2400" dirty="0">
                <a:latin typeface="Times New Roman" panose="02020603050405020304" charset="0"/>
              </a:rPr>
              <a:t>也可以由蝶形运算来完成。以</a:t>
            </a:r>
            <a:r>
              <a:rPr lang="en-US" altLang="zh-CN" sz="2400" i="1">
                <a:latin typeface="Times New Roman" panose="02020603050405020304" charset="0"/>
              </a:rPr>
              <a:t>X</a:t>
            </a:r>
            <a:r>
              <a:rPr lang="en-US" altLang="zh-CN" sz="2400" baseline="-25000">
                <a:latin typeface="Times New Roman" panose="02020603050405020304" charset="0"/>
              </a:rPr>
              <a:t>3</a:t>
            </a:r>
            <a:r>
              <a:rPr lang="en-US" altLang="zh-CN" sz="2400">
                <a:latin typeface="Times New Roman" panose="02020603050405020304" charset="0"/>
              </a:rPr>
              <a:t>(</a:t>
            </a:r>
            <a:r>
              <a:rPr lang="en-US" altLang="zh-CN" sz="2400" i="1">
                <a:latin typeface="Times New Roman" panose="02020603050405020304" charset="0"/>
              </a:rPr>
              <a:t>k</a:t>
            </a:r>
            <a:r>
              <a:rPr lang="en-US" altLang="zh-CN" sz="2400" dirty="0">
                <a:latin typeface="Times New Roman" panose="02020603050405020304" charset="0"/>
              </a:rPr>
              <a:t>)</a:t>
            </a:r>
            <a:r>
              <a:rPr lang="zh-CN" altLang="en-US" sz="2400" dirty="0">
                <a:latin typeface="Times New Roman" panose="02020603050405020304" charset="0"/>
              </a:rPr>
              <a:t>为例</a:t>
            </a:r>
          </a:p>
          <a:p>
            <a:pPr lvl="0" indent="0">
              <a:lnSpc>
                <a:spcPct val="120000"/>
              </a:lnSpc>
            </a:pPr>
            <a:endParaRPr lang="zh-CN" altLang="en-US" sz="2800" dirty="0">
              <a:latin typeface="Times New Roman" panose="02020603050405020304" charset="0"/>
            </a:endParaRPr>
          </a:p>
          <a:p>
            <a:pPr lvl="0" indent="0">
              <a:lnSpc>
                <a:spcPct val="120000"/>
              </a:lnSpc>
            </a:pPr>
            <a:endParaRPr lang="zh-CN" altLang="en-US" sz="3200" dirty="0">
              <a:latin typeface="Times New Roman" panose="02020603050405020304" charset="0"/>
            </a:endParaRPr>
          </a:p>
          <a:p>
            <a:pPr lvl="0" indent="0">
              <a:lnSpc>
                <a:spcPct val="120000"/>
              </a:lnSpc>
            </a:pPr>
            <a:r>
              <a:rPr lang="zh-CN" altLang="en-US" sz="2400" dirty="0">
                <a:latin typeface="Times New Roman" panose="02020603050405020304" charset="0"/>
              </a:rPr>
              <a:t>那么可以算出</a:t>
            </a:r>
          </a:p>
          <a:p>
            <a:pPr lvl="0" indent="0">
              <a:lnSpc>
                <a:spcPct val="120000"/>
              </a:lnSpc>
            </a:pPr>
            <a:endParaRPr lang="zh-CN" altLang="en-US" sz="2800" dirty="0">
              <a:latin typeface="Times New Roman" panose="02020603050405020304" charset="0"/>
            </a:endParaRPr>
          </a:p>
          <a:p>
            <a:pPr lvl="0" indent="0">
              <a:lnSpc>
                <a:spcPct val="120000"/>
              </a:lnSpc>
            </a:pPr>
            <a:endParaRPr lang="en-US" altLang="zh-CN" sz="2400" smtClean="0">
              <a:latin typeface="Times New Roman" panose="02020603050405020304" charset="0"/>
            </a:endParaRPr>
          </a:p>
          <a:p>
            <a:pPr lvl="0" indent="0">
              <a:lnSpc>
                <a:spcPct val="120000"/>
              </a:lnSpc>
            </a:pPr>
            <a:endParaRPr lang="en-US" altLang="zh-CN" sz="2400">
              <a:latin typeface="Times New Roman" panose="02020603050405020304" charset="0"/>
            </a:endParaRPr>
          </a:p>
          <a:p>
            <a:pPr lvl="0" indent="0">
              <a:lnSpc>
                <a:spcPct val="120000"/>
              </a:lnSpc>
            </a:pPr>
            <a:r>
              <a:rPr lang="zh-CN" altLang="en-US" sz="2400" smtClean="0">
                <a:latin typeface="Times New Roman" panose="02020603050405020304" charset="0"/>
              </a:rPr>
              <a:t>设定</a:t>
            </a:r>
            <a:r>
              <a:rPr lang="en-US" altLang="zh-CN" sz="2400" i="1" smtClean="0">
                <a:latin typeface="Times New Roman" panose="02020603050405020304" charset="0"/>
              </a:rPr>
              <a:t>N</a:t>
            </a:r>
            <a:r>
              <a:rPr lang="en-US" altLang="zh-CN" sz="2400" smtClean="0">
                <a:latin typeface="Times New Roman" panose="02020603050405020304" charset="0"/>
              </a:rPr>
              <a:t>=2</a:t>
            </a:r>
            <a:r>
              <a:rPr lang="en-US" altLang="zh-CN" sz="2400" baseline="30000" smtClean="0">
                <a:latin typeface="Times New Roman" panose="02020603050405020304" charset="0"/>
              </a:rPr>
              <a:t>m</a:t>
            </a:r>
            <a:r>
              <a:rPr lang="zh-CN" altLang="en-US" sz="2400" smtClean="0">
                <a:latin typeface="Times New Roman" panose="02020603050405020304" charset="0"/>
              </a:rPr>
              <a:t>的</a:t>
            </a:r>
            <a:r>
              <a:rPr lang="en-US" altLang="zh-CN" sz="2400" dirty="0">
                <a:latin typeface="Times New Roman" panose="02020603050405020304" charset="0"/>
              </a:rPr>
              <a:t>DFT</a:t>
            </a:r>
            <a:r>
              <a:rPr lang="zh-CN" altLang="en-US" sz="2400" dirty="0">
                <a:latin typeface="Times New Roman" panose="02020603050405020304" charset="0"/>
              </a:rPr>
              <a:t>可全部由蝶形运算完成</a:t>
            </a:r>
          </a:p>
        </p:txBody>
      </p:sp>
      <p:graphicFrame>
        <p:nvGraphicFramePr>
          <p:cNvPr id="79876" name="对象 2">
            <a:hlinkClick r:id="" action="ppaction://ole?verb=0"/>
          </p:cNvPr>
          <p:cNvGraphicFramePr>
            <a:graphicFrameLocks noChangeAspect="1"/>
          </p:cNvGraphicFramePr>
          <p:nvPr/>
        </p:nvGraphicFramePr>
        <p:xfrm>
          <a:off x="1665605" y="3015615"/>
          <a:ext cx="6708775" cy="1135380"/>
        </p:xfrm>
        <a:graphic>
          <a:graphicData uri="http://schemas.openxmlformats.org/presentationml/2006/ole">
            <mc:AlternateContent xmlns:mc="http://schemas.openxmlformats.org/markup-compatibility/2006">
              <mc:Choice xmlns:v="urn:schemas-microsoft-com:vml" Requires="v">
                <p:oleObj spid="_x0000_s34987" r:id="rId4" imgW="2730500" imgH="558800" progId="Equation.KSEE3">
                  <p:embed/>
                </p:oleObj>
              </mc:Choice>
              <mc:Fallback>
                <p:oleObj r:id="rId4" imgW="2730500" imgH="558800" progId="Equation.KSEE3">
                  <p:embed/>
                  <p:pic>
                    <p:nvPicPr>
                      <p:cNvPr id="0" name="图片 3175"/>
                      <p:cNvPicPr/>
                      <p:nvPr/>
                    </p:nvPicPr>
                    <p:blipFill>
                      <a:blip r:embed="rId5"/>
                      <a:stretch>
                        <a:fillRect/>
                      </a:stretch>
                    </p:blipFill>
                    <p:spPr>
                      <a:xfrm>
                        <a:off x="1665605" y="3015615"/>
                        <a:ext cx="6708775" cy="1135380"/>
                      </a:xfrm>
                      <a:prstGeom prst="rect">
                        <a:avLst/>
                      </a:prstGeom>
                      <a:noFill/>
                      <a:ln w="38100">
                        <a:noFill/>
                        <a:miter/>
                      </a:ln>
                    </p:spPr>
                  </p:pic>
                </p:oleObj>
              </mc:Fallback>
            </mc:AlternateContent>
          </a:graphicData>
        </a:graphic>
      </p:graphicFrame>
      <p:graphicFrame>
        <p:nvGraphicFramePr>
          <p:cNvPr id="79877" name="对象 3">
            <a:hlinkClick r:id="" action="ppaction://ole?verb=0"/>
          </p:cNvPr>
          <p:cNvGraphicFramePr>
            <a:graphicFrameLocks noChangeAspect="1"/>
          </p:cNvGraphicFramePr>
          <p:nvPr/>
        </p:nvGraphicFramePr>
        <p:xfrm>
          <a:off x="1144270" y="4554220"/>
          <a:ext cx="8014970" cy="1090930"/>
        </p:xfrm>
        <a:graphic>
          <a:graphicData uri="http://schemas.openxmlformats.org/presentationml/2006/ole">
            <mc:AlternateContent xmlns:mc="http://schemas.openxmlformats.org/markup-compatibility/2006">
              <mc:Choice xmlns:v="urn:schemas-microsoft-com:vml" Requires="v">
                <p:oleObj spid="_x0000_s34988" r:id="rId6" imgW="3492500" imgH="482600" progId="Equation.KSEE3">
                  <p:embed/>
                </p:oleObj>
              </mc:Choice>
              <mc:Fallback>
                <p:oleObj r:id="rId6" imgW="3492500" imgH="482600" progId="Equation.KSEE3">
                  <p:embed/>
                  <p:pic>
                    <p:nvPicPr>
                      <p:cNvPr id="0" name="图片 3176"/>
                      <p:cNvPicPr/>
                      <p:nvPr/>
                    </p:nvPicPr>
                    <p:blipFill>
                      <a:blip r:embed="rId7"/>
                      <a:stretch>
                        <a:fillRect/>
                      </a:stretch>
                    </p:blipFill>
                    <p:spPr>
                      <a:xfrm>
                        <a:off x="1144270" y="4554220"/>
                        <a:ext cx="8014970" cy="1090930"/>
                      </a:xfrm>
                      <a:prstGeom prst="rect">
                        <a:avLst/>
                      </a:prstGeom>
                      <a:noFill/>
                      <a:ln w="38100">
                        <a:noFill/>
                        <a:miter/>
                      </a:ln>
                    </p:spPr>
                  </p:pic>
                </p:oleObj>
              </mc:Fallback>
            </mc:AlternateContent>
          </a:graphicData>
        </a:graphic>
      </p:graphicFrame>
      <p:grpSp>
        <p:nvGrpSpPr>
          <p:cNvPr id="4" name="组合 3"/>
          <p:cNvGrpSpPr/>
          <p:nvPr/>
        </p:nvGrpSpPr>
        <p:grpSpPr>
          <a:xfrm>
            <a:off x="-12065" y="1270"/>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10"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3" name="矩形 2"/>
          <p:cNvSpPr/>
          <p:nvPr/>
        </p:nvSpPr>
        <p:spPr>
          <a:xfrm>
            <a:off x="3572102" y="6096656"/>
            <a:ext cx="3561194" cy="646331"/>
          </a:xfrm>
          <a:prstGeom prst="rect">
            <a:avLst/>
          </a:prstGeom>
        </p:spPr>
        <p:txBody>
          <a:bodyPr wrap="square">
            <a:spAutoFit/>
          </a:bodyPr>
          <a:lstStyle/>
          <a:p>
            <a:r>
              <a:rPr lang="en-US" altLang="zh-CN" smtClean="0">
                <a:solidFill>
                  <a:srgbClr val="FF0000"/>
                </a:solidFill>
                <a:latin typeface="-apple-system"/>
              </a:rPr>
              <a:t>N=16</a:t>
            </a:r>
            <a:r>
              <a:rPr lang="zh-CN" altLang="en-US" smtClean="0">
                <a:solidFill>
                  <a:srgbClr val="FF0000"/>
                </a:solidFill>
                <a:latin typeface="-apple-system"/>
              </a:rPr>
              <a:t>分裂计算序列示意图</a:t>
            </a:r>
            <a:endParaRPr lang="en-US" altLang="zh-CN" smtClean="0">
              <a:solidFill>
                <a:srgbClr val="FF0000"/>
              </a:solidFill>
              <a:latin typeface="-apple-system"/>
            </a:endParaRPr>
          </a:p>
          <a:p>
            <a:endParaRPr lang="zh-CN" altLang="en-US">
              <a:solidFill>
                <a:srgbClr val="FF0000"/>
              </a:solidFill>
            </a:endParaRPr>
          </a:p>
        </p:txBody>
      </p:sp>
      <p:pic>
        <p:nvPicPr>
          <p:cNvPr id="5" name="图片 4"/>
          <p:cNvPicPr>
            <a:picLocks noChangeAspect="1"/>
          </p:cNvPicPr>
          <p:nvPr/>
        </p:nvPicPr>
        <p:blipFill>
          <a:blip r:embed="rId3"/>
          <a:stretch>
            <a:fillRect/>
          </a:stretch>
        </p:blipFill>
        <p:spPr>
          <a:xfrm>
            <a:off x="35559" y="2126601"/>
            <a:ext cx="10634281" cy="3940823"/>
          </a:xfrm>
          <a:prstGeom prst="rect">
            <a:avLst/>
          </a:prstGeom>
        </p:spPr>
      </p:pic>
    </p:spTree>
    <p:extLst>
      <p:ext uri="{BB962C8B-B14F-4D97-AF65-F5344CB8AC3E}">
        <p14:creationId xmlns:p14="http://schemas.microsoft.com/office/powerpoint/2010/main" val="2044506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10"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3" name="矩形 2"/>
          <p:cNvSpPr/>
          <p:nvPr/>
        </p:nvSpPr>
        <p:spPr>
          <a:xfrm>
            <a:off x="1000760" y="2308596"/>
            <a:ext cx="9373218" cy="3413755"/>
          </a:xfrm>
          <a:prstGeom prst="rect">
            <a:avLst/>
          </a:prstGeom>
        </p:spPr>
        <p:txBody>
          <a:bodyPr wrap="square">
            <a:spAutoFit/>
          </a:bodyPr>
          <a:lstStyle/>
          <a:p>
            <a:pPr>
              <a:lnSpc>
                <a:spcPts val="3700"/>
              </a:lnSpc>
            </a:pPr>
            <a:r>
              <a:rPr lang="zh-CN" altLang="en-US" sz="2800" smtClean="0">
                <a:solidFill>
                  <a:srgbClr val="191B1F"/>
                </a:solidFill>
                <a:latin typeface="Times New Roman" panose="02020603050405020304" pitchFamily="18" charset="0"/>
                <a:cs typeface="Times New Roman" panose="02020603050405020304" pitchFamily="18" charset="0"/>
              </a:rPr>
              <a:t>根据前导公式中样本</a:t>
            </a:r>
            <a:r>
              <a:rPr lang="zh-CN" altLang="en-US" sz="2800">
                <a:solidFill>
                  <a:srgbClr val="191B1F"/>
                </a:solidFill>
                <a:latin typeface="Times New Roman" panose="02020603050405020304" pitchFamily="18" charset="0"/>
                <a:cs typeface="Times New Roman" panose="02020603050405020304" pitchFamily="18" charset="0"/>
              </a:rPr>
              <a:t>对的计算顺序，将</a:t>
            </a:r>
            <a:r>
              <a:rPr lang="en-US" altLang="zh-CN" sz="2800">
                <a:solidFill>
                  <a:srgbClr val="191B1F"/>
                </a:solidFill>
                <a:latin typeface="Times New Roman" panose="02020603050405020304" pitchFamily="18" charset="0"/>
                <a:cs typeface="Times New Roman" panose="02020603050405020304" pitchFamily="18" charset="0"/>
              </a:rPr>
              <a:t>2</a:t>
            </a:r>
            <a:r>
              <a:rPr lang="zh-CN" altLang="en-US" sz="2800">
                <a:solidFill>
                  <a:srgbClr val="191B1F"/>
                </a:solidFill>
                <a:latin typeface="Times New Roman" panose="02020603050405020304" pitchFamily="18" charset="0"/>
                <a:cs typeface="Times New Roman" panose="02020603050405020304" pitchFamily="18" charset="0"/>
              </a:rPr>
              <a:t>个点的样本对集合为</a:t>
            </a:r>
            <a:r>
              <a:rPr lang="en-US" altLang="zh-CN" sz="2800">
                <a:solidFill>
                  <a:srgbClr val="191B1F"/>
                </a:solidFill>
                <a:latin typeface="Times New Roman" panose="02020603050405020304" pitchFamily="18" charset="0"/>
                <a:cs typeface="Times New Roman" panose="02020603050405020304" pitchFamily="18" charset="0"/>
              </a:rPr>
              <a:t>4</a:t>
            </a:r>
            <a:r>
              <a:rPr lang="zh-CN" altLang="en-US" sz="2800">
                <a:solidFill>
                  <a:srgbClr val="191B1F"/>
                </a:solidFill>
                <a:latin typeface="Times New Roman" panose="02020603050405020304" pitchFamily="18" charset="0"/>
                <a:cs typeface="Times New Roman" panose="02020603050405020304" pitchFamily="18" charset="0"/>
              </a:rPr>
              <a:t>个点的样本对，对于</a:t>
            </a:r>
            <a:r>
              <a:rPr lang="en-US" altLang="zh-CN" sz="2800">
                <a:solidFill>
                  <a:srgbClr val="191B1F"/>
                </a:solidFill>
                <a:latin typeface="Times New Roman" panose="02020603050405020304" pitchFamily="18" charset="0"/>
                <a:cs typeface="Times New Roman" panose="02020603050405020304" pitchFamily="18" charset="0"/>
              </a:rPr>
              <a:t>4</a:t>
            </a:r>
            <a:r>
              <a:rPr lang="zh-CN" altLang="en-US" sz="2800">
                <a:solidFill>
                  <a:srgbClr val="191B1F"/>
                </a:solidFill>
                <a:latin typeface="Times New Roman" panose="02020603050405020304" pitchFamily="18" charset="0"/>
                <a:cs typeface="Times New Roman" panose="02020603050405020304" pitchFamily="18" charset="0"/>
              </a:rPr>
              <a:t>样本点的信号，</a:t>
            </a:r>
            <a:r>
              <a:rPr lang="zh-CN" altLang="en-US" sz="2800" smtClean="0">
                <a:solidFill>
                  <a:srgbClr val="191B1F"/>
                </a:solidFill>
                <a:latin typeface="Times New Roman" panose="02020603050405020304" pitchFamily="18" charset="0"/>
                <a:cs typeface="Times New Roman" panose="02020603050405020304" pitchFamily="18" charset="0"/>
              </a:rPr>
              <a:t>依据</a:t>
            </a:r>
            <a:r>
              <a:rPr lang="en-US" altLang="zh-CN" sz="2800" smtClean="0">
                <a:solidFill>
                  <a:srgbClr val="191B1F"/>
                </a:solidFill>
                <a:latin typeface="Times New Roman" panose="02020603050405020304" pitchFamily="18" charset="0"/>
                <a:cs typeface="Times New Roman" panose="02020603050405020304" pitchFamily="18" charset="0"/>
              </a:rPr>
              <a:t>DFT</a:t>
            </a:r>
            <a:r>
              <a:rPr lang="zh-CN" altLang="en-US" sz="2800" smtClean="0">
                <a:solidFill>
                  <a:srgbClr val="191B1F"/>
                </a:solidFill>
                <a:latin typeface="Times New Roman" panose="02020603050405020304" pitchFamily="18" charset="0"/>
                <a:cs typeface="Times New Roman" panose="02020603050405020304" pitchFamily="18" charset="0"/>
              </a:rPr>
              <a:t>原理</a:t>
            </a:r>
            <a:r>
              <a:rPr lang="zh-CN" altLang="en-US" sz="2800">
                <a:solidFill>
                  <a:srgbClr val="191B1F"/>
                </a:solidFill>
                <a:latin typeface="Times New Roman" panose="02020603050405020304" pitchFamily="18" charset="0"/>
                <a:cs typeface="Times New Roman" panose="02020603050405020304" pitchFamily="18" charset="0"/>
              </a:rPr>
              <a:t>，</a:t>
            </a:r>
            <a:r>
              <a:rPr lang="en-US" altLang="zh-CN" sz="2800">
                <a:solidFill>
                  <a:srgbClr val="191B1F"/>
                </a:solidFill>
                <a:latin typeface="Times New Roman" panose="02020603050405020304" pitchFamily="18" charset="0"/>
                <a:cs typeface="Times New Roman" panose="02020603050405020304" pitchFamily="18" charset="0"/>
              </a:rPr>
              <a:t>4</a:t>
            </a:r>
            <a:r>
              <a:rPr lang="zh-CN" altLang="en-US" sz="2800">
                <a:solidFill>
                  <a:srgbClr val="191B1F"/>
                </a:solidFill>
                <a:latin typeface="Times New Roman" panose="02020603050405020304" pitchFamily="18" charset="0"/>
                <a:cs typeface="Times New Roman" panose="02020603050405020304" pitchFamily="18" charset="0"/>
              </a:rPr>
              <a:t>个点就是就要测试</a:t>
            </a:r>
            <a:r>
              <a:rPr lang="en-US" altLang="zh-CN" sz="2800">
                <a:solidFill>
                  <a:srgbClr val="191B1F"/>
                </a:solidFill>
                <a:latin typeface="Times New Roman" panose="02020603050405020304" pitchFamily="18" charset="0"/>
                <a:cs typeface="Times New Roman" panose="02020603050405020304" pitchFamily="18" charset="0"/>
              </a:rPr>
              <a:t>4</a:t>
            </a:r>
            <a:r>
              <a:rPr lang="zh-CN" altLang="en-US" sz="2800">
                <a:solidFill>
                  <a:srgbClr val="191B1F"/>
                </a:solidFill>
                <a:latin typeface="Times New Roman" panose="02020603050405020304" pitchFamily="18" charset="0"/>
                <a:cs typeface="Times New Roman" panose="02020603050405020304" pitchFamily="18" charset="0"/>
              </a:rPr>
              <a:t>个频率，</a:t>
            </a:r>
            <a:r>
              <a:rPr lang="zh-CN" altLang="en-US" sz="2800" smtClean="0">
                <a:solidFill>
                  <a:srgbClr val="191B1F"/>
                </a:solidFill>
                <a:latin typeface="Times New Roman" panose="02020603050405020304" pitchFamily="18" charset="0"/>
                <a:cs typeface="Times New Roman" panose="02020603050405020304" pitchFamily="18" charset="0"/>
              </a:rPr>
              <a:t>先前计算</a:t>
            </a:r>
            <a:r>
              <a:rPr lang="zh-CN" altLang="en-US" sz="2800">
                <a:solidFill>
                  <a:srgbClr val="191B1F"/>
                </a:solidFill>
                <a:latin typeface="Times New Roman" panose="02020603050405020304" pitchFamily="18" charset="0"/>
                <a:cs typeface="Times New Roman" panose="02020603050405020304" pitchFamily="18" charset="0"/>
              </a:rPr>
              <a:t>了</a:t>
            </a:r>
            <a:r>
              <a:rPr lang="en-US" altLang="zh-CN" sz="2800">
                <a:solidFill>
                  <a:srgbClr val="191B1F"/>
                </a:solidFill>
                <a:latin typeface="Times New Roman" panose="02020603050405020304" pitchFamily="18" charset="0"/>
                <a:cs typeface="Times New Roman" panose="02020603050405020304" pitchFamily="18" charset="0"/>
              </a:rPr>
              <a:t>0</a:t>
            </a:r>
            <a:r>
              <a:rPr lang="zh-CN" altLang="en-US" sz="2800">
                <a:solidFill>
                  <a:srgbClr val="191B1F"/>
                </a:solidFill>
                <a:latin typeface="Times New Roman" panose="02020603050405020304" pitchFamily="18" charset="0"/>
                <a:cs typeface="Times New Roman" panose="02020603050405020304" pitchFamily="18" charset="0"/>
              </a:rPr>
              <a:t>和</a:t>
            </a:r>
            <a:r>
              <a:rPr lang="en-US" altLang="zh-CN" sz="2800">
                <a:solidFill>
                  <a:srgbClr val="191B1F"/>
                </a:solidFill>
                <a:latin typeface="Times New Roman" panose="02020603050405020304" pitchFamily="18" charset="0"/>
                <a:cs typeface="Times New Roman" panose="02020603050405020304" pitchFamily="18" charset="0"/>
              </a:rPr>
              <a:t>1hz</a:t>
            </a:r>
            <a:r>
              <a:rPr lang="zh-CN" altLang="en-US" sz="2800">
                <a:solidFill>
                  <a:srgbClr val="191B1F"/>
                </a:solidFill>
                <a:latin typeface="Times New Roman" panose="02020603050405020304" pitchFamily="18" charset="0"/>
                <a:cs typeface="Times New Roman" panose="02020603050405020304" pitchFamily="18" charset="0"/>
              </a:rPr>
              <a:t>的频率分量，组合起来就需要额外计算</a:t>
            </a:r>
            <a:r>
              <a:rPr lang="en-US" altLang="zh-CN" sz="2800">
                <a:solidFill>
                  <a:srgbClr val="191B1F"/>
                </a:solidFill>
                <a:latin typeface="Times New Roman" panose="02020603050405020304" pitchFamily="18" charset="0"/>
                <a:cs typeface="Times New Roman" panose="02020603050405020304" pitchFamily="18" charset="0"/>
              </a:rPr>
              <a:t>2</a:t>
            </a:r>
            <a:r>
              <a:rPr lang="zh-CN" altLang="en-US" sz="2800">
                <a:solidFill>
                  <a:srgbClr val="191B1F"/>
                </a:solidFill>
                <a:latin typeface="Times New Roman" panose="02020603050405020304" pitchFamily="18" charset="0"/>
                <a:cs typeface="Times New Roman" panose="02020603050405020304" pitchFamily="18" charset="0"/>
              </a:rPr>
              <a:t>和</a:t>
            </a:r>
            <a:r>
              <a:rPr lang="en-US" altLang="zh-CN" sz="2800">
                <a:solidFill>
                  <a:srgbClr val="191B1F"/>
                </a:solidFill>
                <a:latin typeface="Times New Roman" panose="02020603050405020304" pitchFamily="18" charset="0"/>
                <a:cs typeface="Times New Roman" panose="02020603050405020304" pitchFamily="18" charset="0"/>
              </a:rPr>
              <a:t>3hz</a:t>
            </a:r>
            <a:r>
              <a:rPr lang="zh-CN" altLang="en-US" sz="2800">
                <a:solidFill>
                  <a:srgbClr val="191B1F"/>
                </a:solidFill>
                <a:latin typeface="Times New Roman" panose="02020603050405020304" pitchFamily="18" charset="0"/>
                <a:cs typeface="Times New Roman" panose="02020603050405020304" pitchFamily="18" charset="0"/>
              </a:rPr>
              <a:t>的频率分量了，</a:t>
            </a:r>
            <a:r>
              <a:rPr lang="zh-CN" altLang="en-US" sz="2800" smtClean="0">
                <a:solidFill>
                  <a:srgbClr val="191B1F"/>
                </a:solidFill>
                <a:latin typeface="Times New Roman" panose="02020603050405020304" pitchFamily="18" charset="0"/>
                <a:cs typeface="Times New Roman" panose="02020603050405020304" pitchFamily="18" charset="0"/>
              </a:rPr>
              <a:t>依据分而治之中正</a:t>
            </a:r>
            <a:r>
              <a:rPr lang="zh-CN" altLang="en-US" sz="2800">
                <a:solidFill>
                  <a:srgbClr val="191B1F"/>
                </a:solidFill>
                <a:latin typeface="Times New Roman" panose="02020603050405020304" pitchFamily="18" charset="0"/>
                <a:cs typeface="Times New Roman" panose="02020603050405020304" pitchFamily="18" charset="0"/>
              </a:rPr>
              <a:t>余弦函数的周期性，这里每隔</a:t>
            </a:r>
            <a:r>
              <a:rPr lang="en-US" altLang="zh-CN" sz="2800">
                <a:solidFill>
                  <a:srgbClr val="191B1F"/>
                </a:solidFill>
                <a:latin typeface="Times New Roman" panose="02020603050405020304" pitchFamily="18" charset="0"/>
                <a:cs typeface="Times New Roman" panose="02020603050405020304" pitchFamily="18" charset="0"/>
              </a:rPr>
              <a:t>2hz</a:t>
            </a:r>
            <a:r>
              <a:rPr lang="zh-CN" altLang="en-US" sz="2800">
                <a:solidFill>
                  <a:srgbClr val="191B1F"/>
                </a:solidFill>
                <a:latin typeface="Times New Roman" panose="02020603050405020304" pitchFamily="18" charset="0"/>
                <a:cs typeface="Times New Roman" panose="02020603050405020304" pitchFamily="18" charset="0"/>
              </a:rPr>
              <a:t>所测试的余弦波的值是相等的，也就是 </a:t>
            </a:r>
            <a:r>
              <a:rPr lang="en-US" altLang="zh-CN" sz="2800">
                <a:solidFill>
                  <a:srgbClr val="191B1F"/>
                </a:solidFill>
                <a:latin typeface="Times New Roman" panose="02020603050405020304" pitchFamily="18" charset="0"/>
                <a:cs typeface="Times New Roman" panose="02020603050405020304" pitchFamily="18" charset="0"/>
              </a:rPr>
              <a:t>0hz</a:t>
            </a:r>
            <a:r>
              <a:rPr lang="zh-CN" altLang="en-US" sz="2800">
                <a:solidFill>
                  <a:srgbClr val="191B1F"/>
                </a:solidFill>
                <a:latin typeface="Times New Roman" panose="02020603050405020304" pitchFamily="18" charset="0"/>
                <a:cs typeface="Times New Roman" panose="02020603050405020304" pitchFamily="18" charset="0"/>
              </a:rPr>
              <a:t>和</a:t>
            </a:r>
            <a:r>
              <a:rPr lang="en-US" altLang="zh-CN" sz="2800">
                <a:solidFill>
                  <a:srgbClr val="191B1F"/>
                </a:solidFill>
                <a:latin typeface="Times New Roman" panose="02020603050405020304" pitchFamily="18" charset="0"/>
                <a:cs typeface="Times New Roman" panose="02020603050405020304" pitchFamily="18" charset="0"/>
              </a:rPr>
              <a:t>2hz</a:t>
            </a:r>
            <a:r>
              <a:rPr lang="zh-CN" altLang="en-US" sz="2800">
                <a:solidFill>
                  <a:srgbClr val="191B1F"/>
                </a:solidFill>
                <a:latin typeface="Times New Roman" panose="02020603050405020304" pitchFamily="18" charset="0"/>
                <a:cs typeface="Times New Roman" panose="02020603050405020304" pitchFamily="18" charset="0"/>
              </a:rPr>
              <a:t>计算结果一样，</a:t>
            </a:r>
            <a:r>
              <a:rPr lang="en-US" altLang="zh-CN" sz="2800">
                <a:solidFill>
                  <a:srgbClr val="191B1F"/>
                </a:solidFill>
                <a:latin typeface="Times New Roman" panose="02020603050405020304" pitchFamily="18" charset="0"/>
                <a:cs typeface="Times New Roman" panose="02020603050405020304" pitchFamily="18" charset="0"/>
              </a:rPr>
              <a:t>1</a:t>
            </a:r>
            <a:r>
              <a:rPr lang="zh-CN" altLang="en-US" sz="2800">
                <a:solidFill>
                  <a:srgbClr val="191B1F"/>
                </a:solidFill>
                <a:latin typeface="Times New Roman" panose="02020603050405020304" pitchFamily="18" charset="0"/>
                <a:cs typeface="Times New Roman" panose="02020603050405020304" pitchFamily="18" charset="0"/>
              </a:rPr>
              <a:t>和</a:t>
            </a:r>
            <a:r>
              <a:rPr lang="en-US" altLang="zh-CN" sz="2800">
                <a:solidFill>
                  <a:srgbClr val="191B1F"/>
                </a:solidFill>
                <a:latin typeface="Times New Roman" panose="02020603050405020304" pitchFamily="18" charset="0"/>
                <a:cs typeface="Times New Roman" panose="02020603050405020304" pitchFamily="18" charset="0"/>
              </a:rPr>
              <a:t>3Hz</a:t>
            </a:r>
            <a:r>
              <a:rPr lang="zh-CN" altLang="en-US" sz="2800">
                <a:solidFill>
                  <a:srgbClr val="191B1F"/>
                </a:solidFill>
                <a:latin typeface="Times New Roman" panose="02020603050405020304" pitchFamily="18" charset="0"/>
                <a:cs typeface="Times New Roman" panose="02020603050405020304" pitchFamily="18" charset="0"/>
              </a:rPr>
              <a:t>的结果一样</a:t>
            </a:r>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10"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pic>
        <p:nvPicPr>
          <p:cNvPr id="62466" name="Picture 2" descr="https://pic2.zhimg.com/v2-28c75416c09a0c7f903944889ae18d9d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688605"/>
            <a:ext cx="9366707" cy="2545741"/>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8693607" y="1814718"/>
            <a:ext cx="1066800" cy="3962400"/>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72102" y="6096656"/>
            <a:ext cx="3561194" cy="646331"/>
          </a:xfrm>
          <a:prstGeom prst="rect">
            <a:avLst/>
          </a:prstGeom>
        </p:spPr>
        <p:txBody>
          <a:bodyPr wrap="square">
            <a:spAutoFit/>
          </a:bodyPr>
          <a:lstStyle/>
          <a:p>
            <a:r>
              <a:rPr lang="en-US" altLang="zh-CN" smtClean="0">
                <a:solidFill>
                  <a:srgbClr val="FF0000"/>
                </a:solidFill>
                <a:latin typeface="-apple-system"/>
              </a:rPr>
              <a:t>N=16</a:t>
            </a:r>
            <a:r>
              <a:rPr lang="zh-CN" altLang="en-US" smtClean="0">
                <a:solidFill>
                  <a:srgbClr val="FF0000"/>
                </a:solidFill>
                <a:latin typeface="-apple-system"/>
              </a:rPr>
              <a:t>合并计算示意图，前</a:t>
            </a:r>
            <a:r>
              <a:rPr lang="en-US" altLang="zh-CN" smtClean="0">
                <a:solidFill>
                  <a:srgbClr val="FF0000"/>
                </a:solidFill>
                <a:latin typeface="-apple-system"/>
              </a:rPr>
              <a:t>4</a:t>
            </a:r>
            <a:r>
              <a:rPr lang="zh-CN" altLang="en-US" smtClean="0">
                <a:solidFill>
                  <a:srgbClr val="FF0000"/>
                </a:solidFill>
                <a:latin typeface="-apple-system"/>
              </a:rPr>
              <a:t>部分</a:t>
            </a:r>
            <a:endParaRPr lang="en-US" altLang="zh-CN" smtClean="0">
              <a:solidFill>
                <a:srgbClr val="FF0000"/>
              </a:solidFill>
              <a:latin typeface="-apple-system"/>
            </a:endParaRPr>
          </a:p>
          <a:p>
            <a:endParaRPr lang="zh-CN" altLang="en-US">
              <a:solidFill>
                <a:srgbClr val="FF0000"/>
              </a:solidFill>
            </a:endParaRPr>
          </a:p>
        </p:txBody>
      </p:sp>
    </p:spTree>
    <p:extLst>
      <p:ext uri="{BB962C8B-B14F-4D97-AF65-F5344CB8AC3E}">
        <p14:creationId xmlns:p14="http://schemas.microsoft.com/office/powerpoint/2010/main" val="1566120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10"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7" name="矩形 6"/>
          <p:cNvSpPr/>
          <p:nvPr/>
        </p:nvSpPr>
        <p:spPr>
          <a:xfrm>
            <a:off x="3441700" y="7058025"/>
            <a:ext cx="6172200" cy="369332"/>
          </a:xfrm>
          <a:prstGeom prst="rect">
            <a:avLst/>
          </a:prstGeom>
        </p:spPr>
        <p:txBody>
          <a:bodyPr wrap="square">
            <a:spAutoFit/>
          </a:bodyPr>
          <a:lstStyle/>
          <a:p>
            <a:r>
              <a:rPr lang="en-US" altLang="zh-CN" smtClean="0">
                <a:solidFill>
                  <a:srgbClr val="FF0000"/>
                </a:solidFill>
                <a:latin typeface="-apple-system"/>
              </a:rPr>
              <a:t>N=16</a:t>
            </a:r>
            <a:r>
              <a:rPr lang="zh-CN" altLang="en-US" smtClean="0">
                <a:solidFill>
                  <a:srgbClr val="FF0000"/>
                </a:solidFill>
                <a:latin typeface="-apple-system"/>
              </a:rPr>
              <a:t>合并计算示意图，前</a:t>
            </a:r>
            <a:r>
              <a:rPr lang="en-US" altLang="zh-CN" smtClean="0">
                <a:solidFill>
                  <a:srgbClr val="FF0000"/>
                </a:solidFill>
                <a:latin typeface="-apple-system"/>
              </a:rPr>
              <a:t>8</a:t>
            </a:r>
            <a:r>
              <a:rPr lang="zh-CN" altLang="en-US" smtClean="0">
                <a:solidFill>
                  <a:srgbClr val="FF0000"/>
                </a:solidFill>
                <a:latin typeface="-apple-system"/>
              </a:rPr>
              <a:t>部分</a:t>
            </a:r>
            <a:endParaRPr lang="zh-CN" altLang="en-US">
              <a:solidFill>
                <a:srgbClr val="FF0000"/>
              </a:solidFill>
            </a:endParaRPr>
          </a:p>
        </p:txBody>
      </p:sp>
      <p:pic>
        <p:nvPicPr>
          <p:cNvPr id="63490" name="Picture 2" descr="https://pic2.zhimg.com/v2-21fbc3d129ca88050332572af578eae9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99" y="2126601"/>
            <a:ext cx="10148047" cy="4779023"/>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9462096" y="1076811"/>
            <a:ext cx="1066800" cy="6324599"/>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080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3" name="对象 8">
            <a:hlinkClick r:id="" action="ppaction://ole?verb=0"/>
          </p:cNvPr>
          <p:cNvGraphicFramePr>
            <a:graphicFrameLocks noChangeAspect="1"/>
          </p:cNvGraphicFramePr>
          <p:nvPr/>
        </p:nvGraphicFramePr>
        <p:xfrm>
          <a:off x="5459095" y="2954655"/>
          <a:ext cx="4061460" cy="519430"/>
        </p:xfrm>
        <a:graphic>
          <a:graphicData uri="http://schemas.openxmlformats.org/presentationml/2006/ole">
            <mc:AlternateContent xmlns:mc="http://schemas.openxmlformats.org/markup-compatibility/2006">
              <mc:Choice xmlns:v="urn:schemas-microsoft-com:vml" Requires="v">
                <p:oleObj spid="_x0000_s4437" r:id="rId3" imgW="1329690" imgH="204470" progId="Equation.KSEE3">
                  <p:embed/>
                </p:oleObj>
              </mc:Choice>
              <mc:Fallback>
                <p:oleObj r:id="rId3" imgW="1329690" imgH="204470" progId="Equation.KSEE3">
                  <p:embed/>
                  <p:pic>
                    <p:nvPicPr>
                      <p:cNvPr id="0" name="图片 3079"/>
                      <p:cNvPicPr/>
                      <p:nvPr/>
                    </p:nvPicPr>
                    <p:blipFill>
                      <a:blip r:embed="rId4"/>
                      <a:stretch>
                        <a:fillRect/>
                      </a:stretch>
                    </p:blipFill>
                    <p:spPr>
                      <a:xfrm>
                        <a:off x="5459095" y="2954655"/>
                        <a:ext cx="4061460" cy="519430"/>
                      </a:xfrm>
                      <a:prstGeom prst="rect">
                        <a:avLst/>
                      </a:prstGeom>
                      <a:noFill/>
                      <a:ln w="38100">
                        <a:noFill/>
                        <a:miter/>
                      </a:ln>
                    </p:spPr>
                  </p:pic>
                </p:oleObj>
              </mc:Fallback>
            </mc:AlternateContent>
          </a:graphicData>
        </a:graphic>
      </p:graphicFrame>
      <p:pic>
        <p:nvPicPr>
          <p:cNvPr id="12294" name="图片 10" descr="v2-5d7bcbf6454b2612da47e85bdbab99e5_hd"/>
          <p:cNvPicPr>
            <a:picLocks noChangeAspect="1"/>
          </p:cNvPicPr>
          <p:nvPr/>
        </p:nvPicPr>
        <p:blipFill>
          <a:blip r:embed="rId5"/>
          <a:stretch>
            <a:fillRect/>
          </a:stretch>
        </p:blipFill>
        <p:spPr>
          <a:xfrm>
            <a:off x="1523434" y="2954801"/>
            <a:ext cx="3487314" cy="3531080"/>
          </a:xfrm>
          <a:prstGeom prst="rect">
            <a:avLst/>
          </a:prstGeom>
          <a:noFill/>
          <a:ln w="9525">
            <a:noFill/>
          </a:ln>
        </p:spPr>
      </p:pic>
      <p:graphicFrame>
        <p:nvGraphicFramePr>
          <p:cNvPr id="12295" name="对象 11">
            <a:hlinkClick r:id="" action="ppaction://ole?verb=0"/>
          </p:cNvPr>
          <p:cNvGraphicFramePr>
            <a:graphicFrameLocks noChangeAspect="1"/>
          </p:cNvGraphicFramePr>
          <p:nvPr/>
        </p:nvGraphicFramePr>
        <p:xfrm>
          <a:off x="5520690" y="3811270"/>
          <a:ext cx="2723515" cy="1913255"/>
        </p:xfrm>
        <a:graphic>
          <a:graphicData uri="http://schemas.openxmlformats.org/presentationml/2006/ole">
            <mc:AlternateContent xmlns:mc="http://schemas.openxmlformats.org/markup-compatibility/2006">
              <mc:Choice xmlns:v="urn:schemas-microsoft-com:vml" Requires="v">
                <p:oleObj spid="_x0000_s4438" r:id="rId6" imgW="1202055" imgH="843915" progId="Equation.KSEE3">
                  <p:embed/>
                </p:oleObj>
              </mc:Choice>
              <mc:Fallback>
                <p:oleObj r:id="rId6" imgW="1202055" imgH="843915" progId="Equation.KSEE3">
                  <p:embed/>
                  <p:pic>
                    <p:nvPicPr>
                      <p:cNvPr id="0" name="图片 3080"/>
                      <p:cNvPicPr/>
                      <p:nvPr/>
                    </p:nvPicPr>
                    <p:blipFill>
                      <a:blip r:embed="rId7"/>
                      <a:stretch>
                        <a:fillRect/>
                      </a:stretch>
                    </p:blipFill>
                    <p:spPr>
                      <a:xfrm>
                        <a:off x="5520690" y="3811270"/>
                        <a:ext cx="2723515" cy="1913255"/>
                      </a:xfrm>
                      <a:prstGeom prst="rect">
                        <a:avLst/>
                      </a:prstGeom>
                      <a:noFill/>
                      <a:ln w="38100">
                        <a:noFill/>
                        <a:miter/>
                      </a:ln>
                    </p:spPr>
                  </p:pic>
                </p:oleObj>
              </mc:Fallback>
            </mc:AlternateContent>
          </a:graphicData>
        </a:graphic>
      </p:graphicFrame>
      <p:grpSp>
        <p:nvGrpSpPr>
          <p:cNvPr id="12297" name="组合 8"/>
          <p:cNvGrpSpPr/>
          <p:nvPr/>
        </p:nvGrpSpPr>
        <p:grpSpPr>
          <a:xfrm>
            <a:off x="1913890" y="6535252"/>
            <a:ext cx="6296025" cy="594735"/>
            <a:chOff x="1740" y="9323"/>
            <a:chExt cx="9160" cy="967"/>
          </a:xfrm>
        </p:grpSpPr>
        <p:graphicFrame>
          <p:nvGraphicFramePr>
            <p:cNvPr id="12298" name="对象 11">
              <a:hlinkClick r:id="" action="ppaction://ole?verb=0"/>
            </p:cNvPr>
            <p:cNvGraphicFramePr>
              <a:graphicFrameLocks noChangeAspect="1"/>
            </p:cNvGraphicFramePr>
            <p:nvPr/>
          </p:nvGraphicFramePr>
          <p:xfrm>
            <a:off x="1740" y="9423"/>
            <a:ext cx="3235" cy="695"/>
          </p:xfrm>
          <a:graphic>
            <a:graphicData uri="http://schemas.openxmlformats.org/presentationml/2006/ole">
              <mc:AlternateContent xmlns:mc="http://schemas.openxmlformats.org/markup-compatibility/2006">
                <mc:Choice xmlns:v="urn:schemas-microsoft-com:vml" Requires="v">
                  <p:oleObj spid="_x0000_s4439" r:id="rId8" imgW="829945" imgH="178435" progId="Equation.KSEE3">
                    <p:embed/>
                  </p:oleObj>
                </mc:Choice>
                <mc:Fallback>
                  <p:oleObj r:id="rId8" imgW="829945" imgH="178435" progId="Equation.KSEE3">
                    <p:embed/>
                    <p:pic>
                      <p:nvPicPr>
                        <p:cNvPr id="0" name="图片 3081"/>
                        <p:cNvPicPr/>
                        <p:nvPr/>
                      </p:nvPicPr>
                      <p:blipFill>
                        <a:blip r:embed="rId9"/>
                        <a:stretch>
                          <a:fillRect/>
                        </a:stretch>
                      </p:blipFill>
                      <p:spPr>
                        <a:xfrm>
                          <a:off x="1740" y="9423"/>
                          <a:ext cx="3235" cy="695"/>
                        </a:xfrm>
                        <a:prstGeom prst="rect">
                          <a:avLst/>
                        </a:prstGeom>
                        <a:noFill/>
                        <a:ln w="38100">
                          <a:noFill/>
                          <a:miter/>
                        </a:ln>
                      </p:spPr>
                    </p:pic>
                  </p:oleObj>
                </mc:Fallback>
              </mc:AlternateContent>
            </a:graphicData>
          </a:graphic>
        </p:graphicFrame>
        <p:sp>
          <p:nvSpPr>
            <p:cNvPr id="12299" name="文本框 4"/>
            <p:cNvSpPr txBox="1"/>
            <p:nvPr/>
          </p:nvSpPr>
          <p:spPr>
            <a:xfrm>
              <a:off x="5076" y="9448"/>
              <a:ext cx="5824" cy="842"/>
            </a:xfrm>
            <a:prstGeom prst="rect">
              <a:avLst/>
            </a:prstGeom>
            <a:noFill/>
            <a:ln w="9525">
              <a:noFill/>
            </a:ln>
          </p:spPr>
          <p:txBody>
            <a:bodyPr wrap="square" anchor="t">
              <a:spAutoFit/>
            </a:bodyPr>
            <a:lstStyle/>
            <a:p>
              <a:pPr lvl="0" indent="0"/>
              <a:r>
                <a:rPr lang="zh-CN" altLang="en-US" sz="2800">
                  <a:latin typeface="Times New Roman" panose="02020603050405020304" charset="0"/>
                  <a:ea typeface="宋体" panose="02010600030101010101" pitchFamily="2" charset="-122"/>
                </a:rPr>
                <a:t>是向量           也是向量</a:t>
              </a:r>
            </a:p>
          </p:txBody>
        </p:sp>
        <p:graphicFrame>
          <p:nvGraphicFramePr>
            <p:cNvPr id="12300" name="对象 8">
              <a:hlinkClick r:id="" action="ppaction://ole?verb=0"/>
            </p:cNvPr>
            <p:cNvGraphicFramePr>
              <a:graphicFrameLocks noChangeAspect="1"/>
            </p:cNvGraphicFramePr>
            <p:nvPr/>
          </p:nvGraphicFramePr>
          <p:xfrm>
            <a:off x="6987" y="9323"/>
            <a:ext cx="945" cy="795"/>
          </p:xfrm>
          <a:graphic>
            <a:graphicData uri="http://schemas.openxmlformats.org/presentationml/2006/ole">
              <mc:AlternateContent xmlns:mc="http://schemas.openxmlformats.org/markup-compatibility/2006">
                <mc:Choice xmlns:v="urn:schemas-microsoft-com:vml" Requires="v">
                  <p:oleObj spid="_x0000_s4440" r:id="rId10" imgW="245110" imgH="206375" progId="Equation.KSEE3">
                    <p:embed/>
                  </p:oleObj>
                </mc:Choice>
                <mc:Fallback>
                  <p:oleObj r:id="rId10" imgW="245110" imgH="206375" progId="Equation.KSEE3">
                    <p:embed/>
                    <p:pic>
                      <p:nvPicPr>
                        <p:cNvPr id="0" name="图片 3082"/>
                        <p:cNvPicPr/>
                        <p:nvPr/>
                      </p:nvPicPr>
                      <p:blipFill>
                        <a:blip r:embed="rId11"/>
                        <a:stretch>
                          <a:fillRect/>
                        </a:stretch>
                      </p:blipFill>
                      <p:spPr>
                        <a:xfrm>
                          <a:off x="6987" y="9323"/>
                          <a:ext cx="945" cy="795"/>
                        </a:xfrm>
                        <a:prstGeom prst="rect">
                          <a:avLst/>
                        </a:prstGeom>
                        <a:noFill/>
                        <a:ln w="38100">
                          <a:noFill/>
                          <a:miter/>
                        </a:ln>
                      </p:spPr>
                    </p:pic>
                  </p:oleObj>
                </mc:Fallback>
              </mc:AlternateContent>
            </a:graphicData>
          </a:graphic>
        </p:graphicFrame>
      </p:grpSp>
      <p:sp>
        <p:nvSpPr>
          <p:cNvPr id="8193" name="文本框 1"/>
          <p:cNvSpPr txBox="1"/>
          <p:nvPr/>
        </p:nvSpPr>
        <p:spPr>
          <a:xfrm>
            <a:off x="993140" y="1650365"/>
            <a:ext cx="9247505" cy="927735"/>
          </a:xfrm>
          <a:prstGeom prst="rect">
            <a:avLst/>
          </a:prstGeom>
          <a:noFill/>
          <a:ln w="9525">
            <a:noFill/>
          </a:ln>
        </p:spPr>
        <p:txBody>
          <a:bodyPr wrap="square" anchor="t">
            <a:spAutoFit/>
          </a:bodyPr>
          <a:lstStyle/>
          <a:p>
            <a:pPr lvl="0" indent="0"/>
            <a:r>
              <a:rPr lang="zh-CN" altLang="en-US" sz="3090">
                <a:latin typeface="Times New Roman" panose="02020603050405020304" charset="0"/>
                <a:ea typeface="黑体" panose="02010609060101010101" pitchFamily="2" charset="-122"/>
              </a:rPr>
              <a:t>相关的数学基础</a:t>
            </a:r>
            <a:r>
              <a:rPr lang="en-US" altLang="zh-CN" sz="3090">
                <a:latin typeface="Times New Roman" panose="02020603050405020304" charset="0"/>
                <a:ea typeface="黑体" panose="02010609060101010101" pitchFamily="2" charset="-122"/>
              </a:rPr>
              <a:t>—</a:t>
            </a:r>
            <a:r>
              <a:rPr lang="zh-CN" altLang="en-US" sz="2400">
                <a:solidFill>
                  <a:srgbClr val="FF0000"/>
                </a:solidFill>
                <a:latin typeface="Times New Roman" panose="02020603050405020304" charset="0"/>
                <a:ea typeface="黑体" panose="02010609060101010101" pitchFamily="2" charset="-122"/>
              </a:rPr>
              <a:t>周期函数可以由三角函数的和来表示：</a:t>
            </a:r>
          </a:p>
          <a:p>
            <a:pPr lvl="0" indent="0"/>
            <a:r>
              <a:rPr lang="zh-CN" altLang="en-US" sz="2400">
                <a:solidFill>
                  <a:srgbClr val="FF0000"/>
                </a:solidFill>
                <a:latin typeface="Times New Roman" panose="02020603050405020304" charset="0"/>
                <a:ea typeface="黑体" panose="02010609060101010101" pitchFamily="2" charset="-122"/>
              </a:rPr>
              <a:t>欧拉公式</a:t>
            </a:r>
            <a:endParaRPr lang="en-US" altLang="zh-CN" sz="2400">
              <a:solidFill>
                <a:srgbClr val="FF0000"/>
              </a:solidFill>
              <a:latin typeface="Times New Roman" panose="02020603050405020304" charset="0"/>
              <a:ea typeface="黑体" panose="02010609060101010101" pitchFamily="2" charset="-122"/>
            </a:endParaRPr>
          </a:p>
        </p:txBody>
      </p:sp>
      <p:grpSp>
        <p:nvGrpSpPr>
          <p:cNvPr id="11" name="组合 10"/>
          <p:cNvGrpSpPr/>
          <p:nvPr/>
        </p:nvGrpSpPr>
        <p:grpSpPr>
          <a:xfrm>
            <a:off x="-12065" y="-1270"/>
            <a:ext cx="8423275" cy="7560310"/>
            <a:chOff x="-19" y="-2"/>
            <a:chExt cx="13265" cy="11906"/>
          </a:xfrm>
        </p:grpSpPr>
        <p:grpSp>
          <p:nvGrpSpPr>
            <p:cNvPr id="6" name="组合 5"/>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1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13" cstate="print"/>
                <a:stretch>
                  <a:fillRect/>
                </a:stretch>
              </a:blipFill>
            </p:spPr>
            <p:txBody>
              <a:bodyPr wrap="square" lIns="0" tIns="0" rIns="0" bIns="0" rtlCol="0"/>
              <a:lstStyle/>
              <a:p>
                <a:endParaRPr/>
              </a:p>
            </p:txBody>
          </p:sp>
        </p:grpSp>
        <p:sp>
          <p:nvSpPr>
            <p:cNvPr id="12" name="文本框 11"/>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10"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sp>
        <p:nvSpPr>
          <p:cNvPr id="7" name="矩形 6"/>
          <p:cNvSpPr/>
          <p:nvPr/>
        </p:nvSpPr>
        <p:spPr>
          <a:xfrm>
            <a:off x="3441700" y="7058025"/>
            <a:ext cx="6172200" cy="369332"/>
          </a:xfrm>
          <a:prstGeom prst="rect">
            <a:avLst/>
          </a:prstGeom>
        </p:spPr>
        <p:txBody>
          <a:bodyPr wrap="square">
            <a:spAutoFit/>
          </a:bodyPr>
          <a:lstStyle/>
          <a:p>
            <a:r>
              <a:rPr lang="en-US" altLang="zh-CN" smtClean="0">
                <a:solidFill>
                  <a:srgbClr val="FF0000"/>
                </a:solidFill>
                <a:latin typeface="-apple-system"/>
              </a:rPr>
              <a:t>N=16</a:t>
            </a:r>
            <a:r>
              <a:rPr lang="zh-CN" altLang="en-US" smtClean="0">
                <a:solidFill>
                  <a:srgbClr val="FF0000"/>
                </a:solidFill>
                <a:latin typeface="-apple-system"/>
              </a:rPr>
              <a:t>合并计算示意图，全部</a:t>
            </a:r>
            <a:endParaRPr lang="zh-CN" altLang="en-US">
              <a:solidFill>
                <a:srgbClr val="FF0000"/>
              </a:solidFill>
            </a:endParaRPr>
          </a:p>
        </p:txBody>
      </p:sp>
      <p:pic>
        <p:nvPicPr>
          <p:cNvPr id="65538" name="Picture 2" descr="https://pic3.zhimg.com/v2-70f5b1381b5dcd3ff677f6b3742155ce_r.jpg"/>
          <p:cNvPicPr>
            <a:picLocks noChangeAspect="1" noChangeArrowheads="1"/>
          </p:cNvPicPr>
          <p:nvPr/>
        </p:nvPicPr>
        <p:blipFill rotWithShape="1">
          <a:blip r:embed="rId3">
            <a:extLst>
              <a:ext uri="{28A0092B-C50C-407E-A947-70E740481C1C}">
                <a14:useLocalDpi xmlns:a14="http://schemas.microsoft.com/office/drawing/2010/main" val="0"/>
              </a:ext>
            </a:extLst>
          </a:blip>
          <a:srcRect b="2577"/>
          <a:stretch/>
        </p:blipFill>
        <p:spPr bwMode="auto">
          <a:xfrm>
            <a:off x="316609" y="2035836"/>
            <a:ext cx="9848850" cy="4945989"/>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9462096" y="1076811"/>
            <a:ext cx="1066800" cy="6350546"/>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7053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01" name="矩形 443400"/>
          <p:cNvSpPr/>
          <p:nvPr/>
        </p:nvSpPr>
        <p:spPr>
          <a:xfrm>
            <a:off x="821245" y="2211476"/>
            <a:ext cx="9599930" cy="1798320"/>
          </a:xfrm>
          <a:prstGeom prst="rect">
            <a:avLst/>
          </a:prstGeom>
          <a:noFill/>
          <a:ln w="9525">
            <a:noFill/>
          </a:ln>
        </p:spPr>
        <p:txBody>
          <a:bodyPr wrap="none" anchor="ctr">
            <a:spAutoFit/>
          </a:bodyPr>
          <a:lstStyle/>
          <a:p>
            <a:pPr lvl="0" indent="0"/>
            <a:r>
              <a:rPr lang="zh-CN" altLang="en-US" sz="2800" dirty="0">
                <a:latin typeface="Times New Roman" panose="02020603050405020304" charset="0"/>
                <a:ea typeface="宋体" panose="02010600030101010101" pitchFamily="2" charset="-122"/>
              </a:rPr>
              <a:t>由按时间抽取法</a:t>
            </a:r>
            <a:r>
              <a:rPr lang="en-US" altLang="zh-CN" sz="2800" dirty="0">
                <a:latin typeface="Times New Roman" panose="02020603050405020304" charset="0"/>
                <a:ea typeface="宋体" panose="02010600030101010101" pitchFamily="2" charset="-122"/>
              </a:rPr>
              <a:t>FFT</a:t>
            </a:r>
            <a:r>
              <a:rPr lang="zh-CN" altLang="en-US" sz="2800" dirty="0">
                <a:latin typeface="Times New Roman" panose="02020603050405020304" charset="0"/>
                <a:ea typeface="宋体" panose="02010600030101010101" pitchFamily="2" charset="-122"/>
              </a:rPr>
              <a:t>的信号流图可知，当</a:t>
            </a:r>
            <a:r>
              <a:rPr lang="en-US" altLang="zh-CN" sz="2800" i="1">
                <a:latin typeface="Times New Roman" panose="02020603050405020304" charset="0"/>
                <a:ea typeface="宋体" panose="02010600030101010101" pitchFamily="2" charset="-122"/>
              </a:rPr>
              <a:t>N</a:t>
            </a:r>
            <a:r>
              <a:rPr lang="en-US" altLang="zh-CN" sz="2800">
                <a:latin typeface="Times New Roman" panose="02020603050405020304" charset="0"/>
                <a:ea typeface="宋体" panose="02010600030101010101" pitchFamily="2" charset="-122"/>
              </a:rPr>
              <a:t>=2</a:t>
            </a:r>
            <a:r>
              <a:rPr lang="en-US" altLang="zh-CN" sz="2800" i="1" baseline="30000">
                <a:latin typeface="Times New Roman" panose="02020603050405020304" charset="0"/>
                <a:ea typeface="宋体" panose="02010600030101010101" pitchFamily="2" charset="-122"/>
              </a:rPr>
              <a:t>L</a:t>
            </a:r>
            <a:r>
              <a:rPr lang="zh-CN" altLang="en-US" sz="2800" dirty="0">
                <a:latin typeface="Times New Roman" panose="02020603050405020304" charset="0"/>
                <a:ea typeface="宋体" panose="02010600030101010101" pitchFamily="2" charset="-122"/>
              </a:rPr>
              <a:t>时，共有</a:t>
            </a:r>
            <a:r>
              <a:rPr lang="zh-CN" altLang="en-US" sz="2800" u="sng" dirty="0">
                <a:latin typeface="Times New Roman" panose="02020603050405020304" charset="0"/>
                <a:ea typeface="宋体" panose="02010600030101010101" pitchFamily="2" charset="-122"/>
              </a:rPr>
              <a:t>  </a:t>
            </a:r>
            <a:r>
              <a:rPr lang="en-US" altLang="zh-CN" sz="2800" b="1" u="sng" dirty="0">
                <a:solidFill>
                  <a:srgbClr val="FF0000"/>
                </a:solidFill>
                <a:latin typeface="Times New Roman" panose="02020603050405020304" charset="0"/>
                <a:ea typeface="宋体" panose="02010600030101010101" pitchFamily="2" charset="-122"/>
              </a:rPr>
              <a:t>L</a:t>
            </a:r>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级</a:t>
            </a:r>
          </a:p>
          <a:p>
            <a:pPr lvl="0" indent="0"/>
            <a:r>
              <a:rPr lang="zh-CN" altLang="en-US" sz="2800" dirty="0">
                <a:latin typeface="Times New Roman" panose="02020603050405020304" charset="0"/>
                <a:ea typeface="宋体" panose="02010600030101010101" pitchFamily="2" charset="-122"/>
              </a:rPr>
              <a:t>蝶形运算；每级都由</a:t>
            </a:r>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个蝶形运算组成，而每个蝶形有</a:t>
            </a:r>
          </a:p>
          <a:p>
            <a:pPr lvl="0" indent="0"/>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次复乘、</a:t>
            </a:r>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次复加，因此每级运算都需</a:t>
            </a:r>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次复乘和</a:t>
            </a:r>
          </a:p>
          <a:p>
            <a:pPr lvl="0" indent="0"/>
            <a:r>
              <a:rPr lang="zh-CN" altLang="en-US" sz="2800" dirty="0">
                <a:latin typeface="Times New Roman" panose="02020603050405020304" charset="0"/>
                <a:ea typeface="宋体" panose="02010600030101010101" pitchFamily="2" charset="-122"/>
              </a:rPr>
              <a:t> </a:t>
            </a:r>
            <a:r>
              <a:rPr lang="zh-CN" altLang="en-US" sz="2800" u="sng"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次复加。   </a:t>
            </a:r>
          </a:p>
        </p:txBody>
      </p:sp>
      <p:sp>
        <p:nvSpPr>
          <p:cNvPr id="443405" name="矩形 443404"/>
          <p:cNvSpPr/>
          <p:nvPr/>
        </p:nvSpPr>
        <p:spPr>
          <a:xfrm>
            <a:off x="4156251" y="2564611"/>
            <a:ext cx="808355" cy="521335"/>
          </a:xfrm>
          <a:prstGeom prst="rect">
            <a:avLst/>
          </a:prstGeom>
          <a:noFill/>
          <a:ln w="9525">
            <a:noFill/>
          </a:ln>
        </p:spPr>
        <p:txBody>
          <a:bodyPr wrap="none" anchor="ctr">
            <a:spAutoFit/>
          </a:bodyPr>
          <a:lstStyle/>
          <a:p>
            <a:pPr lvl="0" indent="0"/>
            <a:r>
              <a:rPr lang="en-US" altLang="zh-CN" sz="2800" i="1">
                <a:solidFill>
                  <a:srgbClr val="FF0000"/>
                </a:solidFill>
                <a:latin typeface="Times New Roman" panose="02020603050405020304" charset="0"/>
                <a:ea typeface="宋体" panose="02010600030101010101" pitchFamily="2" charset="-122"/>
              </a:rPr>
              <a:t>N</a:t>
            </a:r>
            <a:r>
              <a:rPr lang="en-US" altLang="zh-CN" sz="2800">
                <a:solidFill>
                  <a:srgbClr val="FF0000"/>
                </a:solidFill>
                <a:latin typeface="Times New Roman" panose="02020603050405020304" charset="0"/>
                <a:ea typeface="宋体" panose="02010600030101010101" pitchFamily="2" charset="-122"/>
              </a:rPr>
              <a:t>/2</a:t>
            </a:r>
            <a:r>
              <a:rPr lang="en-US" altLang="zh-CN" sz="2800">
                <a:solidFill>
                  <a:srgbClr val="FF0000"/>
                </a:solidFill>
                <a:latin typeface="Tahoma" panose="020B0604030504040204" pitchFamily="34" charset="0"/>
                <a:ea typeface="宋体" panose="02010600030101010101" pitchFamily="2" charset="-122"/>
              </a:rPr>
              <a:t> </a:t>
            </a:r>
          </a:p>
        </p:txBody>
      </p:sp>
      <p:sp>
        <p:nvSpPr>
          <p:cNvPr id="443406" name="矩形 443405"/>
          <p:cNvSpPr/>
          <p:nvPr/>
        </p:nvSpPr>
        <p:spPr>
          <a:xfrm>
            <a:off x="8106018" y="3023605"/>
            <a:ext cx="808355" cy="521335"/>
          </a:xfrm>
          <a:prstGeom prst="rect">
            <a:avLst/>
          </a:prstGeom>
          <a:noFill/>
          <a:ln w="9525">
            <a:noFill/>
          </a:ln>
        </p:spPr>
        <p:txBody>
          <a:bodyPr wrap="none" anchor="ctr">
            <a:spAutoFit/>
          </a:bodyPr>
          <a:lstStyle/>
          <a:p>
            <a:pPr lvl="0" indent="0"/>
            <a:r>
              <a:rPr lang="en-US" altLang="zh-CN" sz="2800" i="1">
                <a:solidFill>
                  <a:srgbClr val="FF0000"/>
                </a:solidFill>
                <a:latin typeface="Times New Roman" panose="02020603050405020304" charset="0"/>
                <a:ea typeface="宋体" panose="02010600030101010101" pitchFamily="2" charset="-122"/>
              </a:rPr>
              <a:t>N</a:t>
            </a:r>
            <a:r>
              <a:rPr lang="en-US" altLang="zh-CN" sz="2800">
                <a:solidFill>
                  <a:srgbClr val="FF0000"/>
                </a:solidFill>
                <a:latin typeface="Times New Roman" panose="02020603050405020304" charset="0"/>
                <a:ea typeface="宋体" panose="02010600030101010101" pitchFamily="2" charset="-122"/>
              </a:rPr>
              <a:t>/2</a:t>
            </a:r>
            <a:r>
              <a:rPr lang="en-US" altLang="zh-CN" sz="2800">
                <a:solidFill>
                  <a:srgbClr val="FF0000"/>
                </a:solidFill>
                <a:latin typeface="Tahoma" panose="020B0604030504040204" pitchFamily="34" charset="0"/>
                <a:ea typeface="宋体" panose="02010600030101010101" pitchFamily="2" charset="-122"/>
              </a:rPr>
              <a:t> </a:t>
            </a:r>
          </a:p>
        </p:txBody>
      </p:sp>
      <p:sp>
        <p:nvSpPr>
          <p:cNvPr id="443407" name="文本框 443406"/>
          <p:cNvSpPr txBox="1"/>
          <p:nvPr/>
        </p:nvSpPr>
        <p:spPr>
          <a:xfrm>
            <a:off x="1059335" y="3021353"/>
            <a:ext cx="477930" cy="457200"/>
          </a:xfrm>
          <a:prstGeom prst="rect">
            <a:avLst/>
          </a:prstGeom>
          <a:noFill/>
          <a:ln w="9525">
            <a:noFill/>
          </a:ln>
        </p:spPr>
        <p:txBody>
          <a:bodyPr anchor="t">
            <a:spAutoFit/>
          </a:bodyPr>
          <a:lstStyle/>
          <a:p>
            <a:pPr lvl="0" indent="0">
              <a:spcBef>
                <a:spcPct val="50000"/>
              </a:spcBef>
            </a:pPr>
            <a:r>
              <a:rPr lang="en-US" altLang="zh-CN" sz="2400">
                <a:solidFill>
                  <a:srgbClr val="FF0000"/>
                </a:solidFill>
                <a:latin typeface="Times New Roman" panose="02020603050405020304" charset="0"/>
                <a:ea typeface="宋体" panose="02010600030101010101" pitchFamily="2" charset="-122"/>
              </a:rPr>
              <a:t>1</a:t>
            </a:r>
          </a:p>
        </p:txBody>
      </p:sp>
      <p:sp>
        <p:nvSpPr>
          <p:cNvPr id="443408" name="文本框 443407"/>
          <p:cNvSpPr txBox="1"/>
          <p:nvPr/>
        </p:nvSpPr>
        <p:spPr>
          <a:xfrm>
            <a:off x="3044583" y="3021353"/>
            <a:ext cx="477930" cy="457200"/>
          </a:xfrm>
          <a:prstGeom prst="rect">
            <a:avLst/>
          </a:prstGeom>
          <a:noFill/>
          <a:ln w="9525">
            <a:noFill/>
          </a:ln>
        </p:spPr>
        <p:txBody>
          <a:bodyPr anchor="t">
            <a:spAutoFit/>
          </a:bodyPr>
          <a:lstStyle/>
          <a:p>
            <a:pPr lvl="0" indent="0">
              <a:spcBef>
                <a:spcPct val="50000"/>
              </a:spcBef>
            </a:pPr>
            <a:r>
              <a:rPr lang="en-US" altLang="zh-CN" sz="2400">
                <a:solidFill>
                  <a:srgbClr val="FF0000"/>
                </a:solidFill>
                <a:latin typeface="Times New Roman" panose="02020603050405020304" charset="0"/>
                <a:ea typeface="宋体" panose="02010600030101010101" pitchFamily="2" charset="-122"/>
              </a:rPr>
              <a:t>2</a:t>
            </a:r>
          </a:p>
        </p:txBody>
      </p:sp>
      <p:sp>
        <p:nvSpPr>
          <p:cNvPr id="443409" name="矩形 443408"/>
          <p:cNvSpPr/>
          <p:nvPr/>
        </p:nvSpPr>
        <p:spPr>
          <a:xfrm>
            <a:off x="1027823" y="3487967"/>
            <a:ext cx="420370" cy="518160"/>
          </a:xfrm>
          <a:prstGeom prst="rect">
            <a:avLst/>
          </a:prstGeom>
          <a:noFill/>
          <a:ln w="9525">
            <a:noFill/>
          </a:ln>
        </p:spPr>
        <p:txBody>
          <a:bodyPr wrap="none" anchor="ctr">
            <a:spAutoFit/>
          </a:bodyPr>
          <a:lstStyle/>
          <a:p>
            <a:pPr lvl="0" indent="0"/>
            <a:r>
              <a:rPr lang="en-US" altLang="zh-CN" sz="2800" i="1">
                <a:solidFill>
                  <a:srgbClr val="FF0000"/>
                </a:solidFill>
                <a:latin typeface="Times New Roman" panose="02020603050405020304" charset="0"/>
                <a:ea typeface="宋体" panose="02010600030101010101" pitchFamily="2" charset="-122"/>
              </a:rPr>
              <a:t>N</a:t>
            </a:r>
          </a:p>
        </p:txBody>
      </p:sp>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grpSp>
        <p:nvGrpSpPr>
          <p:cNvPr id="12" name="组合 11"/>
          <p:cNvGrpSpPr/>
          <p:nvPr/>
        </p:nvGrpSpPr>
        <p:grpSpPr>
          <a:xfrm>
            <a:off x="-12065" y="1270"/>
            <a:ext cx="6359525" cy="7560310"/>
            <a:chOff x="-19" y="2"/>
            <a:chExt cx="10015" cy="11906"/>
          </a:xfrm>
        </p:grpSpPr>
        <p:grpSp>
          <p:nvGrpSpPr>
            <p:cNvPr id="13" name="组合 12"/>
            <p:cNvGrpSpPr/>
            <p:nvPr/>
          </p:nvGrpSpPr>
          <p:grpSpPr>
            <a:xfrm>
              <a:off x="-19" y="2"/>
              <a:ext cx="7440" cy="11906"/>
              <a:chOff x="1220" y="556"/>
              <a:chExt cx="7440" cy="10806"/>
            </a:xfrm>
          </p:grpSpPr>
          <p:sp>
            <p:nvSpPr>
              <p:cNvPr id="14"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5"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6"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3401"/>
                                        </p:tgtEl>
                                        <p:attrNameLst>
                                          <p:attrName>style.visibility</p:attrName>
                                        </p:attrNameLst>
                                      </p:cBhvr>
                                      <p:to>
                                        <p:strVal val="visible"/>
                                      </p:to>
                                    </p:set>
                                    <p:animEffect transition="in" filter="blinds(horizontal)">
                                      <p:cBhvr>
                                        <p:cTn id="7" dur="500"/>
                                        <p:tgtEl>
                                          <p:spTgt spid="44340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43405"/>
                                        </p:tgtEl>
                                        <p:attrNameLst>
                                          <p:attrName>style.visibility</p:attrName>
                                        </p:attrNameLst>
                                      </p:cBhvr>
                                      <p:to>
                                        <p:strVal val="visible"/>
                                      </p:to>
                                    </p:set>
                                    <p:animEffect transition="in" filter="blinds(horizontal)">
                                      <p:cBhvr>
                                        <p:cTn id="11" dur="3000"/>
                                        <p:tgtEl>
                                          <p:spTgt spid="443405"/>
                                        </p:tgtEl>
                                      </p:cBhvr>
                                    </p:animEffect>
                                  </p:childTnLst>
                                </p:cTn>
                              </p:par>
                            </p:childTnLst>
                          </p:cTn>
                        </p:par>
                        <p:par>
                          <p:cTn id="12" fill="hold">
                            <p:stCondLst>
                              <p:cond delay="3500"/>
                            </p:stCondLst>
                            <p:childTnLst>
                              <p:par>
                                <p:cTn id="13" presetID="3" presetClass="entr" presetSubtype="10" fill="hold" grpId="0" nodeType="afterEffect">
                                  <p:stCondLst>
                                    <p:cond delay="0"/>
                                  </p:stCondLst>
                                  <p:childTnLst>
                                    <p:set>
                                      <p:cBhvr>
                                        <p:cTn id="14" dur="1" fill="hold">
                                          <p:stCondLst>
                                            <p:cond delay="0"/>
                                          </p:stCondLst>
                                        </p:cTn>
                                        <p:tgtEl>
                                          <p:spTgt spid="443407"/>
                                        </p:tgtEl>
                                        <p:attrNameLst>
                                          <p:attrName>style.visibility</p:attrName>
                                        </p:attrNameLst>
                                      </p:cBhvr>
                                      <p:to>
                                        <p:strVal val="visible"/>
                                      </p:to>
                                    </p:set>
                                    <p:animEffect transition="in" filter="blinds(horizontal)">
                                      <p:cBhvr>
                                        <p:cTn id="15" dur="3000"/>
                                        <p:tgtEl>
                                          <p:spTgt spid="443407"/>
                                        </p:tgtEl>
                                      </p:cBhvr>
                                    </p:animEffect>
                                  </p:childTnLst>
                                </p:cTn>
                              </p:par>
                            </p:childTnLst>
                          </p:cTn>
                        </p:par>
                        <p:par>
                          <p:cTn id="16" fill="hold">
                            <p:stCondLst>
                              <p:cond delay="6500"/>
                            </p:stCondLst>
                            <p:childTnLst>
                              <p:par>
                                <p:cTn id="17" presetID="3" presetClass="entr" presetSubtype="10" fill="hold" grpId="0" nodeType="afterEffect">
                                  <p:stCondLst>
                                    <p:cond delay="0"/>
                                  </p:stCondLst>
                                  <p:childTnLst>
                                    <p:set>
                                      <p:cBhvr>
                                        <p:cTn id="18" dur="1" fill="hold">
                                          <p:stCondLst>
                                            <p:cond delay="0"/>
                                          </p:stCondLst>
                                        </p:cTn>
                                        <p:tgtEl>
                                          <p:spTgt spid="443408"/>
                                        </p:tgtEl>
                                        <p:attrNameLst>
                                          <p:attrName>style.visibility</p:attrName>
                                        </p:attrNameLst>
                                      </p:cBhvr>
                                      <p:to>
                                        <p:strVal val="visible"/>
                                      </p:to>
                                    </p:set>
                                    <p:animEffect transition="in" filter="blinds(horizontal)">
                                      <p:cBhvr>
                                        <p:cTn id="19" dur="3000"/>
                                        <p:tgtEl>
                                          <p:spTgt spid="443408"/>
                                        </p:tgtEl>
                                      </p:cBhvr>
                                    </p:animEffect>
                                  </p:childTnLst>
                                </p:cTn>
                              </p:par>
                            </p:childTnLst>
                          </p:cTn>
                        </p:par>
                        <p:par>
                          <p:cTn id="20" fill="hold">
                            <p:stCondLst>
                              <p:cond delay="9500"/>
                            </p:stCondLst>
                            <p:childTnLst>
                              <p:par>
                                <p:cTn id="21" presetID="3" presetClass="entr" presetSubtype="10" fill="hold" grpId="0" nodeType="afterEffect">
                                  <p:stCondLst>
                                    <p:cond delay="0"/>
                                  </p:stCondLst>
                                  <p:childTnLst>
                                    <p:set>
                                      <p:cBhvr>
                                        <p:cTn id="22" dur="1" fill="hold">
                                          <p:stCondLst>
                                            <p:cond delay="0"/>
                                          </p:stCondLst>
                                        </p:cTn>
                                        <p:tgtEl>
                                          <p:spTgt spid="443406"/>
                                        </p:tgtEl>
                                        <p:attrNameLst>
                                          <p:attrName>style.visibility</p:attrName>
                                        </p:attrNameLst>
                                      </p:cBhvr>
                                      <p:to>
                                        <p:strVal val="visible"/>
                                      </p:to>
                                    </p:set>
                                    <p:animEffect transition="in" filter="blinds(horizontal)">
                                      <p:cBhvr>
                                        <p:cTn id="23" dur="3000"/>
                                        <p:tgtEl>
                                          <p:spTgt spid="443406"/>
                                        </p:tgtEl>
                                      </p:cBhvr>
                                    </p:animEffect>
                                  </p:childTnLst>
                                </p:cTn>
                              </p:par>
                            </p:childTnLst>
                          </p:cTn>
                        </p:par>
                        <p:par>
                          <p:cTn id="24" fill="hold">
                            <p:stCondLst>
                              <p:cond delay="12500"/>
                            </p:stCondLst>
                            <p:childTnLst>
                              <p:par>
                                <p:cTn id="25" presetID="3" presetClass="entr" presetSubtype="10" fill="hold" grpId="0" nodeType="afterEffect">
                                  <p:stCondLst>
                                    <p:cond delay="0"/>
                                  </p:stCondLst>
                                  <p:childTnLst>
                                    <p:set>
                                      <p:cBhvr>
                                        <p:cTn id="26" dur="1" fill="hold">
                                          <p:stCondLst>
                                            <p:cond delay="0"/>
                                          </p:stCondLst>
                                        </p:cTn>
                                        <p:tgtEl>
                                          <p:spTgt spid="443409"/>
                                        </p:tgtEl>
                                        <p:attrNameLst>
                                          <p:attrName>style.visibility</p:attrName>
                                        </p:attrNameLst>
                                      </p:cBhvr>
                                      <p:to>
                                        <p:strVal val="visible"/>
                                      </p:to>
                                    </p:set>
                                    <p:animEffect transition="in" filter="blinds(horizontal)">
                                      <p:cBhvr>
                                        <p:cTn id="27" dur="3000"/>
                                        <p:tgtEl>
                                          <p:spTgt spid="443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01" grpId="0"/>
      <p:bldP spid="443405" grpId="0"/>
      <p:bldP spid="443406" grpId="0"/>
      <p:bldP spid="443407" grpId="0"/>
      <p:bldP spid="443408" grpId="0"/>
      <p:bldP spid="44340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sp>
        <p:nvSpPr>
          <p:cNvPr id="444429" name="矩形 444428"/>
          <p:cNvSpPr/>
          <p:nvPr/>
        </p:nvSpPr>
        <p:spPr>
          <a:xfrm>
            <a:off x="1138114" y="2028001"/>
            <a:ext cx="414528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这样</a:t>
            </a:r>
            <a:r>
              <a:rPr lang="zh-CN" altLang="en-US" sz="2400" u="sng" dirty="0">
                <a:latin typeface="Times New Roman" panose="02020603050405020304" charset="0"/>
              </a:rPr>
              <a:t>         </a:t>
            </a:r>
            <a:r>
              <a:rPr lang="zh-CN" altLang="en-US" sz="2400" dirty="0">
                <a:latin typeface="Times New Roman" panose="02020603050405020304" charset="0"/>
              </a:rPr>
              <a:t>级运算总共需要：   </a:t>
            </a:r>
          </a:p>
        </p:txBody>
      </p:sp>
      <p:sp>
        <p:nvSpPr>
          <p:cNvPr id="444436" name="文本框 444435"/>
          <p:cNvSpPr txBox="1"/>
          <p:nvPr/>
        </p:nvSpPr>
        <p:spPr>
          <a:xfrm>
            <a:off x="1787424" y="2029936"/>
            <a:ext cx="397399" cy="394335"/>
          </a:xfrm>
          <a:prstGeom prst="rect">
            <a:avLst/>
          </a:prstGeom>
          <a:noFill/>
          <a:ln w="9525">
            <a:noFill/>
          </a:ln>
        </p:spPr>
        <p:txBody>
          <a:bodyPr anchor="t">
            <a:spAutoFit/>
          </a:bodyPr>
          <a:lstStyle/>
          <a:p>
            <a:pPr lvl="0" indent="0">
              <a:spcBef>
                <a:spcPct val="50000"/>
              </a:spcBef>
            </a:pPr>
            <a:r>
              <a:rPr lang="en-US" altLang="zh-CN" sz="1985" i="1">
                <a:solidFill>
                  <a:srgbClr val="FF0000"/>
                </a:solidFill>
                <a:latin typeface="Times New Roman" panose="02020603050405020304" charset="0"/>
                <a:ea typeface="华光楷体_CNKI" panose="02000500000000000000" charset="-122"/>
              </a:rPr>
              <a:t>L</a:t>
            </a:r>
          </a:p>
        </p:txBody>
      </p:sp>
      <p:sp>
        <p:nvSpPr>
          <p:cNvPr id="444437" name="矩形 444436"/>
          <p:cNvSpPr/>
          <p:nvPr/>
        </p:nvSpPr>
        <p:spPr>
          <a:xfrm>
            <a:off x="2171003" y="2612721"/>
            <a:ext cx="178308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复数乘法： </a:t>
            </a:r>
          </a:p>
        </p:txBody>
      </p:sp>
      <p:graphicFrame>
        <p:nvGraphicFramePr>
          <p:cNvPr id="444438" name="对象 444437"/>
          <p:cNvGraphicFramePr/>
          <p:nvPr/>
        </p:nvGraphicFramePr>
        <p:xfrm>
          <a:off x="3918162" y="2508696"/>
          <a:ext cx="2144559" cy="765038"/>
        </p:xfrm>
        <a:graphic>
          <a:graphicData uri="http://schemas.openxmlformats.org/presentationml/2006/ole">
            <mc:AlternateContent xmlns:mc="http://schemas.openxmlformats.org/markup-compatibility/2006">
              <mc:Choice xmlns:v="urn:schemas-microsoft-com:vml" Requires="v">
                <p:oleObj spid="_x0000_s36096" r:id="rId4" imgW="1097280" imgH="395605" progId="Equation.DSMT4">
                  <p:embed/>
                </p:oleObj>
              </mc:Choice>
              <mc:Fallback>
                <p:oleObj r:id="rId4" imgW="1097280" imgH="395605" progId="Equation.DSMT4">
                  <p:embed/>
                  <p:pic>
                    <p:nvPicPr>
                      <p:cNvPr id="0" name="图片 3177"/>
                      <p:cNvPicPr/>
                      <p:nvPr/>
                    </p:nvPicPr>
                    <p:blipFill>
                      <a:blip r:embed="rId5"/>
                      <a:stretch>
                        <a:fillRect/>
                      </a:stretch>
                    </p:blipFill>
                    <p:spPr>
                      <a:xfrm>
                        <a:off x="3918162" y="2508696"/>
                        <a:ext cx="2144559" cy="765038"/>
                      </a:xfrm>
                      <a:prstGeom prst="rect">
                        <a:avLst/>
                      </a:prstGeom>
                      <a:noFill/>
                      <a:ln w="38100">
                        <a:noFill/>
                        <a:miter/>
                      </a:ln>
                    </p:spPr>
                  </p:pic>
                </p:oleObj>
              </mc:Fallback>
            </mc:AlternateContent>
          </a:graphicData>
        </a:graphic>
      </p:graphicFrame>
      <p:sp>
        <p:nvSpPr>
          <p:cNvPr id="444440" name="矩形 444439"/>
          <p:cNvSpPr/>
          <p:nvPr/>
        </p:nvSpPr>
        <p:spPr>
          <a:xfrm>
            <a:off x="2172754" y="3398767"/>
            <a:ext cx="178308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复数加法： </a:t>
            </a:r>
          </a:p>
        </p:txBody>
      </p:sp>
      <p:graphicFrame>
        <p:nvGraphicFramePr>
          <p:cNvPr id="444441" name="对象 444440"/>
          <p:cNvGraphicFramePr/>
          <p:nvPr/>
        </p:nvGraphicFramePr>
        <p:xfrm>
          <a:off x="3839383" y="3382275"/>
          <a:ext cx="2223338" cy="469177"/>
        </p:xfrm>
        <a:graphic>
          <a:graphicData uri="http://schemas.openxmlformats.org/presentationml/2006/ole">
            <mc:AlternateContent xmlns:mc="http://schemas.openxmlformats.org/markup-compatibility/2006">
              <mc:Choice xmlns:v="urn:schemas-microsoft-com:vml" Requires="v">
                <p:oleObj spid="_x0000_s36097" r:id="rId6" imgW="1046480" imgH="217170" progId="Equation.DSMT4">
                  <p:embed/>
                </p:oleObj>
              </mc:Choice>
              <mc:Fallback>
                <p:oleObj r:id="rId6" imgW="1046480" imgH="217170" progId="Equation.DSMT4">
                  <p:embed/>
                  <p:pic>
                    <p:nvPicPr>
                      <p:cNvPr id="0" name="图片 3178"/>
                      <p:cNvPicPr/>
                      <p:nvPr/>
                    </p:nvPicPr>
                    <p:blipFill>
                      <a:blip r:embed="rId7"/>
                      <a:stretch>
                        <a:fillRect/>
                      </a:stretch>
                    </p:blipFill>
                    <p:spPr>
                      <a:xfrm>
                        <a:off x="3839383" y="3382275"/>
                        <a:ext cx="2223338" cy="469177"/>
                      </a:xfrm>
                      <a:prstGeom prst="rect">
                        <a:avLst/>
                      </a:prstGeom>
                      <a:noFill/>
                      <a:ln w="38100">
                        <a:noFill/>
                        <a:miter/>
                      </a:ln>
                    </p:spPr>
                  </p:pic>
                </p:oleObj>
              </mc:Fallback>
            </mc:AlternateContent>
          </a:graphicData>
        </a:graphic>
      </p:graphicFrame>
      <p:sp>
        <p:nvSpPr>
          <p:cNvPr id="444443" name="矩形 444442"/>
          <p:cNvSpPr/>
          <p:nvPr/>
        </p:nvSpPr>
        <p:spPr>
          <a:xfrm>
            <a:off x="1197636" y="4013249"/>
            <a:ext cx="2968625"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直接</a:t>
            </a:r>
            <a:r>
              <a:rPr lang="en-US" altLang="zh-CN" sz="2400" dirty="0">
                <a:latin typeface="Times New Roman" panose="02020603050405020304" charset="0"/>
              </a:rPr>
              <a:t>DFT</a:t>
            </a:r>
            <a:r>
              <a:rPr lang="zh-CN" altLang="en-US" sz="2400" dirty="0">
                <a:latin typeface="Times New Roman" panose="02020603050405020304" charset="0"/>
              </a:rPr>
              <a:t>算法运算量 </a:t>
            </a:r>
          </a:p>
        </p:txBody>
      </p:sp>
      <p:sp>
        <p:nvSpPr>
          <p:cNvPr id="444444" name="矩形 444443"/>
          <p:cNvSpPr/>
          <p:nvPr/>
        </p:nvSpPr>
        <p:spPr>
          <a:xfrm>
            <a:off x="2171003" y="4517439"/>
            <a:ext cx="178308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复数乘法： </a:t>
            </a:r>
          </a:p>
        </p:txBody>
      </p:sp>
      <p:sp>
        <p:nvSpPr>
          <p:cNvPr id="444445" name="矩形 444444"/>
          <p:cNvSpPr/>
          <p:nvPr/>
        </p:nvSpPr>
        <p:spPr>
          <a:xfrm>
            <a:off x="2171003" y="5126669"/>
            <a:ext cx="178308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复数加法： </a:t>
            </a:r>
          </a:p>
        </p:txBody>
      </p:sp>
      <p:sp>
        <p:nvSpPr>
          <p:cNvPr id="444446" name="文本框 444445"/>
          <p:cNvSpPr txBox="1"/>
          <p:nvPr/>
        </p:nvSpPr>
        <p:spPr>
          <a:xfrm>
            <a:off x="3914660" y="4521955"/>
            <a:ext cx="1113420" cy="394335"/>
          </a:xfrm>
          <a:prstGeom prst="rect">
            <a:avLst/>
          </a:prstGeom>
          <a:noFill/>
          <a:ln w="9525">
            <a:noFill/>
          </a:ln>
        </p:spPr>
        <p:txBody>
          <a:bodyPr anchor="t">
            <a:spAutoFit/>
          </a:bodyPr>
          <a:lstStyle/>
          <a:p>
            <a:pPr lvl="0" indent="0">
              <a:spcBef>
                <a:spcPct val="50000"/>
              </a:spcBef>
            </a:pPr>
            <a:r>
              <a:rPr lang="en-US" altLang="zh-CN" sz="1985" i="1">
                <a:latin typeface="Times New Roman" panose="02020603050405020304" charset="0"/>
                <a:ea typeface="华光楷体_CNKI" panose="02000500000000000000" charset="-122"/>
              </a:rPr>
              <a:t>N</a:t>
            </a:r>
            <a:r>
              <a:rPr lang="en-US" altLang="zh-CN" sz="1985" baseline="30000">
                <a:latin typeface="Times New Roman" panose="02020603050405020304" charset="0"/>
                <a:ea typeface="华光楷体_CNKI" panose="02000500000000000000" charset="-122"/>
              </a:rPr>
              <a:t>2</a:t>
            </a:r>
            <a:endParaRPr lang="en-US" altLang="zh-CN" sz="1985">
              <a:latin typeface="Times New Roman" panose="02020603050405020304" charset="0"/>
              <a:ea typeface="华光楷体_CNKI" panose="02000500000000000000" charset="-122"/>
            </a:endParaRPr>
          </a:p>
        </p:txBody>
      </p:sp>
      <p:sp>
        <p:nvSpPr>
          <p:cNvPr id="444447" name="文本框 444446"/>
          <p:cNvSpPr txBox="1"/>
          <p:nvPr/>
        </p:nvSpPr>
        <p:spPr>
          <a:xfrm>
            <a:off x="3918162" y="5129433"/>
            <a:ext cx="2382648" cy="394335"/>
          </a:xfrm>
          <a:prstGeom prst="rect">
            <a:avLst/>
          </a:prstGeom>
          <a:noFill/>
          <a:ln w="9525">
            <a:noFill/>
          </a:ln>
        </p:spPr>
        <p:txBody>
          <a:bodyPr anchor="t">
            <a:spAutoFit/>
          </a:bodyPr>
          <a:lstStyle/>
          <a:p>
            <a:pPr lvl="0" indent="0">
              <a:spcBef>
                <a:spcPct val="50000"/>
              </a:spcBef>
            </a:pPr>
            <a:r>
              <a:rPr lang="en-US" altLang="zh-CN" sz="1985" i="1">
                <a:latin typeface="Times New Roman" panose="02020603050405020304" charset="0"/>
                <a:ea typeface="华光楷体_CNKI" panose="02000500000000000000" charset="-122"/>
              </a:rPr>
              <a:t>N</a:t>
            </a:r>
            <a:r>
              <a:rPr lang="en-US" altLang="zh-CN" sz="1985">
                <a:latin typeface="Times New Roman" panose="02020603050405020304" charset="0"/>
                <a:ea typeface="华光楷体_CNKI" panose="02000500000000000000" charset="-122"/>
              </a:rPr>
              <a:t>(</a:t>
            </a:r>
            <a:r>
              <a:rPr lang="en-US" altLang="zh-CN" sz="1985" i="1" dirty="0">
                <a:latin typeface="Times New Roman" panose="02020603050405020304" charset="0"/>
                <a:ea typeface="华光楷体_CNKI" panose="02000500000000000000" charset="-122"/>
              </a:rPr>
              <a:t>N</a:t>
            </a:r>
            <a:r>
              <a:rPr lang="zh-CN" altLang="en-US" sz="1985" i="1" dirty="0">
                <a:latin typeface="Times New Roman" panose="02020603050405020304" charset="0"/>
                <a:ea typeface="华光楷体_CNKI" panose="02000500000000000000" charset="-122"/>
              </a:rPr>
              <a:t>－</a:t>
            </a:r>
            <a:r>
              <a:rPr lang="en-US" altLang="zh-CN" sz="1985">
                <a:latin typeface="Times New Roman" panose="02020603050405020304" charset="0"/>
                <a:ea typeface="华光楷体_CNKI" panose="02000500000000000000" charset="-122"/>
              </a:rPr>
              <a:t>1)</a:t>
            </a:r>
          </a:p>
        </p:txBody>
      </p:sp>
      <p:sp>
        <p:nvSpPr>
          <p:cNvPr id="444448" name="矩形 444447"/>
          <p:cNvSpPr/>
          <p:nvPr/>
        </p:nvSpPr>
        <p:spPr>
          <a:xfrm>
            <a:off x="1246655" y="5707888"/>
            <a:ext cx="5805170" cy="457200"/>
          </a:xfrm>
          <a:prstGeom prst="rect">
            <a:avLst/>
          </a:prstGeom>
          <a:noFill/>
          <a:ln w="9525">
            <a:noFill/>
          </a:ln>
        </p:spPr>
        <p:txBody>
          <a:bodyPr wrap="none" anchor="ctr">
            <a:spAutoFit/>
          </a:bodyPr>
          <a:lstStyle/>
          <a:p>
            <a:pPr lvl="0" indent="0"/>
            <a:r>
              <a:rPr lang="zh-CN" altLang="en-US" sz="2400" dirty="0">
                <a:latin typeface="Times New Roman" panose="02020603050405020304" charset="0"/>
              </a:rPr>
              <a:t>直接计算</a:t>
            </a:r>
            <a:r>
              <a:rPr lang="en-US" altLang="zh-CN" sz="2400" dirty="0">
                <a:latin typeface="Times New Roman" panose="02020603050405020304" charset="0"/>
              </a:rPr>
              <a:t>DFT</a:t>
            </a:r>
            <a:r>
              <a:rPr lang="zh-CN" altLang="en-US" sz="2400" dirty="0">
                <a:latin typeface="Times New Roman" panose="02020603050405020304" charset="0"/>
              </a:rPr>
              <a:t>与</a:t>
            </a:r>
            <a:r>
              <a:rPr lang="en-US" altLang="zh-CN" sz="2400" dirty="0">
                <a:latin typeface="Times New Roman" panose="02020603050405020304" charset="0"/>
              </a:rPr>
              <a:t>FFT</a:t>
            </a:r>
            <a:r>
              <a:rPr lang="zh-CN" altLang="en-US" sz="2400" dirty="0">
                <a:latin typeface="Times New Roman" panose="02020603050405020304" charset="0"/>
              </a:rPr>
              <a:t>算法的计算量之比为</a:t>
            </a:r>
            <a:r>
              <a:rPr lang="en-US" altLang="zh-CN" sz="2400" i="1">
                <a:latin typeface="Times New Roman" panose="02020603050405020304" charset="0"/>
              </a:rPr>
              <a:t>M</a:t>
            </a:r>
          </a:p>
        </p:txBody>
      </p:sp>
      <p:graphicFrame>
        <p:nvGraphicFramePr>
          <p:cNvPr id="444449" name="对象 444448"/>
          <p:cNvGraphicFramePr/>
          <p:nvPr/>
        </p:nvGraphicFramePr>
        <p:xfrm>
          <a:off x="2332064" y="6059034"/>
          <a:ext cx="3254477" cy="1293737"/>
        </p:xfrm>
        <a:graphic>
          <a:graphicData uri="http://schemas.openxmlformats.org/presentationml/2006/ole">
            <mc:AlternateContent xmlns:mc="http://schemas.openxmlformats.org/markup-compatibility/2006">
              <mc:Choice xmlns:v="urn:schemas-microsoft-com:vml" Requires="v">
                <p:oleObj spid="_x0000_s36098" r:id="rId8" imgW="1536700" imgH="609600" progId="Equation.DSMT4">
                  <p:embed/>
                </p:oleObj>
              </mc:Choice>
              <mc:Fallback>
                <p:oleObj r:id="rId8" imgW="1536700" imgH="609600" progId="Equation.DSMT4">
                  <p:embed/>
                  <p:pic>
                    <p:nvPicPr>
                      <p:cNvPr id="0" name="图片 3179"/>
                      <p:cNvPicPr/>
                      <p:nvPr/>
                    </p:nvPicPr>
                    <p:blipFill>
                      <a:blip r:embed="rId9"/>
                      <a:stretch>
                        <a:fillRect/>
                      </a:stretch>
                    </p:blipFill>
                    <p:spPr>
                      <a:xfrm>
                        <a:off x="2332064" y="6059034"/>
                        <a:ext cx="3254477" cy="1293737"/>
                      </a:xfrm>
                      <a:prstGeom prst="rect">
                        <a:avLst/>
                      </a:prstGeom>
                      <a:noFill/>
                      <a:ln w="38100">
                        <a:noFill/>
                        <a:miter/>
                      </a:ln>
                    </p:spPr>
                  </p:pic>
                </p:oleObj>
              </mc:Fallback>
            </mc:AlternateContent>
          </a:graphicData>
        </a:graphic>
      </p:graphicFrame>
      <p:grpSp>
        <p:nvGrpSpPr>
          <p:cNvPr id="12" name="组合 11"/>
          <p:cNvGrpSpPr/>
          <p:nvPr/>
        </p:nvGrpSpPr>
        <p:grpSpPr>
          <a:xfrm>
            <a:off x="-12065" y="1270"/>
            <a:ext cx="6359525" cy="7560310"/>
            <a:chOff x="-19" y="2"/>
            <a:chExt cx="10015" cy="11906"/>
          </a:xfrm>
        </p:grpSpPr>
        <p:grpSp>
          <p:nvGrpSpPr>
            <p:cNvPr id="13" name="组合 12"/>
            <p:cNvGrpSpPr/>
            <p:nvPr/>
          </p:nvGrpSpPr>
          <p:grpSpPr>
            <a:xfrm>
              <a:off x="-19" y="2"/>
              <a:ext cx="7440" cy="11906"/>
              <a:chOff x="1220" y="556"/>
              <a:chExt cx="7440" cy="10806"/>
            </a:xfrm>
          </p:grpSpPr>
          <p:sp>
            <p:nvSpPr>
              <p:cNvPr id="14" name="object 2"/>
              <p:cNvSpPr/>
              <p:nvPr/>
            </p:nvSpPr>
            <p:spPr>
              <a:xfrm>
                <a:off x="1220" y="556"/>
                <a:ext cx="1320" cy="10806"/>
              </a:xfrm>
              <a:prstGeom prst="rect">
                <a:avLst/>
              </a:prstGeom>
              <a:blipFill>
                <a:blip r:embed="rId10" cstate="print"/>
                <a:stretch>
                  <a:fillRect/>
                </a:stretch>
              </a:blipFill>
            </p:spPr>
            <p:txBody>
              <a:bodyPr wrap="square" lIns="0" tIns="0" rIns="0" bIns="0" rtlCol="0"/>
              <a:lstStyle/>
              <a:p>
                <a:endParaRPr/>
              </a:p>
            </p:txBody>
          </p:sp>
          <p:sp>
            <p:nvSpPr>
              <p:cNvPr id="15" name="object 3"/>
              <p:cNvSpPr/>
              <p:nvPr/>
            </p:nvSpPr>
            <p:spPr>
              <a:xfrm>
                <a:off x="2540" y="2590"/>
                <a:ext cx="6120" cy="120"/>
              </a:xfrm>
              <a:prstGeom prst="rect">
                <a:avLst/>
              </a:prstGeom>
              <a:blipFill>
                <a:blip r:embed="rId11" cstate="print"/>
                <a:stretch>
                  <a:fillRect/>
                </a:stretch>
              </a:blipFill>
            </p:spPr>
            <p:txBody>
              <a:bodyPr wrap="square" lIns="0" tIns="0" rIns="0" bIns="0" rtlCol="0"/>
              <a:lstStyle/>
              <a:p>
                <a:endParaRPr/>
              </a:p>
            </p:txBody>
          </p:sp>
        </p:grpSp>
        <p:sp>
          <p:nvSpPr>
            <p:cNvPr id="16"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44429"/>
                                        </p:tgtEl>
                                        <p:attrNameLst>
                                          <p:attrName>style.visibility</p:attrName>
                                        </p:attrNameLst>
                                      </p:cBhvr>
                                      <p:to>
                                        <p:strVal val="visible"/>
                                      </p:to>
                                    </p:set>
                                    <p:animEffect transition="in" filter="blinds(horizontal)">
                                      <p:cBhvr>
                                        <p:cTn id="7" dur="500"/>
                                        <p:tgtEl>
                                          <p:spTgt spid="4444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4436"/>
                                        </p:tgtEl>
                                        <p:attrNameLst>
                                          <p:attrName>style.visibility</p:attrName>
                                        </p:attrNameLst>
                                      </p:cBhvr>
                                      <p:to>
                                        <p:strVal val="visible"/>
                                      </p:to>
                                    </p:set>
                                    <p:animEffect transition="in" filter="blinds(horizontal)">
                                      <p:cBhvr>
                                        <p:cTn id="10" dur="500"/>
                                        <p:tgtEl>
                                          <p:spTgt spid="444436"/>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444437"/>
                                        </p:tgtEl>
                                        <p:attrNameLst>
                                          <p:attrName>style.visibility</p:attrName>
                                        </p:attrNameLst>
                                      </p:cBhvr>
                                      <p:to>
                                        <p:strVal val="visible"/>
                                      </p:to>
                                    </p:set>
                                    <p:animEffect transition="in" filter="blinds(horizontal)">
                                      <p:cBhvr>
                                        <p:cTn id="14" dur="500"/>
                                        <p:tgtEl>
                                          <p:spTgt spid="444437"/>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444438"/>
                                        </p:tgtEl>
                                        <p:attrNameLst>
                                          <p:attrName>style.visibility</p:attrName>
                                        </p:attrNameLst>
                                      </p:cBhvr>
                                      <p:to>
                                        <p:strVal val="visible"/>
                                      </p:to>
                                    </p:set>
                                    <p:animEffect transition="in" filter="blinds(horizontal)">
                                      <p:cBhvr>
                                        <p:cTn id="18" dur="500"/>
                                        <p:tgtEl>
                                          <p:spTgt spid="444438"/>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444440"/>
                                        </p:tgtEl>
                                        <p:attrNameLst>
                                          <p:attrName>style.visibility</p:attrName>
                                        </p:attrNameLst>
                                      </p:cBhvr>
                                      <p:to>
                                        <p:strVal val="visible"/>
                                      </p:to>
                                    </p:set>
                                    <p:animEffect transition="in" filter="blinds(horizontal)">
                                      <p:cBhvr>
                                        <p:cTn id="22" dur="500"/>
                                        <p:tgtEl>
                                          <p:spTgt spid="444440"/>
                                        </p:tgtEl>
                                      </p:cBhvr>
                                    </p:animEffect>
                                  </p:childTnLst>
                                </p:cTn>
                              </p:par>
                            </p:childTnLst>
                          </p:cTn>
                        </p:par>
                        <p:par>
                          <p:cTn id="23" fill="hold">
                            <p:stCondLst>
                              <p:cond delay="2000"/>
                            </p:stCondLst>
                            <p:childTnLst>
                              <p:par>
                                <p:cTn id="24" presetID="3" presetClass="entr" presetSubtype="10" fill="hold" nodeType="afterEffect">
                                  <p:stCondLst>
                                    <p:cond delay="0"/>
                                  </p:stCondLst>
                                  <p:childTnLst>
                                    <p:set>
                                      <p:cBhvr>
                                        <p:cTn id="25" dur="1" fill="hold">
                                          <p:stCondLst>
                                            <p:cond delay="0"/>
                                          </p:stCondLst>
                                        </p:cTn>
                                        <p:tgtEl>
                                          <p:spTgt spid="444441"/>
                                        </p:tgtEl>
                                        <p:attrNameLst>
                                          <p:attrName>style.visibility</p:attrName>
                                        </p:attrNameLst>
                                      </p:cBhvr>
                                      <p:to>
                                        <p:strVal val="visible"/>
                                      </p:to>
                                    </p:set>
                                    <p:animEffect transition="in" filter="blinds(horizontal)">
                                      <p:cBhvr>
                                        <p:cTn id="26" dur="500"/>
                                        <p:tgtEl>
                                          <p:spTgt spid="44444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44443"/>
                                        </p:tgtEl>
                                        <p:attrNameLst>
                                          <p:attrName>style.visibility</p:attrName>
                                        </p:attrNameLst>
                                      </p:cBhvr>
                                      <p:to>
                                        <p:strVal val="visible"/>
                                      </p:to>
                                    </p:set>
                                    <p:animEffect transition="in" filter="blinds(horizontal)">
                                      <p:cBhvr>
                                        <p:cTn id="31" dur="500"/>
                                        <p:tgtEl>
                                          <p:spTgt spid="444443"/>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444444"/>
                                        </p:tgtEl>
                                        <p:attrNameLst>
                                          <p:attrName>style.visibility</p:attrName>
                                        </p:attrNameLst>
                                      </p:cBhvr>
                                      <p:to>
                                        <p:strVal val="visible"/>
                                      </p:to>
                                    </p:set>
                                    <p:animEffect transition="in" filter="blinds(horizontal)">
                                      <p:cBhvr>
                                        <p:cTn id="35" dur="500"/>
                                        <p:tgtEl>
                                          <p:spTgt spid="444444"/>
                                        </p:tgtEl>
                                      </p:cBhvr>
                                    </p:animEffect>
                                  </p:childTnLst>
                                </p:cTn>
                              </p:par>
                            </p:childTnLst>
                          </p:cTn>
                        </p:par>
                        <p:par>
                          <p:cTn id="36" fill="hold">
                            <p:stCondLst>
                              <p:cond delay="1000"/>
                            </p:stCondLst>
                            <p:childTnLst>
                              <p:par>
                                <p:cTn id="37" presetID="3" presetClass="entr" presetSubtype="10" fill="hold" grpId="0" nodeType="afterEffect">
                                  <p:stCondLst>
                                    <p:cond delay="0"/>
                                  </p:stCondLst>
                                  <p:childTnLst>
                                    <p:set>
                                      <p:cBhvr>
                                        <p:cTn id="38" dur="1" fill="hold">
                                          <p:stCondLst>
                                            <p:cond delay="0"/>
                                          </p:stCondLst>
                                        </p:cTn>
                                        <p:tgtEl>
                                          <p:spTgt spid="444445"/>
                                        </p:tgtEl>
                                        <p:attrNameLst>
                                          <p:attrName>style.visibility</p:attrName>
                                        </p:attrNameLst>
                                      </p:cBhvr>
                                      <p:to>
                                        <p:strVal val="visible"/>
                                      </p:to>
                                    </p:set>
                                    <p:animEffect transition="in" filter="blinds(horizontal)">
                                      <p:cBhvr>
                                        <p:cTn id="39" dur="500"/>
                                        <p:tgtEl>
                                          <p:spTgt spid="444445"/>
                                        </p:tgtEl>
                                      </p:cBhvr>
                                    </p:animEffect>
                                  </p:childTnLst>
                                </p:cTn>
                              </p:par>
                            </p:childTnLst>
                          </p:cTn>
                        </p:par>
                        <p:par>
                          <p:cTn id="40" fill="hold">
                            <p:stCondLst>
                              <p:cond delay="1500"/>
                            </p:stCondLst>
                            <p:childTnLst>
                              <p:par>
                                <p:cTn id="41" presetID="3" presetClass="entr" presetSubtype="10" fill="hold" grpId="0" nodeType="afterEffect">
                                  <p:stCondLst>
                                    <p:cond delay="0"/>
                                  </p:stCondLst>
                                  <p:childTnLst>
                                    <p:set>
                                      <p:cBhvr>
                                        <p:cTn id="42" dur="1" fill="hold">
                                          <p:stCondLst>
                                            <p:cond delay="0"/>
                                          </p:stCondLst>
                                        </p:cTn>
                                        <p:tgtEl>
                                          <p:spTgt spid="444446"/>
                                        </p:tgtEl>
                                        <p:attrNameLst>
                                          <p:attrName>style.visibility</p:attrName>
                                        </p:attrNameLst>
                                      </p:cBhvr>
                                      <p:to>
                                        <p:strVal val="visible"/>
                                      </p:to>
                                    </p:set>
                                    <p:animEffect transition="in" filter="blinds(horizontal)">
                                      <p:cBhvr>
                                        <p:cTn id="43" dur="500"/>
                                        <p:tgtEl>
                                          <p:spTgt spid="444446"/>
                                        </p:tgtEl>
                                      </p:cBhvr>
                                    </p:animEffect>
                                  </p:childTnLst>
                                </p:cTn>
                              </p:par>
                            </p:childTnLst>
                          </p:cTn>
                        </p:par>
                        <p:par>
                          <p:cTn id="44" fill="hold">
                            <p:stCondLst>
                              <p:cond delay="2000"/>
                            </p:stCondLst>
                            <p:childTnLst>
                              <p:par>
                                <p:cTn id="45" presetID="3" presetClass="entr" presetSubtype="10" fill="hold" grpId="0" nodeType="afterEffect">
                                  <p:stCondLst>
                                    <p:cond delay="0"/>
                                  </p:stCondLst>
                                  <p:childTnLst>
                                    <p:set>
                                      <p:cBhvr>
                                        <p:cTn id="46" dur="1" fill="hold">
                                          <p:stCondLst>
                                            <p:cond delay="0"/>
                                          </p:stCondLst>
                                        </p:cTn>
                                        <p:tgtEl>
                                          <p:spTgt spid="444447"/>
                                        </p:tgtEl>
                                        <p:attrNameLst>
                                          <p:attrName>style.visibility</p:attrName>
                                        </p:attrNameLst>
                                      </p:cBhvr>
                                      <p:to>
                                        <p:strVal val="visible"/>
                                      </p:to>
                                    </p:set>
                                    <p:animEffect transition="in" filter="blinds(horizontal)">
                                      <p:cBhvr>
                                        <p:cTn id="47" dur="500"/>
                                        <p:tgtEl>
                                          <p:spTgt spid="44444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44448"/>
                                        </p:tgtEl>
                                        <p:attrNameLst>
                                          <p:attrName>style.visibility</p:attrName>
                                        </p:attrNameLst>
                                      </p:cBhvr>
                                      <p:to>
                                        <p:strVal val="visible"/>
                                      </p:to>
                                    </p:set>
                                    <p:animEffect transition="in" filter="blinds(horizontal)">
                                      <p:cBhvr>
                                        <p:cTn id="52" dur="500"/>
                                        <p:tgtEl>
                                          <p:spTgt spid="444448"/>
                                        </p:tgtEl>
                                      </p:cBhvr>
                                    </p:animEffect>
                                  </p:childTnLst>
                                </p:cTn>
                              </p:par>
                            </p:childTnLst>
                          </p:cTn>
                        </p:par>
                        <p:par>
                          <p:cTn id="53" fill="hold">
                            <p:stCondLst>
                              <p:cond delay="500"/>
                            </p:stCondLst>
                            <p:childTnLst>
                              <p:par>
                                <p:cTn id="54" presetID="3" presetClass="entr" presetSubtype="10" fill="hold" nodeType="afterEffect">
                                  <p:stCondLst>
                                    <p:cond delay="0"/>
                                  </p:stCondLst>
                                  <p:childTnLst>
                                    <p:set>
                                      <p:cBhvr>
                                        <p:cTn id="55" dur="1" fill="hold">
                                          <p:stCondLst>
                                            <p:cond delay="0"/>
                                          </p:stCondLst>
                                        </p:cTn>
                                        <p:tgtEl>
                                          <p:spTgt spid="444449"/>
                                        </p:tgtEl>
                                        <p:attrNameLst>
                                          <p:attrName>style.visibility</p:attrName>
                                        </p:attrNameLst>
                                      </p:cBhvr>
                                      <p:to>
                                        <p:strVal val="visible"/>
                                      </p:to>
                                    </p:set>
                                    <p:animEffect transition="in" filter="blinds(horizontal)">
                                      <p:cBhvr>
                                        <p:cTn id="56" dur="500"/>
                                        <p:tgtEl>
                                          <p:spTgt spid="444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9" grpId="0"/>
      <p:bldP spid="444436" grpId="0"/>
      <p:bldP spid="444437" grpId="0"/>
      <p:bldP spid="444440" grpId="0"/>
      <p:bldP spid="444443" grpId="0"/>
      <p:bldP spid="444444" grpId="0"/>
      <p:bldP spid="444445" grpId="0"/>
      <p:bldP spid="444446" grpId="0"/>
      <p:bldP spid="444447" grpId="0"/>
      <p:bldP spid="44444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9" name="文本框 388100"/>
          <p:cNvSpPr txBox="1"/>
          <p:nvPr/>
        </p:nvSpPr>
        <p:spPr>
          <a:xfrm>
            <a:off x="978805" y="1470647"/>
            <a:ext cx="9131441" cy="655955"/>
          </a:xfrm>
          <a:prstGeom prst="rect">
            <a:avLst/>
          </a:prstGeom>
          <a:noFill/>
          <a:ln w="9525">
            <a:noFill/>
          </a:ln>
        </p:spPr>
        <p:txBody>
          <a:bodyPr anchor="t">
            <a:spAutoFit/>
          </a:bodyPr>
          <a:lstStyle/>
          <a:p>
            <a:pPr lvl="0" indent="0" eaLnBrk="0" fontAlgn="base" hangingPunct="0">
              <a:lnSpc>
                <a:spcPct val="120000"/>
              </a:lnSpc>
            </a:pPr>
            <a:r>
              <a:rPr lang="en-US" altLang="zh-CN" sz="3090" b="1" strike="noStrike" noProof="1">
                <a:solidFill>
                  <a:srgbClr val="FF0000"/>
                </a:solidFill>
                <a:latin typeface="Times New Roman" panose="02020603050405020304" charset="0"/>
                <a:ea typeface="黑体" panose="02010609060101010101" pitchFamily="2" charset="-122"/>
                <a:cs typeface="+mn-ea"/>
              </a:rPr>
              <a:t>按时间抽取的基2-FFT方法</a:t>
            </a:r>
            <a:r>
              <a:rPr lang="en-US" altLang="zh-CN"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a:t>
            </a:r>
            <a:r>
              <a:rPr lang="zh-CN" altLang="en-US" sz="2205" b="1" strike="noStrike" noProof="1">
                <a:solidFill>
                  <a:schemeClr val="tx1"/>
                </a:solidFill>
                <a:effectLst>
                  <a:outerShdw blurRad="38100" dist="19050" dir="2700000" algn="tl" rotWithShape="0">
                    <a:schemeClr val="dk1">
                      <a:alpha val="40000"/>
                    </a:schemeClr>
                  </a:outerShdw>
                </a:effectLst>
                <a:latin typeface="Times New Roman" panose="02020603050405020304" charset="0"/>
                <a:ea typeface="黑体" panose="02010609060101010101" pitchFamily="2" charset="-122"/>
                <a:cs typeface="+mn-ea"/>
              </a:rPr>
              <a:t>蝶形运算方法</a:t>
            </a:r>
            <a:r>
              <a:rPr lang="en-US" altLang="zh-CN" sz="3090" b="1" strike="noStrike" noProof="1">
                <a:solidFill>
                  <a:srgbClr val="FF0000"/>
                </a:solidFill>
                <a:latin typeface="Times New Roman" panose="02020603050405020304" charset="0"/>
                <a:ea typeface="黑体" panose="02010609060101010101" pitchFamily="2" charset="-122"/>
                <a:cs typeface="+mn-ea"/>
              </a:rPr>
              <a:t> </a:t>
            </a:r>
            <a:endParaRPr lang="en-US" altLang="zh-CN" sz="3090" b="1" strike="noStrike" noProof="1">
              <a:solidFill>
                <a:srgbClr val="FF0000"/>
              </a:solidFill>
              <a:latin typeface="Times New Roman" panose="02020603050405020304" charset="0"/>
              <a:ea typeface="黑体" panose="02010609060101010101" pitchFamily="2" charset="-122"/>
            </a:endParaRPr>
          </a:p>
        </p:txBody>
      </p:sp>
      <p:graphicFrame>
        <p:nvGraphicFramePr>
          <p:cNvPr id="445865" name="表格 445864"/>
          <p:cNvGraphicFramePr/>
          <p:nvPr/>
        </p:nvGraphicFramePr>
        <p:xfrm>
          <a:off x="1049845" y="2191826"/>
          <a:ext cx="9131300" cy="4446270"/>
        </p:xfrm>
        <a:graphic>
          <a:graphicData uri="http://schemas.openxmlformats.org/drawingml/2006/table">
            <a:tbl>
              <a:tblPr/>
              <a:tblGrid>
                <a:gridCol w="793115">
                  <a:extLst>
                    <a:ext uri="{9D8B030D-6E8A-4147-A177-3AD203B41FA5}">
                      <a16:colId xmlns:a16="http://schemas.microsoft.com/office/drawing/2014/main" val="20000"/>
                    </a:ext>
                  </a:extLst>
                </a:gridCol>
                <a:gridCol w="95377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1111250">
                  <a:extLst>
                    <a:ext uri="{9D8B030D-6E8A-4147-A177-3AD203B41FA5}">
                      <a16:colId xmlns:a16="http://schemas.microsoft.com/office/drawing/2014/main" val="20003"/>
                    </a:ext>
                  </a:extLst>
                </a:gridCol>
                <a:gridCol w="954405">
                  <a:extLst>
                    <a:ext uri="{9D8B030D-6E8A-4147-A177-3AD203B41FA5}">
                      <a16:colId xmlns:a16="http://schemas.microsoft.com/office/drawing/2014/main" val="20004"/>
                    </a:ext>
                  </a:extLst>
                </a:gridCol>
                <a:gridCol w="1704975">
                  <a:extLst>
                    <a:ext uri="{9D8B030D-6E8A-4147-A177-3AD203B41FA5}">
                      <a16:colId xmlns:a16="http://schemas.microsoft.com/office/drawing/2014/main" val="20005"/>
                    </a:ext>
                  </a:extLst>
                </a:gridCol>
                <a:gridCol w="1162685">
                  <a:extLst>
                    <a:ext uri="{9D8B030D-6E8A-4147-A177-3AD203B41FA5}">
                      <a16:colId xmlns:a16="http://schemas.microsoft.com/office/drawing/2014/main" val="20006"/>
                    </a:ext>
                  </a:extLst>
                </a:gridCol>
                <a:gridCol w="1181100">
                  <a:extLst>
                    <a:ext uri="{9D8B030D-6E8A-4147-A177-3AD203B41FA5}">
                      <a16:colId xmlns:a16="http://schemas.microsoft.com/office/drawing/2014/main" val="20007"/>
                    </a:ext>
                  </a:extLst>
                </a:gridCol>
              </a:tblGrid>
              <a:tr h="11258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i="1">
                          <a:solidFill>
                            <a:srgbClr val="FF0000"/>
                          </a:solidFill>
                          <a:latin typeface="Times New Roman" panose="02020603050405020304" charset="0"/>
                          <a:ea typeface="宋体" panose="02010600030101010101" pitchFamily="2" charset="-122"/>
                        </a:rPr>
                        <a:t>N</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i="1">
                          <a:solidFill>
                            <a:schemeClr val="tx1"/>
                          </a:solidFill>
                          <a:latin typeface="Times New Roman" panose="02020603050405020304" charset="0"/>
                          <a:ea typeface="宋体" panose="02010600030101010101" pitchFamily="2" charset="-122"/>
                        </a:rPr>
                        <a:t>N</a:t>
                      </a:r>
                      <a:r>
                        <a:rPr lang="en-US" altLang="zh-CN" sz="2205" b="1" baseline="30000">
                          <a:solidFill>
                            <a:schemeClr val="tx1"/>
                          </a:solidFill>
                          <a:latin typeface="Times New Roman" panose="02020603050405020304" charset="0"/>
                          <a:ea typeface="宋体" panose="02010600030101010101" pitchFamily="2" charset="-122"/>
                        </a:rPr>
                        <a:t>2</a:t>
                      </a: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b="1" dirty="0">
                        <a:solidFill>
                          <a:schemeClr val="tx1"/>
                        </a:solidFill>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spcBef>
                          <a:spcPct val="0"/>
                        </a:spcBef>
                        <a:buClr>
                          <a:srgbClr val="000000"/>
                        </a:buClr>
                        <a:buNone/>
                      </a:pPr>
                      <a:r>
                        <a:rPr lang="zh-CN" altLang="en-US" sz="2205" b="1" dirty="0">
                          <a:solidFill>
                            <a:schemeClr val="tx1"/>
                          </a:solidFill>
                          <a:latin typeface="宋体" panose="02010600030101010101" pitchFamily="2" charset="-122"/>
                          <a:ea typeface="宋体" panose="02010600030101010101" pitchFamily="2" charset="-122"/>
                        </a:rPr>
                        <a:t>计算量之比</a:t>
                      </a:r>
                      <a:r>
                        <a:rPr lang="en-US" altLang="zh-CN" sz="2205" b="1" i="1">
                          <a:solidFill>
                            <a:schemeClr val="tx1"/>
                          </a:solidFill>
                          <a:latin typeface="Times New Roman" panose="02020603050405020304" charset="0"/>
                          <a:ea typeface="宋体" panose="02010600030101010101" pitchFamily="2" charset="-122"/>
                        </a:rPr>
                        <a:t>M</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spcBef>
                          <a:spcPct val="0"/>
                        </a:spcBef>
                        <a:buClr>
                          <a:srgbClr val="000000"/>
                        </a:buClr>
                        <a:buNone/>
                      </a:pPr>
                      <a:r>
                        <a:rPr lang="en-US" altLang="zh-CN" sz="2205" b="1" i="1">
                          <a:solidFill>
                            <a:srgbClr val="FF0000"/>
                          </a:solidFill>
                          <a:latin typeface="Times New Roman" panose="02020603050405020304" charset="0"/>
                          <a:ea typeface="宋体" panose="02010600030101010101" pitchFamily="2" charset="-122"/>
                        </a:rPr>
                        <a:t>   N</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i="1">
                          <a:solidFill>
                            <a:schemeClr val="tx1"/>
                          </a:solidFill>
                          <a:latin typeface="Times New Roman" panose="02020603050405020304" charset="0"/>
                          <a:ea typeface="宋体" panose="02010600030101010101" pitchFamily="2" charset="-122"/>
                        </a:rPr>
                        <a:t>N</a:t>
                      </a:r>
                      <a:r>
                        <a:rPr lang="en-US" altLang="zh-CN" sz="2205" b="1" baseline="30000">
                          <a:solidFill>
                            <a:schemeClr val="tx1"/>
                          </a:solidFill>
                          <a:latin typeface="Times New Roman" panose="02020603050405020304" charset="0"/>
                          <a:ea typeface="宋体" panose="02010600030101010101" pitchFamily="2" charset="-122"/>
                        </a:rPr>
                        <a:t>2</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b="1" dirty="0">
                        <a:solidFill>
                          <a:schemeClr val="tx1"/>
                        </a:solidFill>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zh-CN" altLang="en-US" sz="2205" b="1" dirty="0">
                          <a:solidFill>
                            <a:schemeClr val="tx1"/>
                          </a:solidFill>
                          <a:latin typeface="Times New Roman" panose="02020603050405020304" charset="0"/>
                          <a:ea typeface="宋体" panose="02010600030101010101" pitchFamily="2" charset="-122"/>
                        </a:rPr>
                        <a:t>计算量之比</a:t>
                      </a:r>
                      <a:r>
                        <a:rPr lang="en-US" altLang="zh-CN" sz="2205" b="1" i="1">
                          <a:solidFill>
                            <a:schemeClr val="tx1"/>
                          </a:solidFill>
                          <a:latin typeface="Times New Roman" panose="02020603050405020304" charset="0"/>
                          <a:ea typeface="宋体" panose="02010600030101010101" pitchFamily="2" charset="-122"/>
                        </a:rPr>
                        <a:t>M </a:t>
                      </a: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7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2</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4.0</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128</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16 384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448</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36.6</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736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4</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16</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4.0</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256</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65 536</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1 024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64.0</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8</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64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12</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5.4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512</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262 144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2 304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113.8</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736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16</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256</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32</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8.0</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1024</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1 048 576</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5 120</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204.8</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32</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1028</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80</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12.8</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2048</a:t>
                      </a: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4 194 304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11 264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372.4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869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solidFill>
                            <a:srgbClr val="FF0000"/>
                          </a:solidFill>
                          <a:latin typeface="Times New Roman" panose="02020603050405020304" charset="0"/>
                          <a:ea typeface="宋体" panose="02010600030101010101" pitchFamily="2" charset="-122"/>
                        </a:rPr>
                        <a:t>64</a:t>
                      </a: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4049</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192</a:t>
                      </a:r>
                      <a:endParaRPr lang="zh-CN" altLang="en-US" sz="2205" b="0">
                        <a:latin typeface="Times New Roman" panose="02020603050405020304" charset="0"/>
                        <a:ea typeface="宋体" panose="02010600030101010101" pitchFamily="2" charset="-122"/>
                      </a:endParaRPr>
                    </a:p>
                  </a:txBody>
                  <a:tcPr marL="100837" marR="100837" marT="50418" marB="50418"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0">
                          <a:latin typeface="Times New Roman" panose="02020603050405020304" charset="0"/>
                          <a:ea typeface="宋体" panose="02010600030101010101" pitchFamily="2" charset="-122"/>
                        </a:rPr>
                        <a:t>21.4</a:t>
                      </a:r>
                      <a:endParaRPr lang="zh-CN" altLang="en-US" sz="2205" b="0">
                        <a:latin typeface="Times New Roman" panose="02020603050405020304" charset="0"/>
                        <a:ea typeface="宋体" panose="02010600030101010101" pitchFamily="2" charset="-122"/>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solidFill>
                          <a:srgbClr val="FF0000"/>
                        </a:solidFill>
                      </a:endParaRPr>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p>
                  </a:txBody>
                  <a:tcPr marL="100837" marR="100837" marT="50418" marB="50418"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1" i="0" u="none" kern="1200" baseline="0">
                          <a:solidFill>
                            <a:schemeClr val="tx1"/>
                          </a:solidFill>
                          <a:latin typeface="Tahoma" panose="020B0604030504040204" pitchFamily="34" charset="0"/>
                          <a:ea typeface="黑体" panose="0201060906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p>
                  </a:txBody>
                  <a:tcPr marL="100837" marR="100837" marT="50418" marB="50418"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12" name="组合 11"/>
          <p:cNvGrpSpPr/>
          <p:nvPr/>
        </p:nvGrpSpPr>
        <p:grpSpPr>
          <a:xfrm>
            <a:off x="-12065" y="1270"/>
            <a:ext cx="6359525" cy="7560310"/>
            <a:chOff x="-19" y="2"/>
            <a:chExt cx="10015" cy="11906"/>
          </a:xfrm>
        </p:grpSpPr>
        <p:grpSp>
          <p:nvGrpSpPr>
            <p:cNvPr id="13" name="组合 12"/>
            <p:cNvGrpSpPr/>
            <p:nvPr/>
          </p:nvGrpSpPr>
          <p:grpSpPr>
            <a:xfrm>
              <a:off x="-19" y="2"/>
              <a:ext cx="7440" cy="11906"/>
              <a:chOff x="1220" y="556"/>
              <a:chExt cx="7440" cy="10806"/>
            </a:xfrm>
          </p:grpSpPr>
          <p:sp>
            <p:nvSpPr>
              <p:cNvPr id="14"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5"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6"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rPr>
                <a:t>快速傅里叶变换(FFT)</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body" idx="1"/>
          </p:nvPr>
        </p:nvSpPr>
        <p:spPr>
          <a:xfrm>
            <a:off x="826135" y="1508125"/>
            <a:ext cx="8438515" cy="2345055"/>
          </a:xfrm>
          <a:prstGeom prst="rect">
            <a:avLst/>
          </a:prstGeom>
        </p:spPr>
        <p:txBody>
          <a:bodyPr vert="horz" wrap="square" lIns="0" tIns="405384" rIns="0" bIns="0" rtlCol="0">
            <a:spAutoFit/>
          </a:bodyPr>
          <a:lstStyle/>
          <a:p>
            <a:pPr marL="866140" indent="-457200" defTabSz="0">
              <a:lnSpc>
                <a:spcPct val="100000"/>
              </a:lnSpc>
              <a:buClrTx/>
              <a:buFont typeface="Wingdings" panose="05000000000000000000" charset="0"/>
              <a:buChar char="ù"/>
              <a:tabLst>
                <a:tab pos="1197610" algn="l"/>
              </a:tabLst>
            </a:pPr>
            <a:r>
              <a:rPr sz="3200" spc="-5" dirty="0">
                <a:solidFill>
                  <a:srgbClr val="FF0000"/>
                </a:solidFill>
                <a:latin typeface="新宋体" panose="02010609030101010101" charset="-122"/>
                <a:cs typeface="新宋体" panose="02010609030101010101" charset="-122"/>
              </a:rPr>
              <a:t>频率域滤波</a:t>
            </a:r>
          </a:p>
          <a:p>
            <a:pPr marL="866140" indent="-457200" defTabSz="0">
              <a:lnSpc>
                <a:spcPct val="100000"/>
              </a:lnSpc>
              <a:spcBef>
                <a:spcPts val="1920"/>
              </a:spcBef>
              <a:buClrTx/>
              <a:buFont typeface="Wingdings" panose="05000000000000000000" charset="0"/>
              <a:buChar char="ù"/>
              <a:tabLst>
                <a:tab pos="1197610" algn="l"/>
              </a:tabLst>
            </a:pPr>
            <a:r>
              <a:rPr sz="3200" spc="-5" dirty="0">
                <a:latin typeface="新宋体" panose="02010609030101010101" charset="-122"/>
                <a:cs typeface="新宋体" panose="02010609030101010101" charset="-122"/>
              </a:rPr>
              <a:t>频率域平滑(低通)滤波器</a:t>
            </a:r>
            <a:endParaRPr sz="3200">
              <a:latin typeface="新宋体" panose="02010609030101010101" charset="-122"/>
              <a:cs typeface="新宋体" panose="02010609030101010101" charset="-122"/>
            </a:endParaRPr>
          </a:p>
          <a:p>
            <a:pPr marL="866140" indent="-457200" defTabSz="0">
              <a:lnSpc>
                <a:spcPts val="3750"/>
              </a:lnSpc>
              <a:spcBef>
                <a:spcPts val="1925"/>
              </a:spcBef>
              <a:buClrTx/>
              <a:buFont typeface="Wingdings" panose="05000000000000000000" charset="0"/>
              <a:buChar char="ù"/>
              <a:tabLst>
                <a:tab pos="1197610" algn="l"/>
              </a:tabLst>
            </a:pPr>
            <a:r>
              <a:rPr sz="3200" spc="-5" dirty="0">
                <a:latin typeface="新宋体" panose="02010609030101010101" charset="-122"/>
                <a:cs typeface="新宋体" panose="02010609030101010101" charset="-122"/>
              </a:rPr>
              <a:t>频率域锐化(高通)滤波器</a:t>
            </a:r>
            <a:endParaRPr sz="3200">
              <a:latin typeface="新宋体" panose="02010609030101010101" charset="-122"/>
              <a:cs typeface="新宋体" panose="02010609030101010101" charset="-122"/>
            </a:endParaRPr>
          </a:p>
        </p:txBody>
      </p:sp>
      <p:grpSp>
        <p:nvGrpSpPr>
          <p:cNvPr id="12" name="组合 11"/>
          <p:cNvGrpSpPr/>
          <p:nvPr/>
        </p:nvGrpSpPr>
        <p:grpSpPr>
          <a:xfrm>
            <a:off x="-12065" y="1270"/>
            <a:ext cx="6359525" cy="7560310"/>
            <a:chOff x="-19" y="2"/>
            <a:chExt cx="10015" cy="11906"/>
          </a:xfrm>
        </p:grpSpPr>
        <p:grpSp>
          <p:nvGrpSpPr>
            <p:cNvPr id="13" name="组合 12"/>
            <p:cNvGrpSpPr/>
            <p:nvPr/>
          </p:nvGrpSpPr>
          <p:grpSpPr>
            <a:xfrm>
              <a:off x="-19" y="2"/>
              <a:ext cx="7440" cy="11906"/>
              <a:chOff x="1220" y="556"/>
              <a:chExt cx="7440" cy="10806"/>
            </a:xfrm>
          </p:grpSpPr>
          <p:sp>
            <p:nvSpPr>
              <p:cNvPr id="14"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5"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6"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068705" y="1591310"/>
            <a:ext cx="9291320" cy="4389120"/>
          </a:xfrm>
          <a:prstGeom prst="rect">
            <a:avLst/>
          </a:prstGeom>
        </p:spPr>
        <p:txBody>
          <a:bodyPr vert="horz" wrap="square" lIns="0" tIns="0" rIns="0" bIns="0" rtlCol="0">
            <a:spAutoFit/>
          </a:bodyPr>
          <a:lstStyle/>
          <a:p>
            <a:pPr marL="12700" defTabSz="0">
              <a:lnSpc>
                <a:spcPct val="110000"/>
              </a:lnSpc>
              <a:tabLst>
                <a:tab pos="42354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为什么要在频率域研究图像增强</a:t>
            </a:r>
            <a:endParaRPr sz="3200">
              <a:latin typeface="新宋体" panose="02010609030101010101" charset="-122"/>
              <a:cs typeface="新宋体" panose="02010609030101010101" charset="-122"/>
            </a:endParaRPr>
          </a:p>
          <a:p>
            <a:pPr marL="469900" marR="5080" defTabSz="0">
              <a:lnSpc>
                <a:spcPct val="110000"/>
              </a:lnSpc>
              <a:spcBef>
                <a:spcPts val="2660"/>
              </a:spcBef>
              <a:tabLst>
                <a:tab pos="892175" algn="l"/>
              </a:tabLst>
            </a:pPr>
            <a:r>
              <a:rPr sz="2400" dirty="0">
                <a:latin typeface="Times New Roman" panose="02020603050405020304" charset="0"/>
                <a:cs typeface="新宋体" panose="02010609030101010101" charset="-122"/>
              </a:rPr>
              <a:t>可以利用频率成分和图像外表之间的对应关系。一些在空间域表述困难的增强任务，在频率域中变得非常</a:t>
            </a:r>
            <a:r>
              <a:rPr lang="zh-CN" sz="2400" dirty="0">
                <a:latin typeface="Times New Roman" panose="02020603050405020304" charset="0"/>
                <a:cs typeface="新宋体" panose="02010609030101010101" charset="-122"/>
              </a:rPr>
              <a:t>容易。</a:t>
            </a:r>
          </a:p>
          <a:p>
            <a:pPr marL="469900" marR="5080" defTabSz="0">
              <a:lnSpc>
                <a:spcPct val="110000"/>
              </a:lnSpc>
              <a:spcBef>
                <a:spcPts val="2660"/>
              </a:spcBef>
              <a:tabLst>
                <a:tab pos="892175" algn="l"/>
              </a:tabLst>
            </a:pPr>
            <a:r>
              <a:rPr sz="1700" spc="-5" dirty="0">
                <a:solidFill>
                  <a:srgbClr val="EE2B0A"/>
                </a:solidFill>
                <a:latin typeface="Times New Roman" panose="02020603050405020304" charset="0"/>
                <a:cs typeface="Wingdings" panose="05000000000000000000"/>
              </a:rPr>
              <a:t></a:t>
            </a:r>
            <a:r>
              <a:rPr sz="1700" spc="-5" dirty="0">
                <a:solidFill>
                  <a:srgbClr val="EE2B0A"/>
                </a:solidFill>
                <a:latin typeface="Times New Roman" panose="02020603050405020304" charset="0"/>
                <a:cs typeface="Times New Roman" panose="02020603050405020304"/>
              </a:rPr>
              <a:t>	</a:t>
            </a:r>
            <a:r>
              <a:rPr sz="2400" spc="-5" dirty="0">
                <a:latin typeface="Times New Roman" panose="02020603050405020304" charset="0"/>
                <a:cs typeface="新宋体" panose="02010609030101010101" charset="-122"/>
              </a:rPr>
              <a:t>滤波在频率域更为直观，它可以解释空间域滤波的某些性质</a:t>
            </a:r>
            <a:endParaRPr sz="2400">
              <a:latin typeface="Times New Roman" panose="02020603050405020304" charset="0"/>
              <a:cs typeface="新宋体" panose="02010609030101010101" charset="-122"/>
            </a:endParaRPr>
          </a:p>
          <a:p>
            <a:pPr marL="469900" marR="105410" algn="just">
              <a:lnSpc>
                <a:spcPct val="110000"/>
              </a:lnSpc>
              <a:spcBef>
                <a:spcPts val="1430"/>
              </a:spcBef>
            </a:pPr>
            <a:r>
              <a:rPr sz="1700" spc="-5" dirty="0">
                <a:solidFill>
                  <a:srgbClr val="EE2B0A"/>
                </a:solidFill>
                <a:latin typeface="Times New Roman" panose="02020603050405020304" charset="0"/>
                <a:cs typeface="Wingdings" panose="05000000000000000000"/>
              </a:rPr>
              <a:t></a:t>
            </a:r>
            <a:r>
              <a:rPr sz="1700" spc="-5" dirty="0">
                <a:solidFill>
                  <a:srgbClr val="EE2B0A"/>
                </a:solidFill>
                <a:latin typeface="Times New Roman" panose="02020603050405020304" charset="0"/>
                <a:cs typeface="Times New Roman" panose="02020603050405020304"/>
              </a:rPr>
              <a:t>  </a:t>
            </a:r>
            <a:r>
              <a:rPr sz="1700" spc="-75" dirty="0">
                <a:solidFill>
                  <a:srgbClr val="EE2B0A"/>
                </a:solidFill>
                <a:latin typeface="Times New Roman" panose="02020603050405020304" charset="0"/>
                <a:cs typeface="Times New Roman" panose="02020603050405020304"/>
              </a:rPr>
              <a:t> </a:t>
            </a:r>
            <a:r>
              <a:rPr sz="2400" dirty="0">
                <a:latin typeface="Times New Roman" panose="02020603050405020304" charset="0"/>
                <a:cs typeface="新宋体" panose="02010609030101010101" charset="-122"/>
              </a:rPr>
              <a:t>给出一个问题，寻找某个滤波器解决该问题，频率域处理对于试验、迅速而全面地控制滤波器参数是一个理想工具</a:t>
            </a:r>
            <a:endParaRPr sz="2400">
              <a:latin typeface="Times New Roman" panose="02020603050405020304" charset="0"/>
              <a:cs typeface="新宋体" panose="02010609030101010101" charset="-122"/>
            </a:endParaRPr>
          </a:p>
          <a:p>
            <a:pPr marL="469900" marR="105410" defTabSz="0">
              <a:lnSpc>
                <a:spcPct val="110000"/>
              </a:lnSpc>
              <a:spcBef>
                <a:spcPts val="1435"/>
              </a:spcBef>
              <a:tabLst>
                <a:tab pos="791845" algn="l"/>
              </a:tabLst>
            </a:pPr>
            <a:r>
              <a:rPr sz="1700" spc="-5" dirty="0">
                <a:solidFill>
                  <a:srgbClr val="EE2B0A"/>
                </a:solidFill>
                <a:latin typeface="Times New Roman" panose="02020603050405020304" charset="0"/>
                <a:cs typeface="Wingdings" panose="05000000000000000000"/>
              </a:rPr>
              <a:t></a:t>
            </a:r>
            <a:r>
              <a:rPr sz="1700" spc="-5" dirty="0">
                <a:solidFill>
                  <a:srgbClr val="EE2B0A"/>
                </a:solidFill>
                <a:latin typeface="Times New Roman" panose="02020603050405020304" charset="0"/>
                <a:cs typeface="Times New Roman" panose="02020603050405020304"/>
              </a:rPr>
              <a:t>	</a:t>
            </a:r>
            <a:r>
              <a:rPr sz="2400" spc="-5" dirty="0">
                <a:latin typeface="Times New Roman" panose="02020603050405020304" charset="0"/>
                <a:cs typeface="新宋体" panose="02010609030101010101" charset="-122"/>
              </a:rPr>
              <a:t>一旦找到一个特殊应用的滤波器，通常在空间域采用硬件实现它</a:t>
            </a:r>
            <a:endParaRPr sz="2400">
              <a:latin typeface="Times New Roman" panose="02020603050405020304" charset="0"/>
              <a:cs typeface="新宋体" panose="02010609030101010101" charset="-122"/>
            </a:endParaRPr>
          </a:p>
        </p:txBody>
      </p:sp>
      <p:sp>
        <p:nvSpPr>
          <p:cNvPr id="16"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nvGrpSpPr>
          <p:cNvPr id="12" name="组合 11"/>
          <p:cNvGrpSpPr/>
          <p:nvPr/>
        </p:nvGrpSpPr>
        <p:grpSpPr>
          <a:xfrm>
            <a:off x="-12065" y="5715"/>
            <a:ext cx="6359525" cy="7560310"/>
            <a:chOff x="-19" y="2"/>
            <a:chExt cx="10015" cy="11906"/>
          </a:xfrm>
        </p:grpSpPr>
        <p:grpSp>
          <p:nvGrpSpPr>
            <p:cNvPr id="13" name="组合 12"/>
            <p:cNvGrpSpPr/>
            <p:nvPr/>
          </p:nvGrpSpPr>
          <p:grpSpPr>
            <a:xfrm>
              <a:off x="-19" y="2"/>
              <a:ext cx="7440" cy="11906"/>
              <a:chOff x="1220" y="556"/>
              <a:chExt cx="7440" cy="10806"/>
            </a:xfrm>
          </p:grpSpPr>
          <p:sp>
            <p:nvSpPr>
              <p:cNvPr id="14"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5"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933450" y="1621790"/>
            <a:ext cx="8456930" cy="1219200"/>
          </a:xfrm>
          <a:prstGeom prst="rect">
            <a:avLst/>
          </a:prstGeom>
        </p:spPr>
        <p:txBody>
          <a:bodyPr vert="horz" wrap="square" lIns="0" tIns="0" rIns="0" bIns="0" rtlCol="0">
            <a:spAutoFit/>
          </a:bodyPr>
          <a:lstStyle/>
          <a:p>
            <a:pPr marL="12700" marR="45085" indent="-635" defTabSz="0">
              <a:lnSpc>
                <a:spcPct val="100000"/>
              </a:lnSpc>
              <a:tabLst>
                <a:tab pos="423545" algn="l"/>
              </a:tabLst>
            </a:pPr>
            <a:r>
              <a:rPr sz="2800" spc="-5" dirty="0">
                <a:latin typeface="Times New Roman" panose="02020603050405020304" charset="0"/>
                <a:cs typeface="新宋体" panose="02010609030101010101" charset="-122"/>
              </a:rPr>
              <a:t>傅里叶变换的频率分量和图像空间特征之间的联系</a:t>
            </a:r>
          </a:p>
          <a:p>
            <a:pPr marL="12700" marR="45085" indent="-635" defTabSz="0">
              <a:lnSpc>
                <a:spcPct val="100000"/>
              </a:lnSpc>
              <a:tabLst>
                <a:tab pos="423545" algn="l"/>
              </a:tabLst>
            </a:pPr>
            <a:endParaRPr sz="2800" spc="-5" dirty="0">
              <a:solidFill>
                <a:srgbClr val="EE2B0A"/>
              </a:solidFill>
              <a:latin typeface="Times New Roman" panose="02020603050405020304" charset="0"/>
              <a:cs typeface="新宋体" panose="02010609030101010101" charset="-122"/>
            </a:endParaRPr>
          </a:p>
          <a:p>
            <a:pPr marL="12700" marR="45085" indent="-635" defTabSz="0">
              <a:lnSpc>
                <a:spcPct val="100000"/>
              </a:lnSpc>
              <a:tabLst>
                <a:tab pos="423545" algn="l"/>
              </a:tabLst>
            </a:pPr>
            <a:r>
              <a:rPr sz="1700" spc="-5" dirty="0">
                <a:solidFill>
                  <a:srgbClr val="EE2B0A"/>
                </a:solidFill>
                <a:latin typeface="Times New Roman" panose="02020603050405020304" charset="0"/>
                <a:cs typeface="Times New Roman" panose="02020603050405020304"/>
              </a:rPr>
              <a:t>	</a:t>
            </a:r>
            <a:r>
              <a:rPr sz="2400" spc="-5" dirty="0">
                <a:latin typeface="Times New Roman" panose="02020603050405020304" charset="0"/>
                <a:cs typeface="新宋体" panose="02010609030101010101" charset="-122"/>
              </a:rPr>
              <a:t>变化最慢的频率成分(u=v=0)对应一幅图像的平均灰度级</a:t>
            </a:r>
          </a:p>
        </p:txBody>
      </p:sp>
      <p:graphicFrame>
        <p:nvGraphicFramePr>
          <p:cNvPr id="39939" name="对象 365572"/>
          <p:cNvGraphicFramePr/>
          <p:nvPr/>
        </p:nvGraphicFramePr>
        <p:xfrm>
          <a:off x="1557020" y="3082925"/>
          <a:ext cx="2816860" cy="983615"/>
        </p:xfrm>
        <a:graphic>
          <a:graphicData uri="http://schemas.openxmlformats.org/presentationml/2006/ole">
            <mc:AlternateContent xmlns:mc="http://schemas.openxmlformats.org/markup-compatibility/2006">
              <mc:Choice xmlns:v="urn:schemas-microsoft-com:vml" Requires="v">
                <p:oleObj spid="_x0000_s36950" r:id="rId3" imgW="1370330" imgH="448310" progId="Equation.3">
                  <p:embed/>
                </p:oleObj>
              </mc:Choice>
              <mc:Fallback>
                <p:oleObj r:id="rId3" imgW="1370330" imgH="448310" progId="Equation.3">
                  <p:embed/>
                  <p:pic>
                    <p:nvPicPr>
                      <p:cNvPr id="0" name="图片 3118"/>
                      <p:cNvPicPr/>
                      <p:nvPr/>
                    </p:nvPicPr>
                    <p:blipFill>
                      <a:blip r:embed="rId4"/>
                      <a:stretch>
                        <a:fillRect/>
                      </a:stretch>
                    </p:blipFill>
                    <p:spPr>
                      <a:xfrm>
                        <a:off x="1557020" y="3082925"/>
                        <a:ext cx="2816860" cy="983615"/>
                      </a:xfrm>
                      <a:prstGeom prst="rect">
                        <a:avLst/>
                      </a:prstGeom>
                      <a:noFill/>
                      <a:ln w="38100">
                        <a:noFill/>
                        <a:miter/>
                      </a:ln>
                    </p:spPr>
                  </p:pic>
                </p:oleObj>
              </mc:Fallback>
            </mc:AlternateContent>
          </a:graphicData>
        </a:graphic>
      </p:graphicFrame>
      <p:sp>
        <p:nvSpPr>
          <p:cNvPr id="5" name="object 5"/>
          <p:cNvSpPr txBox="1">
            <a:spLocks noGrp="1"/>
          </p:cNvSpPr>
          <p:nvPr/>
        </p:nvSpPr>
        <p:spPr>
          <a:xfrm>
            <a:off x="933450" y="432435"/>
            <a:ext cx="541401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nvGrpSpPr>
          <p:cNvPr id="3" name="组合 2"/>
          <p:cNvGrpSpPr/>
          <p:nvPr/>
        </p:nvGrpSpPr>
        <p:grpSpPr>
          <a:xfrm>
            <a:off x="-12065" y="5715"/>
            <a:ext cx="6359525" cy="7560310"/>
            <a:chOff x="-19" y="2"/>
            <a:chExt cx="10015" cy="11906"/>
          </a:xfrm>
        </p:grpSpPr>
        <p:grpSp>
          <p:nvGrpSpPr>
            <p:cNvPr id="4" name="组合 3"/>
            <p:cNvGrpSpPr/>
            <p:nvPr/>
          </p:nvGrpSpPr>
          <p:grpSpPr>
            <a:xfrm>
              <a:off x="-19" y="2"/>
              <a:ext cx="7440" cy="11906"/>
              <a:chOff x="1220" y="556"/>
              <a:chExt cx="7440" cy="10806"/>
            </a:xfrm>
          </p:grpSpPr>
          <p:sp>
            <p:nvSpPr>
              <p:cNvPr id="7"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8"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9"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004570" y="1690370"/>
            <a:ext cx="9133205" cy="3108960"/>
          </a:xfrm>
          <a:prstGeom prst="rect">
            <a:avLst/>
          </a:prstGeom>
        </p:spPr>
        <p:txBody>
          <a:bodyPr vert="horz" wrap="square" lIns="0" tIns="0" rIns="0" bIns="0" rtlCol="0">
            <a:spAutoFit/>
          </a:bodyPr>
          <a:lstStyle/>
          <a:p>
            <a:pPr marL="12700" marR="279400" indent="-635" defTabSz="0">
              <a:lnSpc>
                <a:spcPct val="100000"/>
              </a:lnSpc>
              <a:tabLst>
                <a:tab pos="423545" algn="l"/>
              </a:tabLst>
            </a:pPr>
            <a:r>
              <a:rPr sz="2200" dirty="0">
                <a:solidFill>
                  <a:srgbClr val="EE2B0A"/>
                </a:solidFill>
                <a:latin typeface="Times New Roman" panose="02020603050405020304" charset="0"/>
                <a:cs typeface="Wingdings" panose="05000000000000000000"/>
              </a:rPr>
              <a:t></a:t>
            </a:r>
            <a:r>
              <a:rPr sz="2200" dirty="0">
                <a:solidFill>
                  <a:srgbClr val="EE2B0A"/>
                </a:solidFill>
                <a:latin typeface="Times New Roman" panose="02020603050405020304" charset="0"/>
                <a:cs typeface="Times New Roman" panose="02020603050405020304"/>
              </a:rPr>
              <a:t>	</a:t>
            </a:r>
            <a:r>
              <a:rPr sz="3200" spc="-5" dirty="0">
                <a:latin typeface="Times New Roman" panose="02020603050405020304" charset="0"/>
                <a:cs typeface="新宋体" panose="02010609030101010101" charset="-122"/>
              </a:rPr>
              <a:t>傅里叶变换的频率分量和图像空间特征之间的联系(续)</a:t>
            </a:r>
            <a:endParaRPr sz="3200">
              <a:latin typeface="Times New Roman" panose="02020603050405020304" charset="0"/>
              <a:cs typeface="新宋体" panose="02010609030101010101" charset="-122"/>
            </a:endParaRPr>
          </a:p>
          <a:p>
            <a:pPr marL="469265" marR="5080" algn="just">
              <a:lnSpc>
                <a:spcPct val="100000"/>
              </a:lnSpc>
              <a:spcBef>
                <a:spcPts val="1670"/>
              </a:spcBef>
            </a:pPr>
            <a:r>
              <a:rPr sz="2000" spc="-5" dirty="0">
                <a:solidFill>
                  <a:srgbClr val="EE2B0A"/>
                </a:solidFill>
                <a:latin typeface="Times New Roman" panose="02020603050405020304" charset="0"/>
                <a:cs typeface="Wingdings" panose="05000000000000000000"/>
              </a:rPr>
              <a:t></a:t>
            </a:r>
            <a:r>
              <a:rPr sz="2000" spc="-5" dirty="0">
                <a:solidFill>
                  <a:srgbClr val="EE2B0A"/>
                </a:solidFill>
                <a:latin typeface="Times New Roman" panose="02020603050405020304" charset="0"/>
                <a:cs typeface="Times New Roman" panose="02020603050405020304"/>
              </a:rPr>
              <a:t>  </a:t>
            </a:r>
            <a:r>
              <a:rPr sz="2000" spc="-95" dirty="0">
                <a:solidFill>
                  <a:srgbClr val="EE2B0A"/>
                </a:solidFill>
                <a:latin typeface="Times New Roman" panose="02020603050405020304" charset="0"/>
                <a:cs typeface="Times New Roman" panose="02020603050405020304"/>
              </a:rPr>
              <a:t> </a:t>
            </a:r>
            <a:r>
              <a:rPr sz="2800" spc="-5" dirty="0">
                <a:latin typeface="Times New Roman" panose="02020603050405020304" charset="0"/>
                <a:cs typeface="新宋体" panose="02010609030101010101" charset="-122"/>
              </a:rPr>
              <a:t>当从变换的原点移开时，低频对应着图像的慢变化分量，如图像的平滑部分</a:t>
            </a:r>
            <a:endParaRPr sz="2800">
              <a:latin typeface="Times New Roman" panose="02020603050405020304" charset="0"/>
              <a:cs typeface="新宋体" panose="02010609030101010101" charset="-122"/>
            </a:endParaRPr>
          </a:p>
          <a:p>
            <a:pPr marL="469265" marR="5080" algn="just">
              <a:lnSpc>
                <a:spcPct val="100000"/>
              </a:lnSpc>
              <a:spcBef>
                <a:spcPts val="1690"/>
              </a:spcBef>
            </a:pPr>
            <a:r>
              <a:rPr sz="2000" spc="-5" dirty="0">
                <a:solidFill>
                  <a:srgbClr val="EE2B0A"/>
                </a:solidFill>
                <a:latin typeface="Times New Roman" panose="02020603050405020304" charset="0"/>
                <a:cs typeface="Wingdings" panose="05000000000000000000"/>
              </a:rPr>
              <a:t></a:t>
            </a:r>
            <a:r>
              <a:rPr sz="2000" spc="-5" dirty="0">
                <a:solidFill>
                  <a:srgbClr val="EE2B0A"/>
                </a:solidFill>
                <a:latin typeface="Times New Roman" panose="02020603050405020304" charset="0"/>
                <a:cs typeface="Times New Roman" panose="02020603050405020304"/>
              </a:rPr>
              <a:t>  </a:t>
            </a:r>
            <a:r>
              <a:rPr sz="2000" spc="-95" dirty="0">
                <a:solidFill>
                  <a:srgbClr val="EE2B0A"/>
                </a:solidFill>
                <a:latin typeface="Times New Roman" panose="02020603050405020304" charset="0"/>
                <a:cs typeface="Times New Roman" panose="02020603050405020304"/>
              </a:rPr>
              <a:t> </a:t>
            </a:r>
            <a:r>
              <a:rPr sz="2800" spc="-5" dirty="0">
                <a:latin typeface="Times New Roman" panose="02020603050405020304" charset="0"/>
                <a:cs typeface="新宋体" panose="02010609030101010101" charset="-122"/>
              </a:rPr>
              <a:t>进一步离开原点时，较高的频率对应图像中变化越来越快的灰度级，如边缘或噪声等尖锐</a:t>
            </a:r>
            <a:r>
              <a:rPr sz="2800" dirty="0">
                <a:latin typeface="Times New Roman" panose="02020603050405020304" charset="0"/>
                <a:cs typeface="新宋体" panose="02010609030101010101" charset="-122"/>
              </a:rPr>
              <a:t>部分</a:t>
            </a:r>
            <a:endParaRPr sz="2800">
              <a:latin typeface="Times New Roman" panose="02020603050405020304" charset="0"/>
              <a:cs typeface="新宋体" panose="02010609030101010101" charset="-122"/>
            </a:endParaRPr>
          </a:p>
        </p:txBody>
      </p:sp>
      <p:grpSp>
        <p:nvGrpSpPr>
          <p:cNvPr id="6" name="组合 5"/>
          <p:cNvGrpSpPr/>
          <p:nvPr/>
        </p:nvGrpSpPr>
        <p:grpSpPr>
          <a:xfrm>
            <a:off x="-12065" y="5715"/>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88365" y="1650365"/>
            <a:ext cx="8917305" cy="4939030"/>
          </a:xfrm>
          <a:prstGeom prst="rect">
            <a:avLst/>
          </a:prstGeom>
        </p:spPr>
        <p:txBody>
          <a:bodyPr vert="horz" wrap="square" lIns="0" tIns="0" rIns="0" bIns="0" rtlCol="0">
            <a:spAutoFit/>
          </a:bodyPr>
          <a:lstStyle/>
          <a:p>
            <a:pPr marL="12700" defTabSz="0">
              <a:lnSpc>
                <a:spcPct val="100000"/>
              </a:lnSpc>
              <a:tabLst>
                <a:tab pos="469265" algn="l"/>
              </a:tabLst>
            </a:pPr>
            <a:endParaRPr sz="2800">
              <a:latin typeface="Times New Roman" panose="02020603050405020304" charset="0"/>
              <a:cs typeface="新宋体" panose="02010609030101010101" charset="-122"/>
            </a:endParaRPr>
          </a:p>
          <a:p>
            <a:pPr marL="469265" defTabSz="0">
              <a:lnSpc>
                <a:spcPct val="100000"/>
              </a:lnSpc>
              <a:spcBef>
                <a:spcPts val="1675"/>
              </a:spcBef>
              <a:tabLst>
                <a:tab pos="926465" algn="l"/>
              </a:tabLst>
            </a:pPr>
            <a:r>
              <a:rPr sz="2800" spc="-5" dirty="0">
                <a:solidFill>
                  <a:schemeClr val="tx1"/>
                </a:solidFill>
                <a:latin typeface="Times New Roman" panose="02020603050405020304" charset="0"/>
                <a:cs typeface="新宋体" panose="02010609030101010101" charset="-122"/>
              </a:rPr>
              <a:t>1.	用(-1)</a:t>
            </a:r>
            <a:r>
              <a:rPr sz="2800" baseline="23000" dirty="0">
                <a:solidFill>
                  <a:schemeClr val="tx1"/>
                </a:solidFill>
                <a:latin typeface="Times New Roman" panose="02020603050405020304" charset="0"/>
                <a:cs typeface="新宋体" panose="02010609030101010101" charset="-122"/>
              </a:rPr>
              <a:t>x+</a:t>
            </a:r>
            <a:r>
              <a:rPr sz="2800" spc="-7" baseline="23000" dirty="0">
                <a:solidFill>
                  <a:schemeClr val="tx1"/>
                </a:solidFill>
                <a:latin typeface="Times New Roman" panose="02020603050405020304" charset="0"/>
                <a:cs typeface="新宋体" panose="02010609030101010101" charset="-122"/>
              </a:rPr>
              <a:t>y</a:t>
            </a:r>
            <a:r>
              <a:rPr sz="2800" spc="-5" dirty="0">
                <a:solidFill>
                  <a:schemeClr val="tx1"/>
                </a:solidFill>
                <a:latin typeface="Times New Roman" panose="02020603050405020304" charset="0"/>
                <a:cs typeface="新宋体" panose="02010609030101010101" charset="-122"/>
              </a:rPr>
              <a:t>乘以输入图像进行中心变换</a:t>
            </a:r>
          </a:p>
          <a:p>
            <a:pPr marL="469265" defTabSz="0">
              <a:lnSpc>
                <a:spcPct val="100000"/>
              </a:lnSpc>
              <a:spcBef>
                <a:spcPts val="1790"/>
              </a:spcBef>
              <a:tabLst>
                <a:tab pos="926465" algn="l"/>
              </a:tabLst>
            </a:pPr>
            <a:endParaRPr sz="2800" i="1" spc="-5" dirty="0">
              <a:solidFill>
                <a:schemeClr val="tx1"/>
              </a:solidFill>
              <a:latin typeface="Times New Roman" panose="02020603050405020304" charset="0"/>
              <a:cs typeface="新宋体" panose="02010609030101010101" charset="-122"/>
            </a:endParaRPr>
          </a:p>
          <a:p>
            <a:pPr marL="469265" defTabSz="0">
              <a:lnSpc>
                <a:spcPct val="100000"/>
              </a:lnSpc>
              <a:spcBef>
                <a:spcPts val="1790"/>
              </a:spcBef>
              <a:tabLst>
                <a:tab pos="926465" algn="l"/>
              </a:tabLst>
            </a:pPr>
            <a:r>
              <a:rPr sz="2800" spc="-5" dirty="0">
                <a:solidFill>
                  <a:schemeClr val="tx1"/>
                </a:solidFill>
                <a:latin typeface="Times New Roman" panose="02020603050405020304" charset="0"/>
                <a:cs typeface="新宋体" panose="02010609030101010101" charset="-122"/>
              </a:rPr>
              <a:t>2.	计算1中的DF</a:t>
            </a:r>
            <a:r>
              <a:rPr sz="2800" dirty="0">
                <a:solidFill>
                  <a:schemeClr val="tx1"/>
                </a:solidFill>
                <a:latin typeface="Times New Roman" panose="02020603050405020304" charset="0"/>
                <a:cs typeface="新宋体" panose="02010609030101010101" charset="-122"/>
              </a:rPr>
              <a:t>T</a:t>
            </a:r>
            <a:r>
              <a:rPr sz="2800" spc="-5" dirty="0">
                <a:solidFill>
                  <a:schemeClr val="tx1"/>
                </a:solidFill>
                <a:latin typeface="Times New Roman" panose="02020603050405020304" charset="0"/>
                <a:cs typeface="新宋体" panose="02010609030101010101" charset="-122"/>
              </a:rPr>
              <a:t> F(u,v)</a:t>
            </a:r>
          </a:p>
          <a:p>
            <a:pPr marL="469265" defTabSz="0">
              <a:lnSpc>
                <a:spcPct val="100000"/>
              </a:lnSpc>
              <a:spcBef>
                <a:spcPts val="1690"/>
              </a:spcBef>
              <a:tabLst>
                <a:tab pos="926465" algn="l"/>
              </a:tabLst>
            </a:pPr>
            <a:r>
              <a:rPr sz="2800" spc="-5" dirty="0">
                <a:solidFill>
                  <a:schemeClr val="tx1"/>
                </a:solidFill>
                <a:latin typeface="Times New Roman" panose="02020603050405020304" charset="0"/>
                <a:cs typeface="新宋体" panose="02010609030101010101" charset="-122"/>
              </a:rPr>
              <a:t>3.	用滤波器函数H(u,v)</a:t>
            </a:r>
            <a:r>
              <a:rPr lang="zh-CN" sz="2800" spc="-5" dirty="0">
                <a:solidFill>
                  <a:schemeClr val="tx1"/>
                </a:solidFill>
                <a:latin typeface="Times New Roman" panose="02020603050405020304" charset="0"/>
                <a:cs typeface="新宋体" panose="02010609030101010101" charset="-122"/>
              </a:rPr>
              <a:t>卷积运算</a:t>
            </a:r>
            <a:r>
              <a:rPr sz="2800" spc="-5" dirty="0">
                <a:solidFill>
                  <a:schemeClr val="tx1"/>
                </a:solidFill>
                <a:latin typeface="Times New Roman" panose="02020603050405020304" charset="0"/>
                <a:cs typeface="新宋体" panose="02010609030101010101" charset="-122"/>
              </a:rPr>
              <a:t>F(u,v)</a:t>
            </a:r>
          </a:p>
          <a:p>
            <a:pPr marL="469265" defTabSz="0">
              <a:lnSpc>
                <a:spcPct val="100000"/>
              </a:lnSpc>
              <a:spcBef>
                <a:spcPts val="1685"/>
              </a:spcBef>
              <a:tabLst>
                <a:tab pos="926465" algn="l"/>
              </a:tabLst>
            </a:pPr>
            <a:r>
              <a:rPr sz="2800" spc="-5" dirty="0">
                <a:solidFill>
                  <a:schemeClr val="tx1"/>
                </a:solidFill>
                <a:latin typeface="Times New Roman" panose="02020603050405020304" charset="0"/>
                <a:cs typeface="新宋体" panose="02010609030101010101" charset="-122"/>
              </a:rPr>
              <a:t>4.	计算3中结果的反DFT</a:t>
            </a:r>
          </a:p>
          <a:p>
            <a:pPr marL="469265" defTabSz="0">
              <a:lnSpc>
                <a:spcPct val="100000"/>
              </a:lnSpc>
              <a:spcBef>
                <a:spcPts val="1690"/>
              </a:spcBef>
              <a:tabLst>
                <a:tab pos="926465" algn="l"/>
              </a:tabLst>
            </a:pPr>
            <a:r>
              <a:rPr sz="2800" spc="-5" dirty="0">
                <a:solidFill>
                  <a:schemeClr val="tx1"/>
                </a:solidFill>
                <a:latin typeface="Times New Roman" panose="02020603050405020304" charset="0"/>
                <a:cs typeface="新宋体" panose="02010609030101010101" charset="-122"/>
              </a:rPr>
              <a:t>5.	得到4中结果的实部</a:t>
            </a:r>
          </a:p>
          <a:p>
            <a:pPr marL="926465" marR="5080" indent="-457200" defTabSz="0">
              <a:lnSpc>
                <a:spcPct val="100000"/>
              </a:lnSpc>
              <a:spcBef>
                <a:spcPts val="1690"/>
              </a:spcBef>
              <a:tabLst>
                <a:tab pos="926465" algn="l"/>
              </a:tabLst>
            </a:pPr>
            <a:r>
              <a:rPr sz="2800" spc="-5" dirty="0">
                <a:solidFill>
                  <a:schemeClr val="tx1"/>
                </a:solidFill>
                <a:latin typeface="Times New Roman" panose="02020603050405020304" charset="0"/>
                <a:cs typeface="新宋体" panose="02010609030101010101" charset="-122"/>
              </a:rPr>
              <a:t>6.	用(-1)</a:t>
            </a:r>
            <a:r>
              <a:rPr sz="2800" baseline="23000" dirty="0">
                <a:solidFill>
                  <a:schemeClr val="tx1"/>
                </a:solidFill>
                <a:latin typeface="Times New Roman" panose="02020603050405020304" charset="0"/>
                <a:cs typeface="新宋体" panose="02010609030101010101" charset="-122"/>
              </a:rPr>
              <a:t>x+</a:t>
            </a:r>
            <a:r>
              <a:rPr sz="2800" spc="-7" baseline="23000" dirty="0">
                <a:solidFill>
                  <a:schemeClr val="tx1"/>
                </a:solidFill>
                <a:latin typeface="Times New Roman" panose="02020603050405020304" charset="0"/>
                <a:cs typeface="新宋体" panose="02010609030101010101" charset="-122"/>
              </a:rPr>
              <a:t>y</a:t>
            </a:r>
            <a:r>
              <a:rPr sz="2800" spc="-5" dirty="0">
                <a:solidFill>
                  <a:schemeClr val="tx1"/>
                </a:solidFill>
                <a:latin typeface="Times New Roman" panose="02020603050405020304" charset="0"/>
                <a:cs typeface="新宋体" panose="02010609030101010101" charset="-122"/>
              </a:rPr>
              <a:t>乘以5中的结果，取消输入图像的</a:t>
            </a:r>
            <a:r>
              <a:rPr sz="2800" dirty="0">
                <a:solidFill>
                  <a:schemeClr val="tx1"/>
                </a:solidFill>
                <a:latin typeface="Times New Roman" panose="02020603050405020304" charset="0"/>
                <a:cs typeface="新宋体" panose="02010609030101010101" charset="-122"/>
              </a:rPr>
              <a:t>乘数</a:t>
            </a:r>
          </a:p>
        </p:txBody>
      </p:sp>
      <p:graphicFrame>
        <p:nvGraphicFramePr>
          <p:cNvPr id="53257" name="对象 379914"/>
          <p:cNvGraphicFramePr/>
          <p:nvPr/>
        </p:nvGraphicFramePr>
        <p:xfrm>
          <a:off x="2880360" y="2854325"/>
          <a:ext cx="4848225" cy="569595"/>
        </p:xfrm>
        <a:graphic>
          <a:graphicData uri="http://schemas.openxmlformats.org/presentationml/2006/ole">
            <mc:AlternateContent xmlns:mc="http://schemas.openxmlformats.org/markup-compatibility/2006">
              <mc:Choice xmlns:v="urn:schemas-microsoft-com:vml" Requires="v">
                <p:oleObj spid="_x0000_s37974" r:id="rId3" imgW="2578100" imgH="228600" progId="Equation.3">
                  <p:embed/>
                </p:oleObj>
              </mc:Choice>
              <mc:Fallback>
                <p:oleObj r:id="rId3" imgW="2578100" imgH="228600" progId="Equation.3">
                  <p:embed/>
                  <p:pic>
                    <p:nvPicPr>
                      <p:cNvPr id="0" name="图片 3147"/>
                      <p:cNvPicPr/>
                      <p:nvPr/>
                    </p:nvPicPr>
                    <p:blipFill>
                      <a:blip r:embed="rId4"/>
                      <a:stretch>
                        <a:fillRect/>
                      </a:stretch>
                    </p:blipFill>
                    <p:spPr>
                      <a:xfrm>
                        <a:off x="2880360" y="2854325"/>
                        <a:ext cx="4848225" cy="569595"/>
                      </a:xfrm>
                      <a:prstGeom prst="rect">
                        <a:avLst/>
                      </a:prstGeom>
                      <a:noFill/>
                      <a:ln w="38100">
                        <a:noFill/>
                        <a:miter/>
                      </a:ln>
                    </p:spPr>
                  </p:pic>
                </p:oleObj>
              </mc:Fallback>
            </mc:AlternateContent>
          </a:graphicData>
        </a:graphic>
      </p:graphicFrame>
      <p:grpSp>
        <p:nvGrpSpPr>
          <p:cNvPr id="5" name="组合 4"/>
          <p:cNvGrpSpPr/>
          <p:nvPr/>
        </p:nvGrpSpPr>
        <p:grpSpPr>
          <a:xfrm>
            <a:off x="-12065" y="5715"/>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0"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
        <p:nvSpPr>
          <p:cNvPr id="11" name="object 5"/>
          <p:cNvSpPr txBox="1"/>
          <p:nvPr/>
        </p:nvSpPr>
        <p:spPr>
          <a:xfrm>
            <a:off x="857885" y="1541145"/>
            <a:ext cx="6355080" cy="476250"/>
          </a:xfrm>
          <a:prstGeom prst="rect">
            <a:avLst/>
          </a:prstGeom>
        </p:spPr>
        <p:txBody>
          <a:bodyPr vert="horz" wrap="square" lIns="0" tIns="0" rIns="0" bIns="0" rtlCol="0">
            <a:spAutoFit/>
          </a:bodyPr>
          <a:lstStyle/>
          <a:p>
            <a:pPr marL="12700" defTabSz="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频率域滤波的基本步骤</a:t>
            </a:r>
            <a:endParaRPr sz="3200">
              <a:latin typeface="新宋体" panose="02010609030101010101" charset="-122"/>
              <a:cs typeface="新宋体" panose="02010609030101010101"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57885" y="1541145"/>
            <a:ext cx="6355080" cy="476250"/>
          </a:xfrm>
          <a:prstGeom prst="rect">
            <a:avLst/>
          </a:prstGeom>
        </p:spPr>
        <p:txBody>
          <a:bodyPr vert="horz" wrap="square" lIns="0" tIns="0" rIns="0" bIns="0" rtlCol="0">
            <a:spAutoFit/>
          </a:bodyPr>
          <a:lstStyle/>
          <a:p>
            <a:pPr marL="12700" defTabSz="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频率域滤波的基本步骤</a:t>
            </a:r>
            <a:endParaRPr sz="3200">
              <a:latin typeface="新宋体" panose="02010609030101010101" charset="-122"/>
              <a:cs typeface="新宋体" panose="02010609030101010101" charset="-122"/>
            </a:endParaRPr>
          </a:p>
        </p:txBody>
      </p:sp>
      <p:sp>
        <p:nvSpPr>
          <p:cNvPr id="6" name="object 6"/>
          <p:cNvSpPr txBox="1"/>
          <p:nvPr/>
        </p:nvSpPr>
        <p:spPr>
          <a:xfrm>
            <a:off x="1643380" y="5751195"/>
            <a:ext cx="8011795" cy="853440"/>
          </a:xfrm>
          <a:prstGeom prst="rect">
            <a:avLst/>
          </a:prstGeom>
        </p:spPr>
        <p:txBody>
          <a:bodyPr vert="horz" wrap="square" lIns="0" tIns="0" rIns="0" bIns="0" rtlCol="0">
            <a:spAutoFit/>
          </a:bodyPr>
          <a:lstStyle/>
          <a:p>
            <a:pPr marL="12700" marR="5080" indent="75565" algn="just">
              <a:lnSpc>
                <a:spcPct val="100000"/>
              </a:lnSpc>
            </a:pPr>
            <a:r>
              <a:rPr sz="2800" spc="-5" dirty="0">
                <a:latin typeface="新宋体" panose="02010609030101010101" charset="-122"/>
                <a:cs typeface="新宋体" panose="02010609030101010101" charset="-122"/>
              </a:rPr>
              <a:t>滤波器函数以某种方式来修改图像变换，然后通过取结果的反变换来获得处理后的输出图像</a:t>
            </a:r>
            <a:endParaRPr sz="2800">
              <a:latin typeface="新宋体" panose="02010609030101010101" charset="-122"/>
              <a:cs typeface="新宋体" panose="02010609030101010101" charset="-122"/>
            </a:endParaRPr>
          </a:p>
        </p:txBody>
      </p:sp>
      <p:grpSp>
        <p:nvGrpSpPr>
          <p:cNvPr id="114690" name="组合 279583"/>
          <p:cNvGrpSpPr/>
          <p:nvPr/>
        </p:nvGrpSpPr>
        <p:grpSpPr>
          <a:xfrm>
            <a:off x="1814513" y="2882265"/>
            <a:ext cx="7488237" cy="2117725"/>
            <a:chOff x="793" y="1416"/>
            <a:chExt cx="4717" cy="1334"/>
          </a:xfrm>
        </p:grpSpPr>
        <p:sp>
          <p:nvSpPr>
            <p:cNvPr id="114691" name="文本框 279562"/>
            <p:cNvSpPr txBox="1"/>
            <p:nvPr/>
          </p:nvSpPr>
          <p:spPr>
            <a:xfrm>
              <a:off x="4422" y="2250"/>
              <a:ext cx="1088" cy="454"/>
            </a:xfrm>
            <a:prstGeom prst="rect">
              <a:avLst/>
            </a:prstGeom>
            <a:solidFill>
              <a:srgbClr val="FFFFFF"/>
            </a:solidFill>
            <a:ln w="28575">
              <a:noFill/>
            </a:ln>
          </p:spPr>
          <p:txBody>
            <a:bodyPr anchor="t"/>
            <a:lstStyle/>
            <a:p>
              <a:pPr lvl="0" indent="0" algn="ctr">
                <a:lnSpc>
                  <a:spcPct val="104000"/>
                </a:lnSpc>
                <a:spcAft>
                  <a:spcPts val="300"/>
                </a:spcAft>
              </a:pPr>
              <a:r>
                <a:rPr lang="en-US" altLang="zh-CN" sz="2000" b="1" err="1">
                  <a:latin typeface="Times New Roman" panose="02020603050405020304" charset="0"/>
                  <a:ea typeface="新宋体" panose="02010609030101010101" charset="-122"/>
                </a:rPr>
                <a:t>g(x,y</a:t>
              </a:r>
              <a:r>
                <a:rPr lang="en-US" altLang="zh-CN" sz="2000" b="1">
                  <a:latin typeface="Times New Roman" panose="02020603050405020304" charset="0"/>
                  <a:ea typeface="新宋体" panose="02010609030101010101" charset="-122"/>
                </a:rPr>
                <a:t>)</a:t>
              </a:r>
            </a:p>
            <a:p>
              <a:pPr lvl="0" indent="0" algn="just">
                <a:lnSpc>
                  <a:spcPct val="104000"/>
                </a:lnSpc>
                <a:spcAft>
                  <a:spcPts val="300"/>
                </a:spcAft>
              </a:pPr>
              <a:r>
                <a:rPr lang="zh-CN" altLang="en-US" sz="2000" b="1" dirty="0">
                  <a:latin typeface="Times New Roman" panose="02020603050405020304" charset="0"/>
                  <a:ea typeface="新宋体" panose="02010609030101010101" charset="-122"/>
                </a:rPr>
                <a:t>增强后的图像</a:t>
              </a:r>
              <a:endParaRPr lang="zh-CN" altLang="en-US" sz="2000" b="1" dirty="0">
                <a:latin typeface="Times New Roman" panose="02020603050405020304" charset="0"/>
                <a:ea typeface="宋体" panose="02010600030101010101" pitchFamily="2" charset="-122"/>
              </a:endParaRPr>
            </a:p>
          </p:txBody>
        </p:sp>
        <p:sp>
          <p:nvSpPr>
            <p:cNvPr id="114692" name="文本框 279563"/>
            <p:cNvSpPr txBox="1"/>
            <p:nvPr/>
          </p:nvSpPr>
          <p:spPr>
            <a:xfrm>
              <a:off x="793" y="2247"/>
              <a:ext cx="771" cy="503"/>
            </a:xfrm>
            <a:prstGeom prst="rect">
              <a:avLst/>
            </a:prstGeom>
            <a:solidFill>
              <a:srgbClr val="FFFFFF"/>
            </a:solidFill>
            <a:ln w="28575">
              <a:noFill/>
            </a:ln>
          </p:spPr>
          <p:txBody>
            <a:bodyPr anchor="t"/>
            <a:lstStyle/>
            <a:p>
              <a:pPr lvl="0" indent="0" algn="ctr">
                <a:lnSpc>
                  <a:spcPct val="110000"/>
                </a:lnSpc>
                <a:spcAft>
                  <a:spcPts val="300"/>
                </a:spcAft>
              </a:pPr>
              <a:r>
                <a:rPr lang="en-US" altLang="zh-CN" sz="2000" b="1" err="1">
                  <a:latin typeface="Times New Roman" panose="02020603050405020304" charset="0"/>
                  <a:ea typeface="新宋体" panose="02010609030101010101" charset="-122"/>
                </a:rPr>
                <a:t>f(x,y</a:t>
              </a:r>
              <a:r>
                <a:rPr lang="en-US" altLang="zh-CN" sz="2000" b="1">
                  <a:latin typeface="Times New Roman" panose="02020603050405020304" charset="0"/>
                  <a:ea typeface="新宋体" panose="02010609030101010101" charset="-122"/>
                </a:rPr>
                <a:t>)</a:t>
              </a:r>
            </a:p>
            <a:p>
              <a:pPr lvl="0" indent="0" algn="just">
                <a:lnSpc>
                  <a:spcPct val="110000"/>
                </a:lnSpc>
                <a:spcAft>
                  <a:spcPts val="300"/>
                </a:spcAft>
              </a:pPr>
              <a:r>
                <a:rPr lang="zh-CN" altLang="en-US" sz="2000" b="1" dirty="0">
                  <a:latin typeface="Times New Roman" panose="02020603050405020304" charset="0"/>
                  <a:ea typeface="新宋体" panose="02010609030101010101" charset="-122"/>
                </a:rPr>
                <a:t>输入图像</a:t>
              </a:r>
              <a:endParaRPr lang="zh-CN" altLang="en-US" sz="2000" b="1" dirty="0">
                <a:latin typeface="Times New Roman" panose="02020603050405020304" charset="0"/>
                <a:ea typeface="宋体" panose="02010600030101010101" pitchFamily="2" charset="-122"/>
              </a:endParaRPr>
            </a:p>
          </p:txBody>
        </p:sp>
        <p:sp>
          <p:nvSpPr>
            <p:cNvPr id="114693" name="文本框 279564"/>
            <p:cNvSpPr txBox="1"/>
            <p:nvPr/>
          </p:nvSpPr>
          <p:spPr>
            <a:xfrm>
              <a:off x="3110" y="2031"/>
              <a:ext cx="995" cy="265"/>
            </a:xfrm>
            <a:prstGeom prst="rect">
              <a:avLst/>
            </a:prstGeom>
            <a:solidFill>
              <a:srgbClr val="FFFFFF"/>
            </a:solidFill>
            <a:ln w="28575">
              <a:noFill/>
            </a:ln>
          </p:spPr>
          <p:txBody>
            <a:bodyPr anchor="t"/>
            <a:lstStyle/>
            <a:p>
              <a:pPr lvl="0" indent="0"/>
              <a:r>
                <a:rPr lang="en-US" altLang="zh-CN" sz="2000" err="1">
                  <a:latin typeface="Times New Roman" panose="02020603050405020304" charset="0"/>
                  <a:ea typeface="宋体" panose="02010600030101010101" pitchFamily="2" charset="-122"/>
                </a:rPr>
                <a:t>F(u,v)H(u,v</a:t>
              </a:r>
              <a:r>
                <a:rPr lang="en-US" altLang="zh-CN" sz="2000">
                  <a:latin typeface="Times New Roman" panose="02020603050405020304" charset="0"/>
                  <a:ea typeface="宋体" panose="02010600030101010101" pitchFamily="2" charset="-122"/>
                </a:rPr>
                <a:t>)</a:t>
              </a:r>
            </a:p>
          </p:txBody>
        </p:sp>
        <p:sp>
          <p:nvSpPr>
            <p:cNvPr id="114694" name="文本框 279565"/>
            <p:cNvSpPr txBox="1"/>
            <p:nvPr/>
          </p:nvSpPr>
          <p:spPr>
            <a:xfrm>
              <a:off x="2278" y="2030"/>
              <a:ext cx="542" cy="266"/>
            </a:xfrm>
            <a:prstGeom prst="rect">
              <a:avLst/>
            </a:prstGeom>
            <a:solidFill>
              <a:srgbClr val="FFFFFF"/>
            </a:solidFill>
            <a:ln w="28575">
              <a:noFill/>
            </a:ln>
          </p:spPr>
          <p:txBody>
            <a:bodyPr anchor="t"/>
            <a:lstStyle/>
            <a:p>
              <a:pPr lvl="0" indent="0"/>
              <a:r>
                <a:rPr lang="en-US" altLang="zh-CN" sz="2000" err="1">
                  <a:latin typeface="Times New Roman" panose="02020603050405020304" charset="0"/>
                  <a:ea typeface="宋体" panose="02010600030101010101" pitchFamily="2" charset="-122"/>
                </a:rPr>
                <a:t>F(u,v</a:t>
              </a:r>
              <a:r>
                <a:rPr lang="en-US" altLang="zh-CN" sz="2000">
                  <a:latin typeface="Times New Roman" panose="02020603050405020304" charset="0"/>
                  <a:ea typeface="宋体" panose="02010600030101010101" pitchFamily="2" charset="-122"/>
                </a:rPr>
                <a:t>)</a:t>
              </a:r>
            </a:p>
          </p:txBody>
        </p:sp>
        <p:sp>
          <p:nvSpPr>
            <p:cNvPr id="114695" name="文本框 279566"/>
            <p:cNvSpPr txBox="1"/>
            <p:nvPr/>
          </p:nvSpPr>
          <p:spPr>
            <a:xfrm>
              <a:off x="1647" y="1457"/>
              <a:ext cx="826" cy="547"/>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lgn="ctr">
                <a:lnSpc>
                  <a:spcPct val="104000"/>
                </a:lnSpc>
              </a:pPr>
              <a:r>
                <a:rPr lang="zh-CN" altLang="en-US" sz="2000" b="1" dirty="0">
                  <a:latin typeface="Times New Roman" panose="02020603050405020304" charset="0"/>
                  <a:ea typeface="宋体" panose="02010600030101010101" pitchFamily="2" charset="-122"/>
                </a:rPr>
                <a:t>傅里叶</a:t>
              </a:r>
            </a:p>
            <a:p>
              <a:pPr lvl="0" indent="0" algn="ctr">
                <a:lnSpc>
                  <a:spcPct val="104000"/>
                </a:lnSpc>
              </a:pPr>
              <a:r>
                <a:rPr lang="zh-CN" altLang="en-US" sz="2000" b="1" dirty="0">
                  <a:latin typeface="Times New Roman" panose="02020603050405020304" charset="0"/>
                  <a:ea typeface="宋体" panose="02010600030101010101" pitchFamily="2" charset="-122"/>
                </a:rPr>
                <a:t>变  换</a:t>
              </a:r>
            </a:p>
          </p:txBody>
        </p:sp>
        <p:sp>
          <p:nvSpPr>
            <p:cNvPr id="114696" name="文本框 279567"/>
            <p:cNvSpPr txBox="1"/>
            <p:nvPr/>
          </p:nvSpPr>
          <p:spPr>
            <a:xfrm>
              <a:off x="2632" y="1457"/>
              <a:ext cx="827" cy="548"/>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lgn="ctr">
                <a:lnSpc>
                  <a:spcPct val="104000"/>
                </a:lnSpc>
              </a:pPr>
              <a:r>
                <a:rPr lang="zh-CN" altLang="en-US" sz="2000" b="1" dirty="0">
                  <a:latin typeface="Times New Roman" panose="02020603050405020304" charset="0"/>
                  <a:ea typeface="宋体" panose="02010600030101010101" pitchFamily="2" charset="-122"/>
                </a:rPr>
                <a:t>频率滤波</a:t>
              </a:r>
            </a:p>
            <a:p>
              <a:pPr lvl="0" indent="0" algn="ctr">
                <a:lnSpc>
                  <a:spcPct val="104000"/>
                </a:lnSpc>
              </a:pPr>
              <a:r>
                <a:rPr lang="en-US" altLang="zh-CN" sz="2000" b="1" err="1">
                  <a:latin typeface="Times New Roman" panose="02020603050405020304" charset="0"/>
                  <a:ea typeface="宋体" panose="02010600030101010101" pitchFamily="2" charset="-122"/>
                </a:rPr>
                <a:t>H(u,v</a:t>
              </a:r>
              <a:r>
                <a:rPr lang="en-US" altLang="zh-CN" sz="2000" b="1">
                  <a:latin typeface="Times New Roman" panose="02020603050405020304" charset="0"/>
                  <a:ea typeface="宋体" panose="02010600030101010101" pitchFamily="2" charset="-122"/>
                </a:rPr>
                <a:t>)</a:t>
              </a:r>
              <a:endParaRPr lang="zh-CN" altLang="en-US" sz="2000" b="1" dirty="0">
                <a:latin typeface="Times New Roman" panose="02020603050405020304" charset="0"/>
                <a:ea typeface="宋体" panose="02010600030101010101" pitchFamily="2" charset="-122"/>
              </a:endParaRPr>
            </a:p>
          </p:txBody>
        </p:sp>
        <p:sp>
          <p:nvSpPr>
            <p:cNvPr id="114697" name="文本框 279568"/>
            <p:cNvSpPr txBox="1"/>
            <p:nvPr/>
          </p:nvSpPr>
          <p:spPr>
            <a:xfrm>
              <a:off x="3625" y="1459"/>
              <a:ext cx="826" cy="546"/>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lgn="ctr">
                <a:lnSpc>
                  <a:spcPct val="104000"/>
                </a:lnSpc>
              </a:pPr>
              <a:r>
                <a:rPr lang="zh-CN" altLang="en-US" sz="2000" b="1" dirty="0">
                  <a:latin typeface="Times New Roman" panose="02020603050405020304" charset="0"/>
                  <a:ea typeface="宋体" panose="02010600030101010101" pitchFamily="2" charset="-122"/>
                </a:rPr>
                <a:t>傅里叶</a:t>
              </a:r>
            </a:p>
            <a:p>
              <a:pPr lvl="0" indent="0" algn="ctr">
                <a:lnSpc>
                  <a:spcPct val="104000"/>
                </a:lnSpc>
              </a:pPr>
              <a:r>
                <a:rPr lang="zh-CN" altLang="en-US" sz="2000" b="1" dirty="0">
                  <a:latin typeface="Times New Roman" panose="02020603050405020304" charset="0"/>
                  <a:ea typeface="宋体" panose="02010600030101010101" pitchFamily="2" charset="-122"/>
                </a:rPr>
                <a:t>反变换</a:t>
              </a:r>
            </a:p>
          </p:txBody>
        </p:sp>
        <p:sp>
          <p:nvSpPr>
            <p:cNvPr id="114698" name="椭圆 279570"/>
            <p:cNvSpPr/>
            <p:nvPr/>
          </p:nvSpPr>
          <p:spPr>
            <a:xfrm>
              <a:off x="806" y="1418"/>
              <a:ext cx="688" cy="628"/>
            </a:xfrm>
            <a:prstGeom prst="ellipse">
              <a:avLst/>
            </a:prstGeom>
            <a:solidFill>
              <a:srgbClr val="FFFFFF"/>
            </a:solidFill>
            <a:ln w="28575" cap="flat" cmpd="sng">
              <a:solidFill>
                <a:srgbClr val="000000"/>
              </a:solidFill>
              <a:prstDash val="solid"/>
              <a:round/>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699" name="文本框 279571"/>
            <p:cNvSpPr txBox="1"/>
            <p:nvPr/>
          </p:nvSpPr>
          <p:spPr>
            <a:xfrm>
              <a:off x="839" y="1607"/>
              <a:ext cx="621" cy="235"/>
            </a:xfrm>
            <a:prstGeom prst="rect">
              <a:avLst/>
            </a:prstGeom>
            <a:solidFill>
              <a:srgbClr val="FFFFFF"/>
            </a:solidFill>
            <a:ln w="28575">
              <a:noFill/>
            </a:ln>
          </p:spPr>
          <p:txBody>
            <a:bodyPr anchor="t"/>
            <a:lstStyle/>
            <a:p>
              <a:pPr lvl="0" indent="0" algn="just"/>
              <a:r>
                <a:rPr lang="zh-CN" altLang="en-US" sz="2000" b="1" dirty="0">
                  <a:latin typeface="Times New Roman" panose="02020603050405020304" charset="0"/>
                  <a:ea typeface="宋体" panose="02010600030101010101" pitchFamily="2" charset="-122"/>
                </a:rPr>
                <a:t>前处理</a:t>
              </a:r>
            </a:p>
          </p:txBody>
        </p:sp>
        <p:sp>
          <p:nvSpPr>
            <p:cNvPr id="114700" name="椭圆 279573"/>
            <p:cNvSpPr/>
            <p:nvPr/>
          </p:nvSpPr>
          <p:spPr>
            <a:xfrm>
              <a:off x="4599" y="1416"/>
              <a:ext cx="688" cy="628"/>
            </a:xfrm>
            <a:prstGeom prst="ellipse">
              <a:avLst/>
            </a:prstGeom>
            <a:solidFill>
              <a:srgbClr val="FFFFFF"/>
            </a:solidFill>
            <a:ln w="28575" cap="flat" cmpd="sng">
              <a:solidFill>
                <a:srgbClr val="000000"/>
              </a:solidFill>
              <a:prstDash val="solid"/>
              <a:round/>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1" name="文本框 279574"/>
            <p:cNvSpPr txBox="1"/>
            <p:nvPr/>
          </p:nvSpPr>
          <p:spPr>
            <a:xfrm>
              <a:off x="4647" y="1607"/>
              <a:ext cx="617" cy="237"/>
            </a:xfrm>
            <a:prstGeom prst="rect">
              <a:avLst/>
            </a:prstGeom>
            <a:solidFill>
              <a:srgbClr val="FFFFFF"/>
            </a:solidFill>
            <a:ln w="28575">
              <a:noFill/>
            </a:ln>
          </p:spPr>
          <p:txBody>
            <a:bodyPr anchor="t"/>
            <a:lstStyle/>
            <a:p>
              <a:pPr lvl="0" indent="0" algn="just"/>
              <a:r>
                <a:rPr lang="zh-CN" altLang="en-US" sz="2000" b="1" dirty="0">
                  <a:latin typeface="Times New Roman" panose="02020603050405020304" charset="0"/>
                  <a:ea typeface="宋体" panose="02010600030101010101" pitchFamily="2" charset="-122"/>
                </a:rPr>
                <a:t>后处理</a:t>
              </a:r>
            </a:p>
          </p:txBody>
        </p:sp>
        <p:sp>
          <p:nvSpPr>
            <p:cNvPr id="114702" name="右箭头 279575"/>
            <p:cNvSpPr/>
            <p:nvPr/>
          </p:nvSpPr>
          <p:spPr>
            <a:xfrm>
              <a:off x="1494" y="1653"/>
              <a:ext cx="153" cy="172"/>
            </a:xfrm>
            <a:prstGeom prst="rightArrow">
              <a:avLst>
                <a:gd name="adj1" fmla="val 50000"/>
                <a:gd name="adj2" fmla="val 250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3" name="右箭头 279576"/>
            <p:cNvSpPr/>
            <p:nvPr/>
          </p:nvSpPr>
          <p:spPr>
            <a:xfrm>
              <a:off x="2470" y="1648"/>
              <a:ext cx="153" cy="172"/>
            </a:xfrm>
            <a:prstGeom prst="rightArrow">
              <a:avLst>
                <a:gd name="adj1" fmla="val 50000"/>
                <a:gd name="adj2" fmla="val 250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4" name="右箭头 279577"/>
            <p:cNvSpPr/>
            <p:nvPr/>
          </p:nvSpPr>
          <p:spPr>
            <a:xfrm>
              <a:off x="3462" y="1642"/>
              <a:ext cx="153" cy="172"/>
            </a:xfrm>
            <a:prstGeom prst="rightArrow">
              <a:avLst>
                <a:gd name="adj1" fmla="val 50000"/>
                <a:gd name="adj2" fmla="val 250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5" name="右箭头 279578"/>
            <p:cNvSpPr/>
            <p:nvPr/>
          </p:nvSpPr>
          <p:spPr>
            <a:xfrm>
              <a:off x="4446" y="1647"/>
              <a:ext cx="153" cy="172"/>
            </a:xfrm>
            <a:prstGeom prst="rightArrow">
              <a:avLst>
                <a:gd name="adj1" fmla="val 50000"/>
                <a:gd name="adj2" fmla="val 250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6" name="右箭头 279579"/>
            <p:cNvSpPr/>
            <p:nvPr/>
          </p:nvSpPr>
          <p:spPr>
            <a:xfrm rot="-5400000">
              <a:off x="1025" y="2070"/>
              <a:ext cx="206" cy="127"/>
            </a:xfrm>
            <a:prstGeom prst="rightArrow">
              <a:avLst>
                <a:gd name="adj1" fmla="val 50000"/>
                <a:gd name="adj2" fmla="val 404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7" name="右箭头 279580"/>
            <p:cNvSpPr/>
            <p:nvPr/>
          </p:nvSpPr>
          <p:spPr>
            <a:xfrm rot="5400000">
              <a:off x="4821" y="2075"/>
              <a:ext cx="206" cy="127"/>
            </a:xfrm>
            <a:prstGeom prst="rightArrow">
              <a:avLst>
                <a:gd name="adj1" fmla="val 50000"/>
                <a:gd name="adj2" fmla="val 40400"/>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114708" name="直接连接符 279581"/>
            <p:cNvSpPr/>
            <p:nvPr/>
          </p:nvSpPr>
          <p:spPr>
            <a:xfrm>
              <a:off x="2542" y="1814"/>
              <a:ext cx="0" cy="215"/>
            </a:xfrm>
            <a:prstGeom prst="line">
              <a:avLst/>
            </a:prstGeom>
            <a:ln w="28575" cap="flat" cmpd="sng">
              <a:solidFill>
                <a:srgbClr val="000000"/>
              </a:solidFill>
              <a:prstDash val="solid"/>
              <a:round/>
              <a:headEnd type="none" w="med" len="med"/>
              <a:tailEnd type="none" w="med" len="med"/>
            </a:ln>
          </p:spPr>
        </p:sp>
        <p:sp>
          <p:nvSpPr>
            <p:cNvPr id="114709" name="直接连接符 279582"/>
            <p:cNvSpPr/>
            <p:nvPr/>
          </p:nvSpPr>
          <p:spPr>
            <a:xfrm>
              <a:off x="3539" y="1809"/>
              <a:ext cx="0" cy="214"/>
            </a:xfrm>
            <a:prstGeom prst="line">
              <a:avLst/>
            </a:prstGeom>
            <a:ln w="28575" cap="flat" cmpd="sng">
              <a:solidFill>
                <a:srgbClr val="000000"/>
              </a:solidFill>
              <a:prstDash val="solid"/>
              <a:round/>
              <a:headEnd type="none" w="med" len="med"/>
              <a:tailEnd type="none" w="med" len="med"/>
            </a:ln>
          </p:spPr>
        </p:sp>
      </p:grpSp>
      <p:grpSp>
        <p:nvGrpSpPr>
          <p:cNvPr id="4" name="组合 3"/>
          <p:cNvGrpSpPr/>
          <p:nvPr/>
        </p:nvGrpSpPr>
        <p:grpSpPr>
          <a:xfrm>
            <a:off x="-12065" y="5715"/>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1"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5" name="矩形 384004"/>
          <p:cNvSpPr/>
          <p:nvPr/>
        </p:nvSpPr>
        <p:spPr>
          <a:xfrm>
            <a:off x="993140" y="1524000"/>
            <a:ext cx="9391650" cy="4919345"/>
          </a:xfrm>
          <a:prstGeom prst="rect">
            <a:avLst/>
          </a:prstGeom>
          <a:noFill/>
          <a:ln w="9525">
            <a:noFill/>
          </a:ln>
        </p:spPr>
        <p:txBody>
          <a:bodyPr anchor="t"/>
          <a:lstStyle/>
          <a:p>
            <a:pPr marL="342900" lvl="0" indent="-342900" fontAlgn="base">
              <a:lnSpc>
                <a:spcPct val="130000"/>
              </a:lnSpc>
              <a:buClr>
                <a:schemeClr val="folHlink"/>
              </a:buClr>
              <a:buSzPct val="60000"/>
              <a:buFont typeface="Wingdings" panose="05000000000000000000" pitchFamily="2" charset="2"/>
              <a:buNone/>
            </a:pPr>
            <a:r>
              <a:rPr lang="zh-CN" altLang="en-US" sz="3200" b="1" strike="noStrike" noProof="1">
                <a:solidFill>
                  <a:srgbClr val="FF0000"/>
                </a:solidFill>
                <a:latin typeface="Times New Roman" panose="02020603050405020304" charset="0"/>
                <a:cs typeface="+mn-ea"/>
              </a:rPr>
              <a:t>离散傅里叶变换</a:t>
            </a:r>
            <a:r>
              <a:rPr lang="zh-CN" altLang="en-US" sz="2800" strike="noStrike" noProof="1">
                <a:latin typeface="Times New Roman" panose="02020603050405020304" charset="0"/>
                <a:cs typeface="+mn-ea"/>
              </a:rPr>
              <a:t>描述了离散信号的时域及空间域表示与频域表示的关系，所以利用基于离散傅里叶变换的时域与频域分析方法可解决大多数图像处理问题，因而离散傅里叶变换在图像处理领域获得了广泛的应用。</a:t>
            </a:r>
          </a:p>
          <a:p>
            <a:pPr marL="0" lvl="0" indent="0" fontAlgn="base">
              <a:lnSpc>
                <a:spcPct val="130000"/>
              </a:lnSpc>
              <a:buClr>
                <a:schemeClr val="folHlink"/>
              </a:buClr>
              <a:buSzPct val="60000"/>
              <a:buFont typeface="Wingdings" panose="05000000000000000000" pitchFamily="2" charset="2"/>
              <a:buNone/>
            </a:pPr>
            <a:r>
              <a:rPr lang="zh-CN" altLang="en-US" sz="2800" strike="noStrike" noProof="1">
                <a:latin typeface="Times New Roman" panose="02020603050405020304" charset="0"/>
                <a:cs typeface="+mn-ea"/>
              </a:rPr>
              <a:t>二维离散傅里叶变换对应地可以描述成一个二维函数，应用于图像处理的。 </a:t>
            </a:r>
          </a:p>
        </p:txBody>
      </p:sp>
      <p:grpSp>
        <p:nvGrpSpPr>
          <p:cNvPr id="11" name="组合 10"/>
          <p:cNvGrpSpPr/>
          <p:nvPr/>
        </p:nvGrpSpPr>
        <p:grpSpPr>
          <a:xfrm>
            <a:off x="-12065" y="-1270"/>
            <a:ext cx="8423275" cy="7560310"/>
            <a:chOff x="-19" y="-2"/>
            <a:chExt cx="1326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2" name="文本框 11"/>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57885" y="1541145"/>
            <a:ext cx="6355080" cy="476250"/>
          </a:xfrm>
          <a:prstGeom prst="rect">
            <a:avLst/>
          </a:prstGeom>
        </p:spPr>
        <p:txBody>
          <a:bodyPr vert="horz" wrap="square" lIns="0" tIns="0" rIns="0" bIns="0" rtlCol="0">
            <a:spAutoFit/>
          </a:bodyPr>
          <a:lstStyle/>
          <a:p>
            <a:pPr marL="12700" defTabSz="0">
              <a:lnSpc>
                <a:spcPts val="3750"/>
              </a:lnSpc>
              <a:tabLst>
                <a:tab pos="469265" algn="l"/>
              </a:tabLst>
            </a:pPr>
            <a:r>
              <a:rPr sz="2200" dirty="0">
                <a:solidFill>
                  <a:srgbClr val="EE2B0A"/>
                </a:solidFill>
                <a:latin typeface="Wingdings" panose="05000000000000000000"/>
                <a:cs typeface="Wingdings" panose="05000000000000000000"/>
              </a:rPr>
              <a:t></a:t>
            </a:r>
            <a:r>
              <a:rPr sz="2200" dirty="0">
                <a:solidFill>
                  <a:srgbClr val="EE2B0A"/>
                </a:solidFill>
                <a:latin typeface="Times New Roman" panose="02020603050405020304"/>
                <a:cs typeface="Times New Roman" panose="02020603050405020304"/>
              </a:rPr>
              <a:t>	</a:t>
            </a:r>
            <a:r>
              <a:rPr sz="3200" spc="-5" dirty="0">
                <a:latin typeface="新宋体" panose="02010609030101010101" charset="-122"/>
                <a:cs typeface="新宋体" panose="02010609030101010101" charset="-122"/>
              </a:rPr>
              <a:t>频率域滤波</a:t>
            </a:r>
            <a:endParaRPr sz="3200">
              <a:latin typeface="新宋体" panose="02010609030101010101" charset="-122"/>
              <a:cs typeface="新宋体" panose="02010609030101010101" charset="-122"/>
            </a:endParaRPr>
          </a:p>
        </p:txBody>
      </p:sp>
      <p:sp>
        <p:nvSpPr>
          <p:cNvPr id="6" name="object 6"/>
          <p:cNvSpPr txBox="1"/>
          <p:nvPr/>
        </p:nvSpPr>
        <p:spPr>
          <a:xfrm>
            <a:off x="1109980" y="2223135"/>
            <a:ext cx="9101455" cy="3619452"/>
          </a:xfrm>
          <a:prstGeom prst="rect">
            <a:avLst/>
          </a:prstGeom>
        </p:spPr>
        <p:txBody>
          <a:bodyPr vert="horz" wrap="square" lIns="0" tIns="0" rIns="0" bIns="0" rtlCol="0">
            <a:spAutoFit/>
          </a:bodyPr>
          <a:lstStyle/>
          <a:p>
            <a:pPr marL="12700" marR="5080" indent="75565" algn="just">
              <a:lnSpc>
                <a:spcPct val="140000"/>
              </a:lnSpc>
            </a:pPr>
            <a:r>
              <a:rPr sz="2800" spc="-5">
                <a:latin typeface="Times New Roman" panose="02020603050405020304" charset="0"/>
                <a:cs typeface="新宋体" panose="02010609030101010101" charset="-122"/>
              </a:rPr>
              <a:t>原始图像</a:t>
            </a:r>
            <a:r>
              <a:rPr sz="2800" spc="-5" smtClean="0">
                <a:latin typeface="Times New Roman" panose="02020603050405020304" charset="0"/>
                <a:cs typeface="新宋体" panose="02010609030101010101" charset="-122"/>
              </a:rPr>
              <a:t>f(x,y</a:t>
            </a:r>
            <a:r>
              <a:rPr sz="2800" spc="-5" dirty="0">
                <a:latin typeface="Times New Roman" panose="02020603050405020304" charset="0"/>
                <a:cs typeface="新宋体" panose="02010609030101010101" charset="-122"/>
              </a:rPr>
              <a:t>)经过频域转换后F(u,v)频率域后，该频域图像就可以进行各类滤波器函数H(u,v)对F(u,v)的频谱成分进行适当的调整（例如滤波低频成分，高频通过；或者滤波高频成分，低频通过），然后再进行反变换得到的空间域图像（或增强图像，或平滑了图像）g(x,y)。一般利用频率成分和图像外表之间的对应关系选选择频率滤波器。 </a:t>
            </a:r>
          </a:p>
        </p:txBody>
      </p:sp>
      <p:grpSp>
        <p:nvGrpSpPr>
          <p:cNvPr id="4" name="组合 3"/>
          <p:cNvGrpSpPr/>
          <p:nvPr/>
        </p:nvGrpSpPr>
        <p:grpSpPr>
          <a:xfrm>
            <a:off x="-12065" y="5715"/>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1"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065" y="-1905"/>
            <a:ext cx="6359525" cy="7560310"/>
            <a:chOff x="-19" y="2"/>
            <a:chExt cx="10015" cy="11906"/>
          </a:xfrm>
        </p:grpSpPr>
        <p:grpSp>
          <p:nvGrpSpPr>
            <p:cNvPr id="7" name="组合 6"/>
            <p:cNvGrpSpPr/>
            <p:nvPr/>
          </p:nvGrpSpPr>
          <p:grpSpPr>
            <a:xfrm>
              <a:off x="-19" y="2"/>
              <a:ext cx="7440" cy="11906"/>
              <a:chOff x="1220" y="556"/>
              <a:chExt cx="7440" cy="10806"/>
            </a:xfrm>
          </p:grpSpPr>
          <p:sp>
            <p:nvSpPr>
              <p:cNvPr id="8"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0"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1"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
        <p:nvSpPr>
          <p:cNvPr id="114689" name="文本框 280584"/>
          <p:cNvSpPr txBox="1"/>
          <p:nvPr/>
        </p:nvSpPr>
        <p:spPr>
          <a:xfrm>
            <a:off x="871855" y="1609725"/>
            <a:ext cx="9410700" cy="4206240"/>
          </a:xfrm>
          <a:prstGeom prst="rect">
            <a:avLst/>
          </a:prstGeom>
          <a:noFill/>
          <a:ln w="9525">
            <a:noFill/>
          </a:ln>
        </p:spPr>
        <p:txBody>
          <a:bodyPr wrap="square" anchor="t">
            <a:spAutoFit/>
          </a:bodyPr>
          <a:lstStyle/>
          <a:p>
            <a:pPr lvl="0" indent="0" fontAlgn="base">
              <a:lnSpc>
                <a:spcPct val="125000"/>
              </a:lnSpc>
            </a:pPr>
            <a:endParaRPr lang="en-US" altLang="zh-CN" sz="2800" b="1" strike="noStrike" noProof="1">
              <a:solidFill>
                <a:srgbClr val="FF0000"/>
              </a:solidFill>
              <a:latin typeface="Times New Roman" panose="02020603050405020304" charset="0"/>
              <a:cs typeface="+mn-ea"/>
            </a:endParaRPr>
          </a:p>
          <a:p>
            <a:pPr marL="457200" lvl="0" indent="-457200" fontAlgn="base">
              <a:lnSpc>
                <a:spcPct val="140000"/>
              </a:lnSpc>
              <a:buFont typeface="Arial" panose="020B0604020202020204" pitchFamily="34" charset="0"/>
              <a:buChar char="•"/>
            </a:pPr>
            <a:r>
              <a:rPr lang="zh-CN" altLang="en-US" sz="2800" strike="noStrike" noProof="1">
                <a:latin typeface="Times New Roman" panose="02020603050405020304" charset="0"/>
                <a:cs typeface="+mn-ea"/>
              </a:rPr>
              <a:t>比较笼统的说法是，频率域在很大程度上凭直观指定滤波器。</a:t>
            </a:r>
          </a:p>
          <a:p>
            <a:pPr marL="342900" lvl="0" indent="-342900" fontAlgn="base">
              <a:lnSpc>
                <a:spcPct val="140000"/>
              </a:lnSpc>
              <a:buFont typeface="Arial" panose="020B0604020202020204" pitchFamily="34" charset="0"/>
              <a:buChar char="•"/>
            </a:pPr>
            <a:r>
              <a:rPr lang="zh-CN" altLang="en-US" sz="2800" strike="noStrike" noProof="1">
                <a:latin typeface="Times New Roman" panose="02020603050405020304" charset="0"/>
                <a:cs typeface="+mn-ea"/>
              </a:rPr>
              <a:t> 比较具体的说法是，一般利用频率成分和图像外表之间的对应关系选选择频率滤波器。</a:t>
            </a:r>
          </a:p>
          <a:p>
            <a:pPr marL="342900" lvl="0" indent="-342900" fontAlgn="base">
              <a:lnSpc>
                <a:spcPct val="140000"/>
              </a:lnSpc>
              <a:buFont typeface="Arial" panose="020B0604020202020204" pitchFamily="34" charset="0"/>
              <a:buChar char="•"/>
            </a:pPr>
            <a:r>
              <a:rPr lang="zh-CN" altLang="en-US" sz="2800" strike="noStrike" noProof="1">
                <a:latin typeface="Times New Roman" panose="02020603050405020304" charset="0"/>
                <a:cs typeface="+mn-ea"/>
              </a:rPr>
              <a:t> 更为一般的方法是利用基于数学和统计准则的近似设计二维数字滤波器。 </a:t>
            </a:r>
          </a:p>
        </p:txBody>
      </p:sp>
      <p:sp>
        <p:nvSpPr>
          <p:cNvPr id="2" name="文本框 1"/>
          <p:cNvSpPr txBox="1"/>
          <p:nvPr/>
        </p:nvSpPr>
        <p:spPr>
          <a:xfrm>
            <a:off x="933450" y="1546860"/>
            <a:ext cx="6163945" cy="579120"/>
          </a:xfrm>
          <a:prstGeom prst="rect">
            <a:avLst/>
          </a:prstGeom>
          <a:noFill/>
        </p:spPr>
        <p:txBody>
          <a:bodyPr wrap="square" rtlCol="0" anchor="t">
            <a:spAutoFit/>
          </a:bodyPr>
          <a:lstStyle/>
          <a:p>
            <a:r>
              <a:rPr lang="zh-CN" altLang="en-US" sz="3200" b="1" dirty="0">
                <a:solidFill>
                  <a:srgbClr val="FF0000"/>
                </a:solidFill>
                <a:latin typeface="Times New Roman" panose="02020603050405020304" charset="0"/>
                <a:cs typeface="+mn-ea"/>
                <a:sym typeface="+mn-ea"/>
              </a:rPr>
              <a:t>转移函数</a:t>
            </a:r>
            <a:r>
              <a:rPr lang="en-US" altLang="zh-CN" sz="3200" b="1" i="1" err="1">
                <a:solidFill>
                  <a:srgbClr val="FF0000"/>
                </a:solidFill>
                <a:latin typeface="Times New Roman" panose="02020603050405020304" charset="0"/>
                <a:cs typeface="+mn-ea"/>
                <a:sym typeface="+mn-ea"/>
              </a:rPr>
              <a:t>H</a:t>
            </a:r>
            <a:r>
              <a:rPr lang="en-US" altLang="zh-CN" sz="3200" b="1" err="1">
                <a:solidFill>
                  <a:srgbClr val="FF0000"/>
                </a:solidFill>
                <a:latin typeface="Times New Roman" panose="02020603050405020304" charset="0"/>
                <a:cs typeface="+mn-ea"/>
                <a:sym typeface="+mn-ea"/>
              </a:rPr>
              <a:t>(</a:t>
            </a:r>
            <a:r>
              <a:rPr lang="en-US" altLang="zh-CN" sz="3200" b="1" i="1" err="1">
                <a:solidFill>
                  <a:srgbClr val="FF0000"/>
                </a:solidFill>
                <a:latin typeface="Times New Roman" panose="02020603050405020304" charset="0"/>
                <a:cs typeface="+mn-ea"/>
                <a:sym typeface="+mn-ea"/>
              </a:rPr>
              <a:t>u</a:t>
            </a:r>
            <a:r>
              <a:rPr lang="en-US" altLang="zh-CN" sz="3200" b="1" err="1">
                <a:solidFill>
                  <a:srgbClr val="FF0000"/>
                </a:solidFill>
                <a:latin typeface="Times New Roman" panose="02020603050405020304" charset="0"/>
                <a:cs typeface="+mn-ea"/>
                <a:sym typeface="+mn-ea"/>
              </a:rPr>
              <a:t>,</a:t>
            </a:r>
            <a:r>
              <a:rPr lang="en-US" altLang="zh-CN" sz="3200" b="1" i="1" err="1">
                <a:solidFill>
                  <a:srgbClr val="FF0000"/>
                </a:solidFill>
                <a:latin typeface="Times New Roman" panose="02020603050405020304" charset="0"/>
                <a:cs typeface="+mn-ea"/>
                <a:sym typeface="+mn-ea"/>
              </a:rPr>
              <a:t>v</a:t>
            </a:r>
            <a:r>
              <a:rPr lang="en-US" altLang="zh-CN" sz="3200" b="1">
                <a:solidFill>
                  <a:srgbClr val="FF0000"/>
                </a:solidFill>
                <a:latin typeface="Times New Roman" panose="02020603050405020304" charset="0"/>
                <a:cs typeface="+mn-ea"/>
                <a:sym typeface="+mn-ea"/>
              </a:rPr>
              <a:t>)</a:t>
            </a:r>
            <a:r>
              <a:rPr lang="zh-CN" altLang="en-US" sz="3200" b="1" dirty="0">
                <a:solidFill>
                  <a:srgbClr val="FF0000"/>
                </a:solidFill>
                <a:latin typeface="Times New Roman" panose="02020603050405020304" charset="0"/>
                <a:cs typeface="+mn-ea"/>
                <a:sym typeface="+mn-ea"/>
              </a:rPr>
              <a:t>的设计</a:t>
            </a:r>
            <a:r>
              <a:rPr lang="en-US" altLang="zh-CN" sz="3200" b="1">
                <a:solidFill>
                  <a:srgbClr val="FF0000"/>
                </a:solidFill>
                <a:latin typeface="Times New Roman" panose="02020603050405020304" charset="0"/>
                <a:cs typeface="+mn-ea"/>
                <a:sym typeface="+mn-ea"/>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文本框 281608"/>
          <p:cNvSpPr txBox="1"/>
          <p:nvPr/>
        </p:nvSpPr>
        <p:spPr>
          <a:xfrm>
            <a:off x="651431" y="1933007"/>
            <a:ext cx="9243483" cy="721995"/>
          </a:xfrm>
          <a:prstGeom prst="rect">
            <a:avLst/>
          </a:prstGeom>
          <a:noFill/>
          <a:ln w="9525">
            <a:noFill/>
          </a:ln>
        </p:spPr>
        <p:txBody>
          <a:bodyPr anchor="t">
            <a:spAutoFit/>
          </a:bodyPr>
          <a:lstStyle/>
          <a:p>
            <a:pPr lvl="0" indent="0">
              <a:lnSpc>
                <a:spcPct val="115000"/>
              </a:lnSpc>
            </a:pPr>
            <a:r>
              <a:rPr lang="zh-CN" altLang="en-US" sz="3600" dirty="0">
                <a:latin typeface="Times New Roman" panose="02020603050405020304" charset="0"/>
              </a:rPr>
              <a:t>    </a:t>
            </a:r>
            <a:r>
              <a:rPr lang="zh-CN" altLang="en-US" sz="2400" dirty="0">
                <a:latin typeface="Times New Roman" panose="02020603050405020304" charset="0"/>
              </a:rPr>
              <a:t>对于大小为</a:t>
            </a:r>
            <a:r>
              <a:rPr lang="en-US" altLang="zh-CN" sz="2400" i="1">
                <a:latin typeface="Times New Roman" panose="02020603050405020304" charset="0"/>
              </a:rPr>
              <a:t>M</a:t>
            </a:r>
            <a:r>
              <a:rPr lang="en-US" altLang="zh-CN" sz="2400">
                <a:latin typeface="Times New Roman" panose="02020603050405020304" charset="0"/>
              </a:rPr>
              <a:t>×</a:t>
            </a:r>
            <a:r>
              <a:rPr lang="en-US" altLang="zh-CN" sz="2400" i="1">
                <a:latin typeface="Times New Roman" panose="02020603050405020304" charset="0"/>
              </a:rPr>
              <a:t>N</a:t>
            </a:r>
            <a:r>
              <a:rPr lang="zh-CN" altLang="en-US" sz="2400" dirty="0">
                <a:latin typeface="Times New Roman" panose="02020603050405020304" charset="0"/>
              </a:rPr>
              <a:t>的函数 </a:t>
            </a:r>
            <a:r>
              <a:rPr lang="en-US" altLang="zh-CN" sz="2400" i="1" err="1">
                <a:latin typeface="Times New Roman" panose="02020603050405020304" charset="0"/>
              </a:rPr>
              <a:t>f </a:t>
            </a:r>
            <a:r>
              <a:rPr lang="en-US" altLang="zh-CN" sz="2400" err="1">
                <a:latin typeface="Times New Roman" panose="02020603050405020304" charset="0"/>
              </a:rPr>
              <a:t>(</a:t>
            </a:r>
            <a:r>
              <a:rPr lang="en-US" altLang="zh-CN" sz="2400" i="1" err="1">
                <a:latin typeface="Times New Roman" panose="02020603050405020304" charset="0"/>
              </a:rPr>
              <a:t>x</a:t>
            </a:r>
            <a:r>
              <a:rPr lang="en-US" altLang="zh-CN" sz="2400" err="1">
                <a:latin typeface="Times New Roman" panose="02020603050405020304" charset="0"/>
              </a:rPr>
              <a:t>,</a:t>
            </a:r>
            <a:r>
              <a:rPr lang="en-US" altLang="zh-CN" sz="2400" i="1" err="1">
                <a:latin typeface="Times New Roman" panose="02020603050405020304" charset="0"/>
              </a:rPr>
              <a:t>y</a:t>
            </a:r>
            <a:r>
              <a:rPr lang="en-US" altLang="zh-CN" sz="2400">
                <a:latin typeface="Times New Roman" panose="02020603050405020304" charset="0"/>
              </a:rPr>
              <a:t>)</a:t>
            </a:r>
            <a:r>
              <a:rPr lang="zh-CN" altLang="en-US" sz="2400" dirty="0">
                <a:latin typeface="Times New Roman" panose="02020603050405020304" charset="0"/>
              </a:rPr>
              <a:t>和</a:t>
            </a:r>
            <a:r>
              <a:rPr lang="en-US" altLang="zh-CN" sz="2400" i="1" err="1">
                <a:latin typeface="Times New Roman" panose="02020603050405020304" charset="0"/>
              </a:rPr>
              <a:t>h</a:t>
            </a:r>
            <a:r>
              <a:rPr lang="en-US" altLang="zh-CN" sz="2400" err="1">
                <a:latin typeface="Times New Roman" panose="02020603050405020304" charset="0"/>
              </a:rPr>
              <a:t>(</a:t>
            </a:r>
            <a:r>
              <a:rPr lang="en-US" altLang="zh-CN" sz="2400" i="1" err="1">
                <a:latin typeface="Times New Roman" panose="02020603050405020304" charset="0"/>
              </a:rPr>
              <a:t>x</a:t>
            </a:r>
            <a:r>
              <a:rPr lang="en-US" altLang="zh-CN" sz="2400" err="1">
                <a:latin typeface="Times New Roman" panose="02020603050405020304" charset="0"/>
              </a:rPr>
              <a:t>,</a:t>
            </a:r>
            <a:r>
              <a:rPr lang="en-US" altLang="zh-CN" sz="2400" i="1" err="1">
                <a:latin typeface="Times New Roman" panose="02020603050405020304" charset="0"/>
              </a:rPr>
              <a:t>y</a:t>
            </a:r>
            <a:r>
              <a:rPr lang="en-US" altLang="zh-CN" sz="2400">
                <a:latin typeface="Times New Roman" panose="02020603050405020304" charset="0"/>
              </a:rPr>
              <a:t>)</a:t>
            </a:r>
            <a:r>
              <a:rPr lang="zh-CN" altLang="en-US" sz="2400" dirty="0">
                <a:latin typeface="Times New Roman" panose="02020603050405020304" charset="0"/>
              </a:rPr>
              <a:t>，其</a:t>
            </a:r>
            <a:r>
              <a:rPr lang="zh-CN" altLang="en-US" sz="2400" b="1" dirty="0">
                <a:solidFill>
                  <a:srgbClr val="FF0000"/>
                </a:solidFill>
                <a:latin typeface="Times New Roman" panose="02020603050405020304" charset="0"/>
              </a:rPr>
              <a:t>卷积</a:t>
            </a:r>
            <a:r>
              <a:rPr lang="zh-CN" altLang="en-US" sz="2400" dirty="0">
                <a:latin typeface="Times New Roman" panose="02020603050405020304" charset="0"/>
              </a:rPr>
              <a:t>形式表示为： </a:t>
            </a:r>
          </a:p>
        </p:txBody>
      </p:sp>
      <p:graphicFrame>
        <p:nvGraphicFramePr>
          <p:cNvPr id="116738" name="对象 281609"/>
          <p:cNvGraphicFramePr/>
          <p:nvPr/>
        </p:nvGraphicFramePr>
        <p:xfrm>
          <a:off x="1600288" y="2536984"/>
          <a:ext cx="7090172" cy="938354"/>
        </p:xfrm>
        <a:graphic>
          <a:graphicData uri="http://schemas.openxmlformats.org/presentationml/2006/ole">
            <mc:AlternateContent xmlns:mc="http://schemas.openxmlformats.org/markup-compatibility/2006">
              <mc:Choice xmlns:v="urn:schemas-microsoft-com:vml" Requires="v">
                <p:oleObj spid="_x0000_s39168" r:id="rId3" imgW="3200400" imgH="431800" progId="Equation.3">
                  <p:embed/>
                </p:oleObj>
              </mc:Choice>
              <mc:Fallback>
                <p:oleObj r:id="rId3" imgW="3200400" imgH="431800" progId="Equation.3">
                  <p:embed/>
                  <p:pic>
                    <p:nvPicPr>
                      <p:cNvPr id="0" name="图片 3199"/>
                      <p:cNvPicPr/>
                      <p:nvPr/>
                    </p:nvPicPr>
                    <p:blipFill>
                      <a:blip r:embed="rId4"/>
                      <a:stretch>
                        <a:fillRect/>
                      </a:stretch>
                    </p:blipFill>
                    <p:spPr>
                      <a:xfrm>
                        <a:off x="1600288" y="2536984"/>
                        <a:ext cx="7090172" cy="938354"/>
                      </a:xfrm>
                      <a:prstGeom prst="rect">
                        <a:avLst/>
                      </a:prstGeom>
                      <a:noFill/>
                      <a:ln w="38100">
                        <a:noFill/>
                        <a:miter/>
                      </a:ln>
                    </p:spPr>
                  </p:pic>
                </p:oleObj>
              </mc:Fallback>
            </mc:AlternateContent>
          </a:graphicData>
        </a:graphic>
      </p:graphicFrame>
      <p:grpSp>
        <p:nvGrpSpPr>
          <p:cNvPr id="281621" name="组合 281620"/>
          <p:cNvGrpSpPr/>
          <p:nvPr/>
        </p:nvGrpSpPr>
        <p:grpSpPr>
          <a:xfrm>
            <a:off x="787982" y="3541862"/>
            <a:ext cx="9243483" cy="2225089"/>
            <a:chOff x="276" y="1366"/>
            <a:chExt cx="5280" cy="1271"/>
          </a:xfrm>
        </p:grpSpPr>
        <p:sp>
          <p:nvSpPr>
            <p:cNvPr id="116740" name="文本框 281611"/>
            <p:cNvSpPr txBox="1"/>
            <p:nvPr/>
          </p:nvSpPr>
          <p:spPr>
            <a:xfrm>
              <a:off x="276" y="1366"/>
              <a:ext cx="5280" cy="532"/>
            </a:xfrm>
            <a:prstGeom prst="rect">
              <a:avLst/>
            </a:prstGeom>
            <a:noFill/>
            <a:ln w="9525">
              <a:noFill/>
            </a:ln>
          </p:spPr>
          <p:txBody>
            <a:bodyPr anchor="t">
              <a:spAutoFit/>
            </a:bodyPr>
            <a:lstStyle/>
            <a:p>
              <a:pPr lvl="0" indent="0">
                <a:lnSpc>
                  <a:spcPct val="115000"/>
                </a:lnSpc>
              </a:pPr>
              <a:r>
                <a:rPr lang="zh-CN" altLang="en-US" sz="2400" dirty="0">
                  <a:latin typeface="Times New Roman" panose="02020603050405020304" charset="0"/>
                </a:rPr>
                <a:t>    用</a:t>
              </a:r>
              <a:r>
                <a:rPr lang="en-US" altLang="zh-CN" sz="2400" i="1" err="1">
                  <a:latin typeface="Times New Roman" panose="02020603050405020304" charset="0"/>
                </a:rPr>
                <a:t>F</a:t>
              </a:r>
              <a:r>
                <a:rPr lang="en-US" altLang="zh-CN" sz="2400" err="1">
                  <a:latin typeface="Times New Roman" panose="02020603050405020304" charset="0"/>
                </a:rPr>
                <a:t>(</a:t>
              </a:r>
              <a:r>
                <a:rPr lang="en-US" altLang="zh-CN" sz="2400" i="1" err="1">
                  <a:latin typeface="Times New Roman" panose="02020603050405020304" charset="0"/>
                </a:rPr>
                <a:t>u,v</a:t>
              </a:r>
              <a:r>
                <a:rPr lang="en-US" altLang="zh-CN" sz="2400" err="1">
                  <a:latin typeface="Times New Roman" panose="02020603050405020304" charset="0"/>
                </a:rPr>
                <a:t>)</a:t>
              </a:r>
              <a:r>
                <a:rPr lang="zh-CN" altLang="en-US" sz="2400" dirty="0">
                  <a:latin typeface="Times New Roman" panose="02020603050405020304" charset="0"/>
                </a:rPr>
                <a:t>和</a:t>
              </a:r>
              <a:r>
                <a:rPr lang="en-US" altLang="zh-CN" sz="2400" i="1" err="1">
                  <a:latin typeface="Times New Roman" panose="02020603050405020304" charset="0"/>
                </a:rPr>
                <a:t>H</a:t>
              </a:r>
              <a:r>
                <a:rPr lang="en-US" altLang="zh-CN" sz="2400" err="1">
                  <a:latin typeface="Times New Roman" panose="02020603050405020304" charset="0"/>
                </a:rPr>
                <a:t>(</a:t>
              </a:r>
              <a:r>
                <a:rPr lang="en-US" altLang="zh-CN" sz="2400" i="1" err="1">
                  <a:latin typeface="Times New Roman" panose="02020603050405020304" charset="0"/>
                </a:rPr>
                <a:t>u,v</a:t>
              </a:r>
              <a:r>
                <a:rPr lang="en-US" altLang="zh-CN" sz="2400" err="1">
                  <a:latin typeface="Times New Roman" panose="02020603050405020304" charset="0"/>
                </a:rPr>
                <a:t>)</a:t>
              </a:r>
              <a:r>
                <a:rPr lang="zh-CN" altLang="en-US" sz="2400" dirty="0">
                  <a:latin typeface="Times New Roman" panose="02020603050405020304" charset="0"/>
                </a:rPr>
                <a:t>分别表示</a:t>
              </a:r>
              <a:r>
                <a:rPr lang="en-US" altLang="zh-CN" sz="2400" i="1" err="1">
                  <a:latin typeface="Times New Roman" panose="02020603050405020304" charset="0"/>
                </a:rPr>
                <a:t>f </a:t>
              </a:r>
              <a:r>
                <a:rPr lang="en-US" altLang="zh-CN" sz="2400" err="1">
                  <a:latin typeface="Times New Roman" panose="02020603050405020304" charset="0"/>
                </a:rPr>
                <a:t>(</a:t>
              </a:r>
              <a:r>
                <a:rPr lang="en-US" altLang="zh-CN" sz="2400" i="1" err="1">
                  <a:latin typeface="Times New Roman" panose="02020603050405020304" charset="0"/>
                </a:rPr>
                <a:t>x</a:t>
              </a:r>
              <a:r>
                <a:rPr lang="en-US" altLang="zh-CN" sz="2400" err="1">
                  <a:latin typeface="Times New Roman" panose="02020603050405020304" charset="0"/>
                </a:rPr>
                <a:t>,</a:t>
              </a:r>
              <a:r>
                <a:rPr lang="en-US" altLang="zh-CN" sz="2400" i="1" err="1">
                  <a:latin typeface="Times New Roman" panose="02020603050405020304" charset="0"/>
                </a:rPr>
                <a:t>y</a:t>
              </a:r>
              <a:r>
                <a:rPr lang="en-US" altLang="zh-CN" sz="2400">
                  <a:latin typeface="Times New Roman" panose="02020603050405020304" charset="0"/>
                </a:rPr>
                <a:t>)</a:t>
              </a:r>
              <a:r>
                <a:rPr lang="zh-CN" altLang="en-US" sz="2400" dirty="0">
                  <a:latin typeface="Times New Roman" panose="02020603050405020304" charset="0"/>
                </a:rPr>
                <a:t>和</a:t>
              </a:r>
              <a:r>
                <a:rPr lang="en-US" altLang="zh-CN" sz="2400" i="1" err="1">
                  <a:latin typeface="Times New Roman" panose="02020603050405020304" charset="0"/>
                </a:rPr>
                <a:t>h</a:t>
              </a:r>
              <a:r>
                <a:rPr lang="en-US" altLang="zh-CN" sz="2400" err="1">
                  <a:latin typeface="Times New Roman" panose="02020603050405020304" charset="0"/>
                </a:rPr>
                <a:t>(</a:t>
              </a:r>
              <a:r>
                <a:rPr lang="en-US" altLang="zh-CN" sz="2400" i="1" err="1">
                  <a:latin typeface="Times New Roman" panose="02020603050405020304" charset="0"/>
                </a:rPr>
                <a:t>x</a:t>
              </a:r>
              <a:r>
                <a:rPr lang="en-US" altLang="zh-CN" sz="2400" err="1">
                  <a:latin typeface="Times New Roman" panose="02020603050405020304" charset="0"/>
                </a:rPr>
                <a:t>,</a:t>
              </a:r>
              <a:r>
                <a:rPr lang="en-US" altLang="zh-CN" sz="2400" i="1" err="1">
                  <a:latin typeface="Times New Roman" panose="02020603050405020304" charset="0"/>
                </a:rPr>
                <a:t>y</a:t>
              </a:r>
              <a:r>
                <a:rPr lang="en-US" altLang="zh-CN" sz="2400">
                  <a:latin typeface="Times New Roman" panose="02020603050405020304" charset="0"/>
                </a:rPr>
                <a:t>)</a:t>
              </a:r>
              <a:r>
                <a:rPr lang="zh-CN" altLang="en-US" sz="2400" dirty="0">
                  <a:latin typeface="Times New Roman" panose="02020603050405020304" charset="0"/>
                </a:rPr>
                <a:t>的傅里叶变换，则有傅里叶变换变换对： </a:t>
              </a:r>
            </a:p>
          </p:txBody>
        </p:sp>
        <p:graphicFrame>
          <p:nvGraphicFramePr>
            <p:cNvPr id="116741" name="对象 281612"/>
            <p:cNvGraphicFramePr/>
            <p:nvPr/>
          </p:nvGraphicFramePr>
          <p:xfrm>
            <a:off x="793" y="1998"/>
            <a:ext cx="2858" cy="264"/>
          </p:xfrm>
          <a:graphic>
            <a:graphicData uri="http://schemas.openxmlformats.org/presentationml/2006/ole">
              <mc:AlternateContent xmlns:mc="http://schemas.openxmlformats.org/markup-compatibility/2006">
                <mc:Choice xmlns:v="urn:schemas-microsoft-com:vml" Requires="v">
                  <p:oleObj spid="_x0000_s39169" r:id="rId5" imgW="2120900" imgH="203200" progId="Equation.3">
                    <p:embed/>
                  </p:oleObj>
                </mc:Choice>
                <mc:Fallback>
                  <p:oleObj r:id="rId5" imgW="2120900" imgH="203200" progId="Equation.3">
                    <p:embed/>
                    <p:pic>
                      <p:nvPicPr>
                        <p:cNvPr id="0" name="图片 3200"/>
                        <p:cNvPicPr/>
                        <p:nvPr/>
                      </p:nvPicPr>
                      <p:blipFill>
                        <a:blip r:embed="rId6"/>
                        <a:stretch>
                          <a:fillRect/>
                        </a:stretch>
                      </p:blipFill>
                      <p:spPr>
                        <a:xfrm>
                          <a:off x="793" y="1998"/>
                          <a:ext cx="2858" cy="264"/>
                        </a:xfrm>
                        <a:prstGeom prst="rect">
                          <a:avLst/>
                        </a:prstGeom>
                        <a:noFill/>
                        <a:ln w="38100">
                          <a:noFill/>
                          <a:miter/>
                        </a:ln>
                      </p:spPr>
                    </p:pic>
                  </p:oleObj>
                </mc:Fallback>
              </mc:AlternateContent>
            </a:graphicData>
          </a:graphic>
        </p:graphicFrame>
        <p:graphicFrame>
          <p:nvGraphicFramePr>
            <p:cNvPr id="116742" name="对象 281614"/>
            <p:cNvGraphicFramePr/>
            <p:nvPr/>
          </p:nvGraphicFramePr>
          <p:xfrm>
            <a:off x="846" y="2363"/>
            <a:ext cx="2753" cy="274"/>
          </p:xfrm>
          <a:graphic>
            <a:graphicData uri="http://schemas.openxmlformats.org/presentationml/2006/ole">
              <mc:AlternateContent xmlns:mc="http://schemas.openxmlformats.org/markup-compatibility/2006">
                <mc:Choice xmlns:v="urn:schemas-microsoft-com:vml" Requires="v">
                  <p:oleObj spid="_x0000_s39170" r:id="rId7" imgW="2106295" imgH="203200" progId="Equation.3">
                    <p:embed/>
                  </p:oleObj>
                </mc:Choice>
                <mc:Fallback>
                  <p:oleObj r:id="rId7" imgW="2106295" imgH="203200" progId="Equation.3">
                    <p:embed/>
                    <p:pic>
                      <p:nvPicPr>
                        <p:cNvPr id="0" name="图片 3201"/>
                        <p:cNvPicPr/>
                        <p:nvPr/>
                      </p:nvPicPr>
                      <p:blipFill>
                        <a:blip r:embed="rId8"/>
                        <a:stretch>
                          <a:fillRect/>
                        </a:stretch>
                      </p:blipFill>
                      <p:spPr>
                        <a:xfrm>
                          <a:off x="846" y="2363"/>
                          <a:ext cx="2753" cy="274"/>
                        </a:xfrm>
                        <a:prstGeom prst="rect">
                          <a:avLst/>
                        </a:prstGeom>
                        <a:noFill/>
                        <a:ln w="38100">
                          <a:noFill/>
                          <a:miter/>
                        </a:ln>
                      </p:spPr>
                    </p:pic>
                  </p:oleObj>
                </mc:Fallback>
              </mc:AlternateContent>
            </a:graphicData>
          </a:graphic>
        </p:graphicFrame>
      </p:grpSp>
      <p:sp>
        <p:nvSpPr>
          <p:cNvPr id="281619" name="文本框 281618"/>
          <p:cNvSpPr txBox="1"/>
          <p:nvPr/>
        </p:nvSpPr>
        <p:spPr>
          <a:xfrm>
            <a:off x="808990" y="5756448"/>
            <a:ext cx="9243483" cy="1041400"/>
          </a:xfrm>
          <a:prstGeom prst="rect">
            <a:avLst/>
          </a:prstGeom>
          <a:noFill/>
          <a:ln w="9525">
            <a:noFill/>
          </a:ln>
        </p:spPr>
        <p:txBody>
          <a:bodyPr anchor="t">
            <a:spAutoFit/>
          </a:bodyPr>
          <a:lstStyle/>
          <a:p>
            <a:pPr lvl="0" indent="0">
              <a:lnSpc>
                <a:spcPct val="130000"/>
              </a:lnSpc>
            </a:pPr>
            <a:r>
              <a:rPr lang="zh-CN" altLang="en-US" sz="2400" dirty="0">
                <a:solidFill>
                  <a:srgbClr val="FF0000"/>
                </a:solidFill>
                <a:latin typeface="Times New Roman" panose="02020603050405020304" charset="0"/>
              </a:rPr>
              <a:t>    基于以上原理，可以先通过滤波实验构造合适的频率滤波器，然后将其变换到空间域，在空间域实施实际的滤波运算。 </a:t>
            </a:r>
          </a:p>
        </p:txBody>
      </p:sp>
      <p:grpSp>
        <p:nvGrpSpPr>
          <p:cNvPr id="3" name="组合 2"/>
          <p:cNvGrpSpPr/>
          <p:nvPr/>
        </p:nvGrpSpPr>
        <p:grpSpPr>
          <a:xfrm>
            <a:off x="-12065" y="-1905"/>
            <a:ext cx="6359525" cy="7560310"/>
            <a:chOff x="-19" y="2"/>
            <a:chExt cx="10015" cy="11906"/>
          </a:xfrm>
        </p:grpSpPr>
        <p:grpSp>
          <p:nvGrpSpPr>
            <p:cNvPr id="5" name="组合 4"/>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9"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10" cstate="print"/>
                <a:stretch>
                  <a:fillRect/>
                </a:stretch>
              </a:blipFill>
            </p:spPr>
            <p:txBody>
              <a:bodyPr wrap="square" lIns="0" tIns="0" rIns="0" bIns="0" rtlCol="0"/>
              <a:lstStyle/>
              <a:p>
                <a:endParaRPr/>
              </a:p>
            </p:txBody>
          </p:sp>
        </p:grpSp>
        <p:sp>
          <p:nvSpPr>
            <p:cNvPr id="12"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dirty="0">
                  <a:latin typeface="Times New Roman" panose="02020603050405020304" charset="0"/>
                  <a:cs typeface="新宋体" panose="02010609030101010101" charset="-122"/>
                  <a:sym typeface="+mn-ea"/>
                </a:rPr>
                <a:t>频率域图像增强</a:t>
              </a:r>
              <a:endParaRPr sz="4000" b="1" spc="-15" dirty="0">
                <a:latin typeface="Times New Roman" panose="02020603050405020304" charset="0"/>
                <a:cs typeface="新宋体" panose="02010609030101010101" charset="-122"/>
              </a:endParaRPr>
            </a:p>
          </p:txBody>
        </p:sp>
      </p:grpSp>
      <p:sp>
        <p:nvSpPr>
          <p:cNvPr id="14" name="文本框 13"/>
          <p:cNvSpPr txBox="1"/>
          <p:nvPr/>
        </p:nvSpPr>
        <p:spPr>
          <a:xfrm>
            <a:off x="933450" y="1546860"/>
            <a:ext cx="6163945" cy="579120"/>
          </a:xfrm>
          <a:prstGeom prst="rect">
            <a:avLst/>
          </a:prstGeom>
          <a:noFill/>
        </p:spPr>
        <p:txBody>
          <a:bodyPr wrap="square" rtlCol="0" anchor="t">
            <a:spAutoFit/>
          </a:bodyPr>
          <a:lstStyle/>
          <a:p>
            <a:r>
              <a:rPr lang="zh-CN" altLang="en-US" sz="3200" b="1" dirty="0">
                <a:solidFill>
                  <a:srgbClr val="FF0000"/>
                </a:solidFill>
                <a:latin typeface="Times New Roman" panose="02020603050405020304" charset="0"/>
                <a:cs typeface="+mn-ea"/>
                <a:sym typeface="+mn-ea"/>
              </a:rPr>
              <a:t>转移函数</a:t>
            </a:r>
            <a:r>
              <a:rPr lang="en-US" altLang="zh-CN" sz="3200" b="1" i="1" err="1">
                <a:solidFill>
                  <a:srgbClr val="FF0000"/>
                </a:solidFill>
                <a:latin typeface="Times New Roman" panose="02020603050405020304" charset="0"/>
                <a:cs typeface="+mn-ea"/>
                <a:sym typeface="+mn-ea"/>
              </a:rPr>
              <a:t>H</a:t>
            </a:r>
            <a:r>
              <a:rPr lang="en-US" altLang="zh-CN" sz="3200" b="1" err="1">
                <a:solidFill>
                  <a:srgbClr val="FF0000"/>
                </a:solidFill>
                <a:latin typeface="Times New Roman" panose="02020603050405020304" charset="0"/>
                <a:cs typeface="+mn-ea"/>
                <a:sym typeface="+mn-ea"/>
              </a:rPr>
              <a:t>(</a:t>
            </a:r>
            <a:r>
              <a:rPr lang="en-US" altLang="zh-CN" sz="3200" b="1" i="1" err="1">
                <a:solidFill>
                  <a:srgbClr val="FF0000"/>
                </a:solidFill>
                <a:latin typeface="Times New Roman" panose="02020603050405020304" charset="0"/>
                <a:cs typeface="+mn-ea"/>
                <a:sym typeface="+mn-ea"/>
              </a:rPr>
              <a:t>u</a:t>
            </a:r>
            <a:r>
              <a:rPr lang="en-US" altLang="zh-CN" sz="3200" b="1" err="1">
                <a:solidFill>
                  <a:srgbClr val="FF0000"/>
                </a:solidFill>
                <a:latin typeface="Times New Roman" panose="02020603050405020304" charset="0"/>
                <a:cs typeface="+mn-ea"/>
                <a:sym typeface="+mn-ea"/>
              </a:rPr>
              <a:t>,</a:t>
            </a:r>
            <a:r>
              <a:rPr lang="en-US" altLang="zh-CN" sz="3200" b="1" i="1" err="1">
                <a:solidFill>
                  <a:srgbClr val="FF0000"/>
                </a:solidFill>
                <a:latin typeface="Times New Roman" panose="02020603050405020304" charset="0"/>
                <a:cs typeface="+mn-ea"/>
                <a:sym typeface="+mn-ea"/>
              </a:rPr>
              <a:t>v</a:t>
            </a:r>
            <a:r>
              <a:rPr lang="en-US" altLang="zh-CN" sz="3200" b="1">
                <a:solidFill>
                  <a:srgbClr val="FF0000"/>
                </a:solidFill>
                <a:latin typeface="Times New Roman" panose="02020603050405020304" charset="0"/>
                <a:cs typeface="+mn-ea"/>
                <a:sym typeface="+mn-ea"/>
              </a:rPr>
              <a:t>)</a:t>
            </a:r>
            <a:r>
              <a:rPr lang="zh-CN" altLang="en-US" sz="3200" b="1" dirty="0">
                <a:solidFill>
                  <a:srgbClr val="FF0000"/>
                </a:solidFill>
                <a:latin typeface="Times New Roman" panose="02020603050405020304" charset="0"/>
                <a:cs typeface="+mn-ea"/>
                <a:sym typeface="+mn-ea"/>
              </a:rPr>
              <a:t>的设计</a:t>
            </a:r>
            <a:r>
              <a:rPr lang="en-US" altLang="zh-CN" sz="3200" b="1">
                <a:solidFill>
                  <a:srgbClr val="FF0000"/>
                </a:solidFill>
                <a:latin typeface="Times New Roman" panose="02020603050405020304" charset="0"/>
                <a:cs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1621"/>
                                        </p:tgtEl>
                                        <p:attrNameLst>
                                          <p:attrName>style.visibility</p:attrName>
                                        </p:attrNameLst>
                                      </p:cBhvr>
                                      <p:to>
                                        <p:strVal val="visible"/>
                                      </p:to>
                                    </p:set>
                                    <p:animEffect transition="in" filter="box(in)">
                                      <p:cBhvr>
                                        <p:cTn id="7" dur="500"/>
                                        <p:tgtEl>
                                          <p:spTgt spid="2816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81619"/>
                                        </p:tgtEl>
                                        <p:attrNameLst>
                                          <p:attrName>style.visibility</p:attrName>
                                        </p:attrNameLst>
                                      </p:cBhvr>
                                      <p:to>
                                        <p:strVal val="visible"/>
                                      </p:to>
                                    </p:set>
                                    <p:anim calcmode="lin" valueType="num">
                                      <p:cBhvr>
                                        <p:cTn id="12" dur="500" fill="hold"/>
                                        <p:tgtEl>
                                          <p:spTgt spid="281619"/>
                                        </p:tgtEl>
                                        <p:attrNameLst>
                                          <p:attrName>ppt_x</p:attrName>
                                        </p:attrNameLst>
                                      </p:cBhvr>
                                      <p:tavLst>
                                        <p:tav tm="0">
                                          <p:val>
                                            <p:strVal val="#ppt_x"/>
                                          </p:val>
                                        </p:tav>
                                        <p:tav tm="100000">
                                          <p:val>
                                            <p:strVal val="#ppt_x"/>
                                          </p:val>
                                        </p:tav>
                                      </p:tavLst>
                                    </p:anim>
                                    <p:anim calcmode="lin" valueType="num">
                                      <p:cBhvr>
                                        <p:cTn id="13" dur="500" fill="hold"/>
                                        <p:tgtEl>
                                          <p:spTgt spid="281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6135" y="1586865"/>
            <a:ext cx="9344660" cy="2103120"/>
          </a:xfrm>
          <a:prstGeom prst="rect">
            <a:avLst/>
          </a:prstGeom>
          <a:noFill/>
        </p:spPr>
        <p:txBody>
          <a:bodyPr wrap="square" rtlCol="0">
            <a:spAutoFit/>
          </a:bodyPr>
          <a:lstStyle/>
          <a:p>
            <a:pPr algn="l">
              <a:lnSpc>
                <a:spcPct val="150000"/>
              </a:lnSpc>
            </a:pPr>
            <a:r>
              <a:rPr lang="zh-CN" altLang="en-US" sz="3200" b="1" dirty="0">
                <a:solidFill>
                  <a:srgbClr val="660033"/>
                </a:solidFill>
                <a:latin typeface="+mn-ea"/>
                <a:sym typeface="+mn-ea"/>
              </a:rPr>
              <a:t>在频率域中</a:t>
            </a:r>
            <a:r>
              <a:rPr lang="zh-CN" altLang="en-US" b="1" dirty="0">
                <a:solidFill>
                  <a:srgbClr val="660033"/>
                </a:solidFill>
                <a:latin typeface="+mn-ea"/>
                <a:sym typeface="+mn-ea"/>
              </a:rPr>
              <a:t>，</a:t>
            </a:r>
            <a:r>
              <a:rPr lang="zh-CN" altLang="en-US" sz="2800" dirty="0">
                <a:latin typeface="+mn-ea"/>
                <a:sym typeface="+mn-ea"/>
              </a:rPr>
              <a:t>图像中的噪声和边缘对应于傅里叶频谱的高频部分，选择能使低频通过、使高频衰减的转移函数，就可以实现低通滤波，达到</a:t>
            </a:r>
            <a:r>
              <a:rPr lang="zh-CN" altLang="en-US" sz="2800" b="1" dirty="0">
                <a:solidFill>
                  <a:srgbClr val="FF0000"/>
                </a:solidFill>
                <a:latin typeface="+mn-ea"/>
                <a:sym typeface="+mn-ea"/>
              </a:rPr>
              <a:t>降噪</a:t>
            </a:r>
            <a:r>
              <a:rPr lang="en-US" altLang="zh-CN" sz="2800" b="1" dirty="0">
                <a:solidFill>
                  <a:srgbClr val="FF0000"/>
                </a:solidFill>
                <a:latin typeface="+mn-ea"/>
                <a:sym typeface="+mn-ea"/>
              </a:rPr>
              <a:t>(</a:t>
            </a:r>
            <a:r>
              <a:rPr lang="zh-CN" altLang="en-US" sz="2800" b="1" dirty="0">
                <a:solidFill>
                  <a:srgbClr val="FF0000"/>
                </a:solidFill>
                <a:latin typeface="+mn-ea"/>
                <a:sym typeface="+mn-ea"/>
              </a:rPr>
              <a:t>平滑</a:t>
            </a:r>
            <a:r>
              <a:rPr lang="en-US" altLang="zh-CN" sz="2800" b="1" dirty="0">
                <a:solidFill>
                  <a:srgbClr val="FF0000"/>
                </a:solidFill>
                <a:latin typeface="+mn-ea"/>
                <a:sym typeface="+mn-ea"/>
              </a:rPr>
              <a:t>)</a:t>
            </a:r>
            <a:r>
              <a:rPr lang="zh-CN" altLang="en-US" sz="2800" b="1" dirty="0">
                <a:solidFill>
                  <a:srgbClr val="FF0000"/>
                </a:solidFill>
                <a:latin typeface="+mn-ea"/>
                <a:sym typeface="+mn-ea"/>
              </a:rPr>
              <a:t>图像</a:t>
            </a:r>
            <a:r>
              <a:rPr lang="zh-CN" altLang="en-US" sz="2800" dirty="0">
                <a:latin typeface="+mn-ea"/>
                <a:sym typeface="+mn-ea"/>
              </a:rPr>
              <a:t>的目的。</a:t>
            </a:r>
          </a:p>
        </p:txBody>
      </p:sp>
      <p:grpSp>
        <p:nvGrpSpPr>
          <p:cNvPr id="3" name="组合 2"/>
          <p:cNvGrpSpPr/>
          <p:nvPr/>
        </p:nvGrpSpPr>
        <p:grpSpPr>
          <a:xfrm>
            <a:off x="-12065" y="-1905"/>
            <a:ext cx="6359525" cy="7560310"/>
            <a:chOff x="-19" y="2"/>
            <a:chExt cx="10015" cy="11906"/>
          </a:xfrm>
        </p:grpSpPr>
        <p:grpSp>
          <p:nvGrpSpPr>
            <p:cNvPr id="5" name="组合 4"/>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2"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9" name="文本框 289808"/>
          <p:cNvSpPr txBox="1"/>
          <p:nvPr/>
        </p:nvSpPr>
        <p:spPr>
          <a:xfrm>
            <a:off x="933755" y="1508072"/>
            <a:ext cx="9061145" cy="3831818"/>
          </a:xfrm>
          <a:prstGeom prst="rect">
            <a:avLst/>
          </a:prstGeom>
          <a:noFill/>
          <a:ln w="9525">
            <a:noFill/>
          </a:ln>
        </p:spPr>
        <p:txBody>
          <a:bodyPr wrap="square" anchor="t">
            <a:spAutoFit/>
          </a:bodyPr>
          <a:lstStyle/>
          <a:p>
            <a:pPr lvl="0" indent="0" fontAlgn="base">
              <a:lnSpc>
                <a:spcPct val="135000"/>
              </a:lnSpc>
            </a:pPr>
            <a:r>
              <a:rPr lang="zh-CN" altLang="en-US" sz="2800" b="1" strike="noStrike" noProof="1">
                <a:solidFill>
                  <a:srgbClr val="FF0000"/>
                </a:solidFill>
                <a:latin typeface="Times New Roman" panose="02020603050405020304" charset="0"/>
                <a:cs typeface="+mn-ea"/>
              </a:rPr>
              <a:t>结果分析</a:t>
            </a:r>
            <a:r>
              <a:rPr lang="en-US" altLang="zh-CN" sz="2800" b="1" strike="noStrike" noProof="1">
                <a:solidFill>
                  <a:srgbClr val="FF0000"/>
                </a:solidFill>
                <a:latin typeface="Times New Roman" panose="02020603050405020304" charset="0"/>
                <a:cs typeface="+mn-ea"/>
              </a:rPr>
              <a:t>1</a:t>
            </a:r>
            <a:r>
              <a:rPr lang="zh-CN" altLang="en-US" sz="3200" b="1" strike="noStrike" noProof="1">
                <a:solidFill>
                  <a:srgbClr val="FF0000"/>
                </a:solidFill>
                <a:latin typeface="Times New Roman" panose="02020603050405020304" charset="0"/>
                <a:cs typeface="+mn-ea"/>
              </a:rPr>
              <a:t>：</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rPr>
              <a:t>傅里叶中心点对称的频谱图中低频成分在中点向外延展</a:t>
            </a:r>
            <a:r>
              <a:rPr lang="en-US" altLang="zh-CN" sz="2400" strike="noStrike" baseline="30000" noProof="1">
                <a:latin typeface="Times New Roman" panose="02020603050405020304" charset="0"/>
                <a:cs typeface="+mn-ea"/>
              </a:rPr>
              <a:t>1</a:t>
            </a:r>
            <a:r>
              <a:rPr lang="zh-CN" altLang="en-US" sz="2400" strike="noStrike" noProof="1">
                <a:latin typeface="Times New Roman" panose="02020603050405020304" charset="0"/>
                <a:cs typeface="+mn-ea"/>
              </a:rPr>
              <a:t>；</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rPr>
              <a:t>以</a:t>
            </a:r>
            <a:r>
              <a:rPr lang="zh-CN" altLang="en-US" sz="2400" noProof="1">
                <a:solidFill>
                  <a:srgbClr val="FF0000"/>
                </a:solidFill>
                <a:latin typeface="Times New Roman" panose="02020603050405020304" charset="0"/>
                <a:cs typeface="+mn-ea"/>
              </a:rPr>
              <a:t>截断频率</a:t>
            </a:r>
            <a:r>
              <a:rPr lang="zh-CN" altLang="en-US" sz="2400" strike="noStrike" noProof="1">
                <a:latin typeface="Times New Roman" panose="02020603050405020304" charset="0"/>
                <a:cs typeface="+mn-ea"/>
              </a:rPr>
              <a:t>为半径的圆图内图像的能量与图像的总能量的量级和比率关系。</a:t>
            </a:r>
          </a:p>
          <a:p>
            <a:pPr marL="342900" lvl="0" indent="-342900" fontAlgn="base">
              <a:lnSpc>
                <a:spcPct val="135000"/>
              </a:lnSpc>
              <a:buFont typeface="Arial" panose="020B0604020202020204" pitchFamily="34" charset="0"/>
              <a:buChar char="•"/>
            </a:pPr>
            <a:r>
              <a:rPr lang="zh-CN" altLang="en-US" sz="2400" strike="noStrike" noProof="1">
                <a:solidFill>
                  <a:srgbClr val="FF0000"/>
                </a:solidFill>
                <a:latin typeface="Times New Roman" panose="02020603050405020304" charset="0"/>
                <a:cs typeface="+mn-ea"/>
              </a:rPr>
              <a:t>高频成分</a:t>
            </a:r>
            <a:r>
              <a:rPr lang="zh-CN" altLang="en-US" sz="2400" strike="noStrike" noProof="1">
                <a:latin typeface="Times New Roman" panose="02020603050405020304" charset="0"/>
                <a:cs typeface="+mn-ea"/>
              </a:rPr>
              <a:t>的分布对于表示边缘、噪声、轮廓和纹理等特性至关重要</a:t>
            </a:r>
            <a:r>
              <a:rPr lang="en-US" altLang="zh-CN" sz="2400" strike="noStrike" baseline="30000" noProof="1">
                <a:latin typeface="Times New Roman" panose="02020603050405020304" charset="0"/>
                <a:cs typeface="+mn-ea"/>
              </a:rPr>
              <a:t>2</a:t>
            </a:r>
            <a:r>
              <a:rPr lang="zh-CN" altLang="en-US" sz="2400" strike="noStrike" noProof="1">
                <a:latin typeface="Times New Roman" panose="02020603050405020304" charset="0"/>
                <a:cs typeface="+mn-ea"/>
              </a:rPr>
              <a:t>。</a:t>
            </a:r>
          </a:p>
          <a:p>
            <a:pPr marL="342900" lvl="0" indent="-342900" fontAlgn="base">
              <a:lnSpc>
                <a:spcPct val="135000"/>
              </a:lnSpc>
            </a:pPr>
            <a:endParaRPr lang="zh-CN" altLang="en-US" sz="2800" strike="noStrike" noProof="1">
              <a:latin typeface="Times New Roman" panose="02020603050405020304" charset="0"/>
              <a:cs typeface="+mn-ea"/>
            </a:endParaRP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extLst>
      <p:ext uri="{BB962C8B-B14F-4D97-AF65-F5344CB8AC3E}">
        <p14:creationId xmlns:p14="http://schemas.microsoft.com/office/powerpoint/2010/main" val="16568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9" name="文本框 289808"/>
          <p:cNvSpPr txBox="1"/>
          <p:nvPr/>
        </p:nvSpPr>
        <p:spPr>
          <a:xfrm>
            <a:off x="928418" y="1491562"/>
            <a:ext cx="9371282" cy="5685155"/>
          </a:xfrm>
          <a:prstGeom prst="rect">
            <a:avLst/>
          </a:prstGeom>
          <a:noFill/>
          <a:ln w="9525">
            <a:noFill/>
          </a:ln>
        </p:spPr>
        <p:txBody>
          <a:bodyPr wrap="square" anchor="t">
            <a:spAutoFit/>
          </a:bodyPr>
          <a:lstStyle/>
          <a:p>
            <a:pPr lvl="0" indent="0" fontAlgn="base">
              <a:lnSpc>
                <a:spcPct val="135000"/>
              </a:lnSpc>
            </a:pPr>
            <a:r>
              <a:rPr lang="zh-CN" altLang="en-US" sz="2800" b="1" strike="noStrike" noProof="1">
                <a:solidFill>
                  <a:srgbClr val="FF0000"/>
                </a:solidFill>
                <a:latin typeface="Times New Roman" panose="02020603050405020304" charset="0"/>
                <a:cs typeface="+mn-ea"/>
              </a:rPr>
              <a:t>结果分析</a:t>
            </a:r>
            <a:r>
              <a:rPr lang="en-US" altLang="zh-CN" sz="2800" b="1" strike="noStrike" noProof="1">
                <a:solidFill>
                  <a:srgbClr val="FF0000"/>
                </a:solidFill>
                <a:latin typeface="Times New Roman" panose="02020603050405020304" charset="0"/>
                <a:cs typeface="+mn-ea"/>
              </a:rPr>
              <a:t>2</a:t>
            </a:r>
            <a:r>
              <a:rPr lang="zh-CN" altLang="en-US" sz="3200" b="1" strike="noStrike" noProof="1">
                <a:solidFill>
                  <a:srgbClr val="FF0000"/>
                </a:solidFill>
                <a:latin typeface="Times New Roman" panose="02020603050405020304" charset="0"/>
                <a:cs typeface="+mn-ea"/>
              </a:rPr>
              <a:t>：</a:t>
            </a:r>
            <a:r>
              <a:rPr lang="zh-CN" altLang="en-US" sz="2800" b="1" strike="noStrike" noProof="1">
                <a:solidFill>
                  <a:srgbClr val="FF0000"/>
                </a:solidFill>
                <a:latin typeface="Times New Roman" panose="02020603050405020304" charset="0"/>
                <a:cs typeface="+mn-ea"/>
              </a:rPr>
              <a:t>频率分布</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sym typeface="+mn-ea"/>
              </a:rPr>
              <a:t>傅里叶中心点对称频谱图中低频成分在中点向外延展</a:t>
            </a:r>
            <a:r>
              <a:rPr lang="en-US" altLang="zh-CN" sz="2400" strike="noStrike" baseline="30000" noProof="1">
                <a:latin typeface="Times New Roman" panose="02020603050405020304" charset="0"/>
                <a:cs typeface="+mn-ea"/>
                <a:sym typeface="+mn-ea"/>
              </a:rPr>
              <a:t>1</a:t>
            </a:r>
            <a:r>
              <a:rPr lang="zh-CN" altLang="en-US" sz="2800" strike="noStrike" noProof="1">
                <a:latin typeface="Times New Roman" panose="02020603050405020304" charset="0"/>
                <a:cs typeface="+mn-ea"/>
                <a:sym typeface="+mn-ea"/>
              </a:rPr>
              <a:t>；</a:t>
            </a:r>
          </a:p>
          <a:p>
            <a:pPr marL="342900" lvl="0" indent="-342900" fontAlgn="base">
              <a:lnSpc>
                <a:spcPct val="135000"/>
              </a:lnSpc>
              <a:buFont typeface="Arial" panose="020B0604020202020204" pitchFamily="34" charset="0"/>
              <a:buChar char="•"/>
            </a:pPr>
            <a:endParaRPr lang="zh-CN" altLang="en-US" sz="28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8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8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8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8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rPr>
              <a:t>中间几乎最亮的点是</a:t>
            </a:r>
            <a:r>
              <a:rPr lang="zh-CN" altLang="en-US" sz="2400" b="1" u="sng" strike="noStrike" noProof="1">
                <a:solidFill>
                  <a:srgbClr val="FF0000"/>
                </a:solidFill>
                <a:latin typeface="Times New Roman" panose="02020603050405020304" charset="0"/>
                <a:cs typeface="+mn-ea"/>
              </a:rPr>
              <a:t>最低频率，属于直流分量</a:t>
            </a:r>
            <a:r>
              <a:rPr lang="zh-CN" altLang="en-US" sz="2400" strike="noStrike" noProof="1">
                <a:latin typeface="Times New Roman" panose="02020603050405020304" charset="0"/>
                <a:cs typeface="+mn-ea"/>
              </a:rPr>
              <a:t>，外圈高频分量趋于增高，理论上四个角的黑色点是最高频率部分。</a:t>
            </a: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endParaRPr>
          </a:p>
        </p:txBody>
      </p:sp>
      <p:pic>
        <p:nvPicPr>
          <p:cNvPr id="128003" name="图片 2"/>
          <p:cNvPicPr>
            <a:picLocks noChangeAspect="1"/>
          </p:cNvPicPr>
          <p:nvPr/>
        </p:nvPicPr>
        <p:blipFill>
          <a:blip r:embed="rId2"/>
          <a:srcRect l="1106" t="5467" r="969" b="14427"/>
          <a:stretch>
            <a:fillRect/>
          </a:stretch>
        </p:blipFill>
        <p:spPr>
          <a:xfrm>
            <a:off x="2665409" y="2840281"/>
            <a:ext cx="5362270" cy="2687262"/>
          </a:xfrm>
          <a:prstGeom prst="rect">
            <a:avLst/>
          </a:prstGeom>
          <a:noFill/>
          <a:ln w="9525">
            <a:noFill/>
          </a:ln>
        </p:spPr>
      </p:pic>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extLst>
      <p:ext uri="{BB962C8B-B14F-4D97-AF65-F5344CB8AC3E}">
        <p14:creationId xmlns:p14="http://schemas.microsoft.com/office/powerpoint/2010/main" val="213762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9" name="文本框 289808"/>
          <p:cNvSpPr txBox="1"/>
          <p:nvPr/>
        </p:nvSpPr>
        <p:spPr>
          <a:xfrm>
            <a:off x="928418" y="1491562"/>
            <a:ext cx="9371282" cy="5107940"/>
          </a:xfrm>
          <a:prstGeom prst="rect">
            <a:avLst/>
          </a:prstGeom>
          <a:noFill/>
          <a:ln w="9525">
            <a:noFill/>
          </a:ln>
        </p:spPr>
        <p:txBody>
          <a:bodyPr wrap="square" anchor="t">
            <a:spAutoFit/>
          </a:bodyPr>
          <a:lstStyle/>
          <a:p>
            <a:pPr lvl="0" indent="0" fontAlgn="base">
              <a:lnSpc>
                <a:spcPct val="135000"/>
              </a:lnSpc>
            </a:pPr>
            <a:r>
              <a:rPr lang="zh-CN" altLang="en-US" sz="2800" b="1" strike="noStrike" noProof="1">
                <a:solidFill>
                  <a:srgbClr val="FF0000"/>
                </a:solidFill>
                <a:latin typeface="Times New Roman" panose="02020603050405020304" charset="0"/>
                <a:cs typeface="+mn-ea"/>
              </a:rPr>
              <a:t>结果分析</a:t>
            </a:r>
            <a:r>
              <a:rPr lang="en-US" altLang="zh-CN" sz="2800" b="1" strike="noStrike" noProof="1">
                <a:solidFill>
                  <a:srgbClr val="FF0000"/>
                </a:solidFill>
                <a:latin typeface="Times New Roman" panose="02020603050405020304" charset="0"/>
                <a:cs typeface="+mn-ea"/>
              </a:rPr>
              <a:t>3</a:t>
            </a:r>
            <a:r>
              <a:rPr lang="zh-CN" altLang="en-US" sz="2800" b="1" strike="noStrike" noProof="1">
                <a:solidFill>
                  <a:srgbClr val="FF0000"/>
                </a:solidFill>
                <a:latin typeface="Times New Roman" panose="02020603050405020304" charset="0"/>
                <a:cs typeface="+mn-ea"/>
              </a:rPr>
              <a:t>：能量分布</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sym typeface="+mn-ea"/>
              </a:rPr>
              <a:t>傅里叶中心点对称频谱图中低频成分在中点向外延展</a:t>
            </a:r>
            <a:r>
              <a:rPr lang="en-US" altLang="zh-CN" sz="2400" strike="noStrike" baseline="30000" noProof="1">
                <a:latin typeface="Times New Roman" panose="02020603050405020304" charset="0"/>
                <a:cs typeface="+mn-ea"/>
                <a:sym typeface="+mn-ea"/>
              </a:rPr>
              <a:t>1</a:t>
            </a:r>
            <a:r>
              <a:rPr lang="zh-CN" altLang="en-US" sz="2400" strike="noStrike" noProof="1">
                <a:latin typeface="Times New Roman" panose="02020603050405020304" charset="0"/>
                <a:cs typeface="+mn-ea"/>
                <a:sym typeface="+mn-ea"/>
              </a:rPr>
              <a:t>；</a:t>
            </a: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sym typeface="+mn-ea"/>
            </a:endParaRPr>
          </a:p>
          <a:p>
            <a:pPr marL="342900" lvl="0" indent="-342900" fontAlgn="base">
              <a:lnSpc>
                <a:spcPct val="135000"/>
              </a:lnSpc>
              <a:buFont typeface="Arial" panose="020B0604020202020204" pitchFamily="34" charset="0"/>
              <a:buChar char="•"/>
            </a:pPr>
            <a:endParaRPr lang="zh-CN" altLang="en-US" sz="2400" strike="noStrike" noProof="1">
              <a:latin typeface="Times New Roman" panose="02020603050405020304" charset="0"/>
              <a:cs typeface="+mn-ea"/>
              <a:sym typeface="+mn-ea"/>
            </a:endParaRPr>
          </a:p>
          <a:p>
            <a:pPr lvl="0" fontAlgn="base">
              <a:lnSpc>
                <a:spcPct val="135000"/>
              </a:lnSpc>
              <a:buFont typeface="Arial" panose="020B0604020202020204" pitchFamily="34" charset="0"/>
            </a:pPr>
            <a:endParaRPr lang="zh-CN" altLang="en-US" sz="2400" strike="noStrike" noProof="1">
              <a:latin typeface="Times New Roman" panose="02020603050405020304" charset="0"/>
              <a:cs typeface="+mn-ea"/>
              <a:sym typeface="+mn-ea"/>
            </a:endParaRPr>
          </a:p>
          <a:p>
            <a:pPr lvl="0" fontAlgn="base">
              <a:lnSpc>
                <a:spcPct val="135000"/>
              </a:lnSpc>
              <a:buFont typeface="Arial" panose="020B0604020202020204" pitchFamily="34" charset="0"/>
            </a:pPr>
            <a:r>
              <a:rPr lang="zh-CN" altLang="en-US" sz="2400" strike="noStrike" noProof="1">
                <a:latin typeface="Times New Roman" panose="02020603050405020304" charset="0"/>
                <a:cs typeface="+mn-ea"/>
              </a:rPr>
              <a:t>频率越高的部分能量越小，上图中圆圈内小圈约</a:t>
            </a:r>
            <a:r>
              <a:rPr lang="en-US" altLang="zh-CN" sz="2400" strike="noStrike" noProof="1">
                <a:latin typeface="Times New Roman" panose="02020603050405020304" charset="0"/>
                <a:cs typeface="+mn-ea"/>
              </a:rPr>
              <a:t>83%</a:t>
            </a:r>
            <a:r>
              <a:rPr lang="zh-CN" altLang="en-US" sz="2400" strike="noStrike" noProof="1">
                <a:latin typeface="Times New Roman" panose="02020603050405020304" charset="0"/>
                <a:cs typeface="+mn-ea"/>
              </a:rPr>
              <a:t>的能量，中圈约占</a:t>
            </a:r>
            <a:r>
              <a:rPr lang="en-US" altLang="zh-CN" sz="2400" strike="noStrike" noProof="1">
                <a:latin typeface="Times New Roman" panose="02020603050405020304" charset="0"/>
                <a:cs typeface="+mn-ea"/>
              </a:rPr>
              <a:t>93%</a:t>
            </a:r>
            <a:r>
              <a:rPr lang="zh-CN" altLang="en-US" sz="2400" strike="noStrike" noProof="1">
                <a:latin typeface="Times New Roman" panose="02020603050405020304" charset="0"/>
                <a:cs typeface="+mn-ea"/>
              </a:rPr>
              <a:t>，大圆圈约占</a:t>
            </a:r>
            <a:r>
              <a:rPr lang="en-US" altLang="zh-CN" sz="2400" strike="noStrike" noProof="1">
                <a:latin typeface="Times New Roman" panose="02020603050405020304" charset="0"/>
                <a:cs typeface="+mn-ea"/>
              </a:rPr>
              <a:t>99%</a:t>
            </a:r>
            <a:r>
              <a:rPr lang="zh-CN" altLang="en-US" sz="2400" strike="noStrike" noProof="1">
                <a:latin typeface="Times New Roman" panose="02020603050405020304" charset="0"/>
                <a:cs typeface="+mn-ea"/>
              </a:rPr>
              <a:t>的能量</a:t>
            </a:r>
          </a:p>
        </p:txBody>
      </p:sp>
      <p:pic>
        <p:nvPicPr>
          <p:cNvPr id="129027" name="图片 5"/>
          <p:cNvPicPr>
            <a:picLocks noChangeAspect="1"/>
          </p:cNvPicPr>
          <p:nvPr/>
        </p:nvPicPr>
        <p:blipFill>
          <a:blip r:embed="rId2"/>
          <a:stretch>
            <a:fillRect/>
          </a:stretch>
        </p:blipFill>
        <p:spPr>
          <a:xfrm>
            <a:off x="2354823" y="2680261"/>
            <a:ext cx="5369273" cy="2699517"/>
          </a:xfrm>
          <a:prstGeom prst="rect">
            <a:avLst/>
          </a:prstGeom>
          <a:noFill/>
          <a:ln w="9525">
            <a:noFill/>
          </a:ln>
        </p:spPr>
      </p:pic>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3"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4"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extLst>
      <p:ext uri="{BB962C8B-B14F-4D97-AF65-F5344CB8AC3E}">
        <p14:creationId xmlns:p14="http://schemas.microsoft.com/office/powerpoint/2010/main" val="20605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9" name="文本框 289808"/>
          <p:cNvSpPr txBox="1"/>
          <p:nvPr/>
        </p:nvSpPr>
        <p:spPr>
          <a:xfrm>
            <a:off x="928418" y="1491562"/>
            <a:ext cx="9371282" cy="2229485"/>
          </a:xfrm>
          <a:prstGeom prst="rect">
            <a:avLst/>
          </a:prstGeom>
          <a:noFill/>
          <a:ln w="9525">
            <a:noFill/>
          </a:ln>
        </p:spPr>
        <p:txBody>
          <a:bodyPr wrap="square" anchor="t">
            <a:spAutoFit/>
          </a:bodyPr>
          <a:lstStyle/>
          <a:p>
            <a:pPr lvl="0" indent="0" fontAlgn="base">
              <a:lnSpc>
                <a:spcPct val="135000"/>
              </a:lnSpc>
            </a:pPr>
            <a:r>
              <a:rPr lang="zh-CN" altLang="en-US" sz="2800" b="1" strike="noStrike" noProof="1">
                <a:solidFill>
                  <a:srgbClr val="FF0000"/>
                </a:solidFill>
                <a:latin typeface="Times New Roman" panose="02020603050405020304" charset="0"/>
                <a:cs typeface="+mn-ea"/>
              </a:rPr>
              <a:t>结果分析</a:t>
            </a:r>
            <a:r>
              <a:rPr lang="en-US" altLang="zh-CN" sz="2800" b="1" strike="noStrike" noProof="1">
                <a:solidFill>
                  <a:srgbClr val="FF0000"/>
                </a:solidFill>
                <a:latin typeface="Times New Roman" panose="02020603050405020304" charset="0"/>
                <a:cs typeface="+mn-ea"/>
              </a:rPr>
              <a:t>4</a:t>
            </a:r>
            <a:r>
              <a:rPr lang="zh-CN" altLang="en-US" sz="3200" b="1" strike="noStrike" noProof="1">
                <a:solidFill>
                  <a:srgbClr val="FF0000"/>
                </a:solidFill>
                <a:latin typeface="Times New Roman" panose="02020603050405020304" charset="0"/>
                <a:cs typeface="+mn-ea"/>
              </a:rPr>
              <a:t>：</a:t>
            </a:r>
            <a:r>
              <a:rPr lang="zh-CN" altLang="en-US" sz="2800" b="1" strike="noStrike" noProof="1">
                <a:solidFill>
                  <a:srgbClr val="FF0000"/>
                </a:solidFill>
                <a:latin typeface="Times New Roman" panose="02020603050405020304" charset="0"/>
                <a:cs typeface="+mn-ea"/>
              </a:rPr>
              <a:t>纵横交错的规律</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rPr>
              <a:t>高频成分的分布对于表示边缘、噪声、轮廓和纹理等特性至关重要</a:t>
            </a:r>
            <a:r>
              <a:rPr lang="en-US" altLang="zh-CN" sz="2400" strike="noStrike" baseline="30000" noProof="1">
                <a:latin typeface="Times New Roman" panose="02020603050405020304" charset="0"/>
                <a:cs typeface="+mn-ea"/>
              </a:rPr>
              <a:t>2</a:t>
            </a:r>
            <a:r>
              <a:rPr lang="zh-CN" altLang="en-US" sz="2400" strike="noStrike" noProof="1">
                <a:latin typeface="Times New Roman" panose="02020603050405020304" charset="0"/>
                <a:cs typeface="+mn-ea"/>
              </a:rPr>
              <a:t>。横向周期的变化在频谱图的</a:t>
            </a:r>
            <a:r>
              <a:rPr lang="en-US" altLang="zh-CN" sz="2400" strike="noStrike" noProof="1">
                <a:latin typeface="Times New Roman" panose="02020603050405020304" charset="0"/>
                <a:cs typeface="+mn-ea"/>
              </a:rPr>
              <a:t>Y</a:t>
            </a:r>
            <a:r>
              <a:rPr lang="zh-CN" altLang="en-US" sz="2400" strike="noStrike" noProof="1">
                <a:latin typeface="Times New Roman" panose="02020603050405020304" charset="0"/>
                <a:cs typeface="+mn-ea"/>
              </a:rPr>
              <a:t>轴上，纵向变化反映在</a:t>
            </a:r>
            <a:r>
              <a:rPr lang="en-US" altLang="zh-CN" sz="2400" strike="noStrike" noProof="1">
                <a:latin typeface="Times New Roman" panose="02020603050405020304" charset="0"/>
                <a:cs typeface="+mn-ea"/>
              </a:rPr>
              <a:t>X</a:t>
            </a:r>
            <a:r>
              <a:rPr lang="zh-CN" altLang="en-US" sz="2400" strike="noStrike" noProof="1">
                <a:latin typeface="Times New Roman" panose="02020603050405020304" charset="0"/>
                <a:cs typeface="+mn-ea"/>
              </a:rPr>
              <a:t>轴上。</a:t>
            </a:r>
          </a:p>
          <a:p>
            <a:pPr marL="342900" lvl="0" indent="-342900" fontAlgn="base">
              <a:lnSpc>
                <a:spcPct val="135000"/>
              </a:lnSpc>
            </a:pPr>
            <a:endParaRPr lang="zh-CN" altLang="en-US" sz="2400" strike="noStrike" noProof="1">
              <a:latin typeface="Times New Roman" panose="02020603050405020304" charset="0"/>
              <a:cs typeface="+mn-ea"/>
            </a:endParaRPr>
          </a:p>
        </p:txBody>
      </p:sp>
      <p:pic>
        <p:nvPicPr>
          <p:cNvPr id="130051" name="图片 1"/>
          <p:cNvPicPr>
            <a:picLocks noChangeAspect="1"/>
          </p:cNvPicPr>
          <p:nvPr/>
        </p:nvPicPr>
        <p:blipFill>
          <a:blip r:embed="rId2"/>
          <a:srcRect r="1935" b="14311"/>
          <a:stretch>
            <a:fillRect/>
          </a:stretch>
        </p:blipFill>
        <p:spPr>
          <a:xfrm>
            <a:off x="5920652" y="3709649"/>
            <a:ext cx="4315377" cy="2204080"/>
          </a:xfrm>
          <a:prstGeom prst="rect">
            <a:avLst/>
          </a:prstGeom>
          <a:noFill/>
          <a:ln w="9525">
            <a:noFill/>
          </a:ln>
        </p:spPr>
      </p:pic>
      <p:pic>
        <p:nvPicPr>
          <p:cNvPr id="130052" name="图片 2"/>
          <p:cNvPicPr>
            <a:picLocks noChangeAspect="1"/>
          </p:cNvPicPr>
          <p:nvPr/>
        </p:nvPicPr>
        <p:blipFill>
          <a:blip r:embed="rId3"/>
          <a:srcRect r="4146" b="15057"/>
          <a:stretch>
            <a:fillRect/>
          </a:stretch>
        </p:blipFill>
        <p:spPr>
          <a:xfrm>
            <a:off x="1201884" y="3700124"/>
            <a:ext cx="4240098" cy="2223338"/>
          </a:xfrm>
          <a:prstGeom prst="rect">
            <a:avLst/>
          </a:prstGeom>
          <a:noFill/>
          <a:ln w="9525">
            <a:noFill/>
          </a:ln>
        </p:spPr>
      </p:pic>
      <p:sp>
        <p:nvSpPr>
          <p:cNvPr id="130053" name="文本框 3"/>
          <p:cNvSpPr txBox="1"/>
          <p:nvPr/>
        </p:nvSpPr>
        <p:spPr>
          <a:xfrm>
            <a:off x="5630307" y="5913729"/>
            <a:ext cx="4248852" cy="584835"/>
          </a:xfrm>
          <a:prstGeom prst="rect">
            <a:avLst/>
          </a:prstGeom>
          <a:noFill/>
          <a:ln w="9525">
            <a:noFill/>
          </a:ln>
        </p:spPr>
        <p:txBody>
          <a:bodyPr wrap="square" anchor="t">
            <a:spAutoFit/>
          </a:bodyPr>
          <a:lstStyle/>
          <a:p>
            <a:pPr lvl="0" indent="0" algn="ctr">
              <a:lnSpc>
                <a:spcPct val="135000"/>
              </a:lnSpc>
              <a:buFont typeface="Arial" panose="020B0604020202020204" pitchFamily="34" charset="0"/>
              <a:buNone/>
            </a:pPr>
            <a:r>
              <a:rPr lang="zh-CN" altLang="en-US" sz="2400" dirty="0">
                <a:solidFill>
                  <a:srgbClr val="FF0000"/>
                </a:solidFill>
                <a:latin typeface="Times New Roman" panose="02020603050405020304" charset="0"/>
              </a:rPr>
              <a:t>纵向变化反映在</a:t>
            </a:r>
            <a:r>
              <a:rPr lang="en-US" altLang="zh-CN" sz="2400" dirty="0">
                <a:solidFill>
                  <a:srgbClr val="FF0000"/>
                </a:solidFill>
                <a:latin typeface="Times New Roman" panose="02020603050405020304" charset="0"/>
              </a:rPr>
              <a:t>X</a:t>
            </a:r>
            <a:r>
              <a:rPr lang="zh-CN" altLang="en-US" sz="2400" dirty="0">
                <a:solidFill>
                  <a:srgbClr val="FF0000"/>
                </a:solidFill>
                <a:latin typeface="Times New Roman" panose="02020603050405020304" charset="0"/>
              </a:rPr>
              <a:t>轴上 </a:t>
            </a:r>
          </a:p>
        </p:txBody>
      </p:sp>
      <p:sp>
        <p:nvSpPr>
          <p:cNvPr id="130054" name="文本框 4"/>
          <p:cNvSpPr txBox="1"/>
          <p:nvPr/>
        </p:nvSpPr>
        <p:spPr>
          <a:xfrm>
            <a:off x="1055834" y="5913729"/>
            <a:ext cx="4248851" cy="584835"/>
          </a:xfrm>
          <a:prstGeom prst="rect">
            <a:avLst/>
          </a:prstGeom>
          <a:noFill/>
          <a:ln w="9525">
            <a:noFill/>
          </a:ln>
        </p:spPr>
        <p:txBody>
          <a:bodyPr wrap="square" anchor="t">
            <a:spAutoFit/>
          </a:bodyPr>
          <a:lstStyle/>
          <a:p>
            <a:pPr lvl="0" indent="0" algn="ctr">
              <a:lnSpc>
                <a:spcPct val="135000"/>
              </a:lnSpc>
              <a:buFont typeface="Arial" panose="020B0604020202020204" pitchFamily="34" charset="0"/>
              <a:buNone/>
            </a:pPr>
            <a:r>
              <a:rPr lang="zh-CN" altLang="en-US" sz="2400" dirty="0">
                <a:solidFill>
                  <a:srgbClr val="FF0000"/>
                </a:solidFill>
                <a:latin typeface="Times New Roman" panose="02020603050405020304" charset="0"/>
                <a:sym typeface="宋体" panose="02010600030101010101" pitchFamily="2" charset="-122"/>
              </a:rPr>
              <a:t>横向变化反映在</a:t>
            </a:r>
            <a:r>
              <a:rPr lang="en-US" altLang="zh-CN" sz="2400" dirty="0">
                <a:solidFill>
                  <a:srgbClr val="FF0000"/>
                </a:solidFill>
                <a:latin typeface="Times New Roman" panose="02020603050405020304" charset="0"/>
                <a:sym typeface="宋体" panose="02010600030101010101" pitchFamily="2" charset="-122"/>
              </a:rPr>
              <a:t>Y</a:t>
            </a:r>
            <a:r>
              <a:rPr lang="zh-CN" altLang="en-US" sz="2400" dirty="0">
                <a:solidFill>
                  <a:srgbClr val="FF0000"/>
                </a:solidFill>
                <a:latin typeface="Times New Roman" panose="02020603050405020304" charset="0"/>
                <a:sym typeface="宋体" panose="02010600030101010101" pitchFamily="2" charset="-122"/>
              </a:rPr>
              <a:t>轴上 </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4"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5"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extLst>
      <p:ext uri="{BB962C8B-B14F-4D97-AF65-F5344CB8AC3E}">
        <p14:creationId xmlns:p14="http://schemas.microsoft.com/office/powerpoint/2010/main" val="383645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9" name="文本框 289808"/>
          <p:cNvSpPr txBox="1"/>
          <p:nvPr/>
        </p:nvSpPr>
        <p:spPr>
          <a:xfrm>
            <a:off x="969315" y="1491562"/>
            <a:ext cx="9371282" cy="2229485"/>
          </a:xfrm>
          <a:prstGeom prst="rect">
            <a:avLst/>
          </a:prstGeom>
          <a:noFill/>
          <a:ln w="9525">
            <a:noFill/>
          </a:ln>
        </p:spPr>
        <p:txBody>
          <a:bodyPr wrap="square" anchor="t">
            <a:spAutoFit/>
          </a:bodyPr>
          <a:lstStyle/>
          <a:p>
            <a:pPr lvl="0" indent="0" fontAlgn="base">
              <a:lnSpc>
                <a:spcPct val="135000"/>
              </a:lnSpc>
            </a:pPr>
            <a:r>
              <a:rPr lang="zh-CN" altLang="en-US" sz="2800" b="1" strike="noStrike" noProof="1">
                <a:solidFill>
                  <a:srgbClr val="FF0000"/>
                </a:solidFill>
                <a:latin typeface="Times New Roman" panose="02020603050405020304" charset="0"/>
                <a:cs typeface="+mn-ea"/>
              </a:rPr>
              <a:t>结果分析</a:t>
            </a:r>
            <a:r>
              <a:rPr lang="en-US" altLang="zh-CN" sz="2800" b="1" strike="noStrike" noProof="1">
                <a:solidFill>
                  <a:srgbClr val="FF0000"/>
                </a:solidFill>
                <a:latin typeface="Times New Roman" panose="02020603050405020304" charset="0"/>
                <a:cs typeface="+mn-ea"/>
              </a:rPr>
              <a:t>5</a:t>
            </a:r>
            <a:r>
              <a:rPr lang="zh-CN" altLang="en-US" sz="3200" b="1" strike="noStrike" noProof="1">
                <a:solidFill>
                  <a:srgbClr val="FF0000"/>
                </a:solidFill>
                <a:latin typeface="Times New Roman" panose="02020603050405020304" charset="0"/>
                <a:cs typeface="+mn-ea"/>
              </a:rPr>
              <a:t>：</a:t>
            </a:r>
            <a:r>
              <a:rPr lang="zh-CN" altLang="en-US" sz="2800" b="1" strike="noStrike" noProof="1">
                <a:solidFill>
                  <a:srgbClr val="FF0000"/>
                </a:solidFill>
                <a:latin typeface="Times New Roman" panose="02020603050405020304" charset="0"/>
                <a:cs typeface="+mn-ea"/>
              </a:rPr>
              <a:t>斜角规律</a:t>
            </a:r>
          </a:p>
          <a:p>
            <a:pPr marL="342900" lvl="0" indent="-342900" fontAlgn="base">
              <a:lnSpc>
                <a:spcPct val="135000"/>
              </a:lnSpc>
              <a:buFont typeface="Arial" panose="020B0604020202020204" pitchFamily="34" charset="0"/>
              <a:buChar char="•"/>
            </a:pPr>
            <a:r>
              <a:rPr lang="zh-CN" altLang="en-US" sz="2400" strike="noStrike" noProof="1">
                <a:latin typeface="Times New Roman" panose="02020603050405020304" charset="0"/>
                <a:cs typeface="+mn-ea"/>
              </a:rPr>
              <a:t>高频成分的分布对于表示边缘、噪声、轮廓和纹理等特性至关重要</a:t>
            </a:r>
            <a:r>
              <a:rPr lang="en-US" altLang="zh-CN" sz="2400" strike="noStrike" baseline="30000" noProof="1">
                <a:latin typeface="Times New Roman" panose="02020603050405020304" charset="0"/>
                <a:cs typeface="+mn-ea"/>
              </a:rPr>
              <a:t>2</a:t>
            </a:r>
            <a:r>
              <a:rPr lang="zh-CN" altLang="en-US" sz="2400" strike="noStrike" noProof="1">
                <a:latin typeface="Times New Roman" panose="02020603050405020304" charset="0"/>
                <a:cs typeface="+mn-ea"/>
              </a:rPr>
              <a:t>。撇向变化在频谱图在捺向，捺向变化反映撇向上。</a:t>
            </a:r>
          </a:p>
          <a:p>
            <a:pPr marL="342900" lvl="0" indent="-342900" fontAlgn="base">
              <a:lnSpc>
                <a:spcPct val="135000"/>
              </a:lnSpc>
            </a:pPr>
            <a:endParaRPr lang="zh-CN" altLang="en-US" sz="2400" strike="noStrike" noProof="1">
              <a:latin typeface="Times New Roman" panose="02020603050405020304" charset="0"/>
              <a:cs typeface="+mn-ea"/>
            </a:endParaRPr>
          </a:p>
        </p:txBody>
      </p:sp>
      <p:sp>
        <p:nvSpPr>
          <p:cNvPr id="131075" name="文本框 3"/>
          <p:cNvSpPr txBox="1"/>
          <p:nvPr/>
        </p:nvSpPr>
        <p:spPr>
          <a:xfrm>
            <a:off x="5630307" y="5913729"/>
            <a:ext cx="4248852" cy="584835"/>
          </a:xfrm>
          <a:prstGeom prst="rect">
            <a:avLst/>
          </a:prstGeom>
          <a:noFill/>
          <a:ln w="9525">
            <a:noFill/>
          </a:ln>
        </p:spPr>
        <p:txBody>
          <a:bodyPr wrap="square" anchor="t">
            <a:spAutoFit/>
          </a:bodyPr>
          <a:lstStyle/>
          <a:p>
            <a:pPr lvl="0" indent="0" algn="ctr">
              <a:lnSpc>
                <a:spcPct val="135000"/>
              </a:lnSpc>
              <a:buFont typeface="Arial" panose="020B0604020202020204" pitchFamily="34" charset="0"/>
              <a:buNone/>
            </a:pPr>
            <a:r>
              <a:rPr lang="zh-CN" altLang="en-US" sz="2400" dirty="0">
                <a:solidFill>
                  <a:srgbClr val="FF0000"/>
                </a:solidFill>
                <a:latin typeface="Times New Roman" panose="02020603050405020304" charset="0"/>
                <a:sym typeface="宋体" panose="02010600030101010101" pitchFamily="2" charset="-122"/>
              </a:rPr>
              <a:t>捺向变化反映在撇向 </a:t>
            </a:r>
          </a:p>
        </p:txBody>
      </p:sp>
      <p:sp>
        <p:nvSpPr>
          <p:cNvPr id="131076" name="文本框 4"/>
          <p:cNvSpPr txBox="1"/>
          <p:nvPr/>
        </p:nvSpPr>
        <p:spPr>
          <a:xfrm>
            <a:off x="1055834" y="5913729"/>
            <a:ext cx="4248851" cy="584835"/>
          </a:xfrm>
          <a:prstGeom prst="rect">
            <a:avLst/>
          </a:prstGeom>
          <a:noFill/>
          <a:ln w="9525">
            <a:noFill/>
          </a:ln>
        </p:spPr>
        <p:txBody>
          <a:bodyPr wrap="square" anchor="t">
            <a:spAutoFit/>
          </a:bodyPr>
          <a:lstStyle/>
          <a:p>
            <a:pPr lvl="0" indent="0" algn="ctr">
              <a:lnSpc>
                <a:spcPct val="135000"/>
              </a:lnSpc>
              <a:buFont typeface="Arial" panose="020B0604020202020204" pitchFamily="34" charset="0"/>
              <a:buNone/>
            </a:pPr>
            <a:r>
              <a:rPr lang="zh-CN" altLang="en-US" sz="2400" dirty="0">
                <a:solidFill>
                  <a:srgbClr val="FF0000"/>
                </a:solidFill>
                <a:latin typeface="Times New Roman" panose="02020603050405020304" charset="0"/>
                <a:sym typeface="宋体" panose="02010600030101010101" pitchFamily="2" charset="-122"/>
              </a:rPr>
              <a:t>撇向变化反映在</a:t>
            </a:r>
            <a:r>
              <a:rPr lang="zh-CN" altLang="en-US" sz="2400" dirty="0">
                <a:solidFill>
                  <a:srgbClr val="FF0000"/>
                </a:solidFill>
                <a:latin typeface="Times New Roman" panose="02020603050405020304" charset="0"/>
              </a:rPr>
              <a:t>捺向</a:t>
            </a:r>
          </a:p>
        </p:txBody>
      </p:sp>
      <p:pic>
        <p:nvPicPr>
          <p:cNvPr id="131077" name="图片 5"/>
          <p:cNvPicPr>
            <a:picLocks noChangeAspect="1"/>
          </p:cNvPicPr>
          <p:nvPr/>
        </p:nvPicPr>
        <p:blipFill>
          <a:blip r:embed="rId2"/>
          <a:srcRect l="1851" t="3841" r="1843" b="17682"/>
          <a:stretch>
            <a:fillRect/>
          </a:stretch>
        </p:blipFill>
        <p:spPr>
          <a:xfrm>
            <a:off x="894773" y="3475060"/>
            <a:ext cx="4234845" cy="2037768"/>
          </a:xfrm>
          <a:prstGeom prst="rect">
            <a:avLst/>
          </a:prstGeom>
          <a:noFill/>
          <a:ln w="9525">
            <a:noFill/>
          </a:ln>
        </p:spPr>
      </p:pic>
      <p:pic>
        <p:nvPicPr>
          <p:cNvPr id="131078" name="图片 6"/>
          <p:cNvPicPr>
            <a:picLocks noChangeAspect="1"/>
          </p:cNvPicPr>
          <p:nvPr/>
        </p:nvPicPr>
        <p:blipFill>
          <a:blip r:embed="rId3"/>
          <a:srcRect l="2901" t="3915" r="2892" b="16190"/>
          <a:stretch>
            <a:fillRect/>
          </a:stretch>
        </p:blipFill>
        <p:spPr>
          <a:xfrm>
            <a:off x="5730095" y="3487314"/>
            <a:ext cx="4049275" cy="2025514"/>
          </a:xfrm>
          <a:prstGeom prst="rect">
            <a:avLst/>
          </a:prstGeom>
          <a:noFill/>
          <a:ln w="9525">
            <a:noFill/>
          </a:ln>
        </p:spPr>
      </p:pic>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4"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5"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 </a:t>
              </a:r>
              <a:endParaRPr sz="4000" b="1" spc="-15" dirty="0">
                <a:latin typeface="Times New Roman" panose="02020603050405020304" charset="0"/>
                <a:cs typeface="新宋体" panose="02010609030101010101" charset="-122"/>
              </a:endParaRPr>
            </a:p>
          </p:txBody>
        </p:sp>
      </p:grpSp>
    </p:spTree>
    <p:extLst>
      <p:ext uri="{BB962C8B-B14F-4D97-AF65-F5344CB8AC3E}">
        <p14:creationId xmlns:p14="http://schemas.microsoft.com/office/powerpoint/2010/main" val="400851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文本框 282633"/>
          <p:cNvSpPr txBox="1"/>
          <p:nvPr/>
        </p:nvSpPr>
        <p:spPr>
          <a:xfrm>
            <a:off x="826202" y="1505017"/>
            <a:ext cx="8488948" cy="579120"/>
          </a:xfrm>
          <a:prstGeom prst="rect">
            <a:avLst/>
          </a:prstGeom>
          <a:noFill/>
          <a:ln w="9525">
            <a:noFill/>
          </a:ln>
        </p:spPr>
        <p:txBody>
          <a:bodyPr wrap="square" anchor="t">
            <a:spAutoFit/>
          </a:bodyPr>
          <a:lstStyle/>
          <a:p>
            <a:pPr lvl="0" indent="0"/>
            <a:r>
              <a:rPr lang="en-US" altLang="zh-CN" sz="3200">
                <a:solidFill>
                  <a:srgbClr val="1018BC"/>
                </a:solidFill>
                <a:latin typeface="Times New Roman" panose="02020603050405020304" charset="0"/>
                <a:ea typeface="黑体" panose="02010609060101010101" pitchFamily="2" charset="-122"/>
              </a:rPr>
              <a:t>1.</a:t>
            </a:r>
            <a:r>
              <a:rPr lang="zh-CN" altLang="en-US" sz="3200" dirty="0">
                <a:solidFill>
                  <a:srgbClr val="1018BC"/>
                </a:solidFill>
                <a:latin typeface="Times New Roman" panose="02020603050405020304" charset="0"/>
                <a:ea typeface="黑体" panose="02010609060101010101" pitchFamily="2" charset="-122"/>
              </a:rPr>
              <a:t> 理想低通滤波器的转移函数定义 </a:t>
            </a:r>
          </a:p>
        </p:txBody>
      </p:sp>
      <p:graphicFrame>
        <p:nvGraphicFramePr>
          <p:cNvPr id="119811" name="对象 282634"/>
          <p:cNvGraphicFramePr/>
          <p:nvPr/>
        </p:nvGraphicFramePr>
        <p:xfrm>
          <a:off x="1209675" y="2171700"/>
          <a:ext cx="4986020" cy="1102360"/>
        </p:xfrm>
        <a:graphic>
          <a:graphicData uri="http://schemas.openxmlformats.org/presentationml/2006/ole">
            <mc:AlternateContent xmlns:mc="http://schemas.openxmlformats.org/markup-compatibility/2006">
              <mc:Choice xmlns:v="urn:schemas-microsoft-com:vml" Requires="v">
                <p:oleObj spid="_x0000_s40022" name="公式" r:id="rId3" imgW="2374900" imgH="482600" progId="Equation.3">
                  <p:embed/>
                </p:oleObj>
              </mc:Choice>
              <mc:Fallback>
                <p:oleObj name="公式" r:id="rId3" imgW="2374900" imgH="482600" progId="Equation.3">
                  <p:embed/>
                  <p:pic>
                    <p:nvPicPr>
                      <p:cNvPr id="0" name="图片 3202"/>
                      <p:cNvPicPr/>
                      <p:nvPr/>
                    </p:nvPicPr>
                    <p:blipFill>
                      <a:blip r:embed="rId4"/>
                      <a:stretch>
                        <a:fillRect/>
                      </a:stretch>
                    </p:blipFill>
                    <p:spPr>
                      <a:xfrm>
                        <a:off x="1209675" y="2171700"/>
                        <a:ext cx="4986020" cy="1102360"/>
                      </a:xfrm>
                      <a:prstGeom prst="rect">
                        <a:avLst/>
                      </a:prstGeom>
                      <a:noFill/>
                      <a:ln w="38100">
                        <a:noFill/>
                        <a:miter/>
                      </a:ln>
                    </p:spPr>
                  </p:pic>
                </p:oleObj>
              </mc:Fallback>
            </mc:AlternateContent>
          </a:graphicData>
        </a:graphic>
      </p:graphicFrame>
      <p:sp>
        <p:nvSpPr>
          <p:cNvPr id="119812" name="文本框 282637"/>
          <p:cNvSpPr txBox="1"/>
          <p:nvPr/>
        </p:nvSpPr>
        <p:spPr>
          <a:xfrm>
            <a:off x="787982" y="3378773"/>
            <a:ext cx="9243483" cy="1946910"/>
          </a:xfrm>
          <a:prstGeom prst="rect">
            <a:avLst/>
          </a:prstGeom>
          <a:noFill/>
          <a:ln w="9525">
            <a:noFill/>
          </a:ln>
        </p:spPr>
        <p:txBody>
          <a:bodyPr anchor="t">
            <a:spAutoFit/>
          </a:bodyPr>
          <a:lstStyle/>
          <a:p>
            <a:pPr lvl="0" indent="0">
              <a:lnSpc>
                <a:spcPct val="145000"/>
              </a:lnSpc>
            </a:pPr>
            <a:r>
              <a:rPr lang="zh-CN" altLang="en-US" sz="2800" b="1" dirty="0">
                <a:solidFill>
                  <a:srgbClr val="333399"/>
                </a:solidFill>
                <a:latin typeface="Times New Roman" panose="02020603050405020304" charset="0"/>
              </a:rPr>
              <a:t>其中，</a:t>
            </a:r>
            <a:r>
              <a:rPr lang="en-US" altLang="zh-CN" sz="2800" i="1">
                <a:latin typeface="Times New Roman" panose="02020603050405020304" charset="0"/>
              </a:rPr>
              <a:t>D</a:t>
            </a:r>
            <a:r>
              <a:rPr lang="en-US" altLang="zh-CN" sz="2800" baseline="-25000">
                <a:latin typeface="Times New Roman" panose="02020603050405020304" charset="0"/>
              </a:rPr>
              <a:t>0</a:t>
            </a:r>
            <a:r>
              <a:rPr lang="zh-CN" altLang="en-US" sz="2800" dirty="0">
                <a:latin typeface="Times New Roman" panose="02020603050405020304" charset="0"/>
              </a:rPr>
              <a:t>是非负整数，是</a:t>
            </a:r>
            <a:r>
              <a:rPr lang="en-US" altLang="zh-CN" sz="2800" i="1">
                <a:latin typeface="Times New Roman" panose="02020603050405020304" charset="0"/>
              </a:rPr>
              <a:t>D</a:t>
            </a:r>
            <a:r>
              <a:rPr lang="en-US" altLang="zh-CN" sz="2800" err="1">
                <a:latin typeface="Times New Roman" panose="02020603050405020304" charset="0"/>
              </a:rPr>
              <a:t>(u,v</a:t>
            </a:r>
            <a:r>
              <a:rPr lang="en-US" altLang="zh-CN" sz="2800">
                <a:latin typeface="Times New Roman" panose="02020603050405020304" charset="0"/>
              </a:rPr>
              <a:t>)</a:t>
            </a:r>
            <a:r>
              <a:rPr lang="zh-CN" altLang="en-US" sz="2800" dirty="0">
                <a:latin typeface="Times New Roman" panose="02020603050405020304" charset="0"/>
              </a:rPr>
              <a:t>为频率图的平面上从原点到点</a:t>
            </a:r>
            <a:r>
              <a:rPr lang="en-US" altLang="zh-CN" sz="2800">
                <a:latin typeface="Times New Roman" panose="02020603050405020304" charset="0"/>
              </a:rPr>
              <a:t>(</a:t>
            </a:r>
            <a:r>
              <a:rPr lang="en-US" altLang="zh-CN" sz="2800" i="1">
                <a:latin typeface="Times New Roman" panose="02020603050405020304" charset="0"/>
              </a:rPr>
              <a:t>u</a:t>
            </a:r>
            <a:r>
              <a:rPr lang="en-US" altLang="zh-CN" sz="2800" err="1">
                <a:latin typeface="Times New Roman" panose="02020603050405020304" charset="0"/>
              </a:rPr>
              <a:t>,</a:t>
            </a:r>
            <a:r>
              <a:rPr lang="en-US" altLang="zh-CN" sz="2800" i="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的距离。并且随着频率平面原点位置的不同</a:t>
            </a:r>
            <a:r>
              <a:rPr lang="en-US" altLang="zh-CN" sz="2800" dirty="0">
                <a:latin typeface="Times New Roman" panose="02020603050405020304" charset="0"/>
              </a:rPr>
              <a:t>,</a:t>
            </a:r>
            <a:r>
              <a:rPr lang="en-US" altLang="zh-CN" sz="2800" i="1">
                <a:latin typeface="Times New Roman" panose="02020603050405020304" charset="0"/>
              </a:rPr>
              <a:t>D</a:t>
            </a:r>
            <a:r>
              <a:rPr lang="en-US" altLang="zh-CN" sz="2800" err="1">
                <a:latin typeface="Times New Roman" panose="02020603050405020304" charset="0"/>
              </a:rPr>
              <a:t>(</a:t>
            </a:r>
            <a:r>
              <a:rPr lang="en-US" altLang="zh-CN" sz="2800" i="1">
                <a:latin typeface="Times New Roman" panose="02020603050405020304" charset="0"/>
              </a:rPr>
              <a:t>u</a:t>
            </a:r>
            <a:r>
              <a:rPr lang="en-US" altLang="zh-CN" sz="2800" err="1">
                <a:latin typeface="Times New Roman" panose="02020603050405020304" charset="0"/>
              </a:rPr>
              <a:t>,</a:t>
            </a:r>
            <a:r>
              <a:rPr lang="en-US" altLang="zh-CN" sz="2800" i="1" err="1">
                <a:latin typeface="Times New Roman" panose="02020603050405020304" charset="0"/>
              </a:rPr>
              <a:t>v</a:t>
            </a:r>
            <a:r>
              <a:rPr lang="en-US" altLang="zh-CN" sz="2800">
                <a:latin typeface="Times New Roman" panose="02020603050405020304" charset="0"/>
              </a:rPr>
              <a:t>)</a:t>
            </a:r>
            <a:r>
              <a:rPr lang="zh-CN" altLang="en-US" sz="2800" dirty="0">
                <a:latin typeface="Times New Roman" panose="02020603050405020304" charset="0"/>
              </a:rPr>
              <a:t>的值也不同。</a:t>
            </a:r>
          </a:p>
        </p:txBody>
      </p:sp>
      <p:grpSp>
        <p:nvGrpSpPr>
          <p:cNvPr id="3" name="组合 2"/>
          <p:cNvGrpSpPr/>
          <p:nvPr/>
        </p:nvGrpSpPr>
        <p:grpSpPr>
          <a:xfrm>
            <a:off x="-12065" y="-1905"/>
            <a:ext cx="6359525" cy="7560310"/>
            <a:chOff x="-19" y="2"/>
            <a:chExt cx="10015" cy="11906"/>
          </a:xfrm>
        </p:grpSpPr>
        <p:grpSp>
          <p:nvGrpSpPr>
            <p:cNvPr id="5" name="组合 4"/>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2"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351233"/>
          <p:cNvSpPr txBox="1"/>
          <p:nvPr/>
        </p:nvSpPr>
        <p:spPr>
          <a:xfrm>
            <a:off x="1659560" y="1782388"/>
            <a:ext cx="7147943" cy="530225"/>
          </a:xfrm>
          <a:prstGeom prst="rect">
            <a:avLst/>
          </a:prstGeom>
          <a:noFill/>
          <a:ln w="9525">
            <a:noFill/>
          </a:ln>
        </p:spPr>
        <p:txBody>
          <a:bodyPr anchor="t">
            <a:spAutoFit/>
          </a:bodyPr>
          <a:lstStyle/>
          <a:p>
            <a:pPr lvl="0" indent="0" eaLnBrk="0" hangingPunct="0">
              <a:lnSpc>
                <a:spcPct val="120000"/>
              </a:lnSpc>
            </a:pPr>
            <a:r>
              <a:rPr lang="en-US" altLang="zh-CN" sz="1400">
                <a:solidFill>
                  <a:srgbClr val="FF0000"/>
                </a:solidFill>
                <a:latin typeface="Times New Roman" panose="02020603050405020304" charset="0"/>
                <a:ea typeface="宋体" panose="02010600030101010101" pitchFamily="2" charset="-122"/>
              </a:rPr>
              <a:t>    </a:t>
            </a:r>
            <a:r>
              <a:rPr lang="en-US" altLang="zh-CN" sz="2400">
                <a:solidFill>
                  <a:srgbClr val="FF0000"/>
                </a:solidFill>
                <a:latin typeface="Times New Roman" panose="02020603050405020304" charset="0"/>
                <a:ea typeface="黑体" panose="02010609060101010101" pitchFamily="2" charset="-122"/>
              </a:rPr>
              <a:t> </a:t>
            </a:r>
          </a:p>
        </p:txBody>
      </p:sp>
      <p:sp>
        <p:nvSpPr>
          <p:cNvPr id="351236" name="文本框 351235"/>
          <p:cNvSpPr txBox="1"/>
          <p:nvPr/>
        </p:nvSpPr>
        <p:spPr>
          <a:xfrm>
            <a:off x="1006475" y="1512570"/>
            <a:ext cx="9309100" cy="1626870"/>
          </a:xfrm>
          <a:prstGeom prst="rect">
            <a:avLst/>
          </a:prstGeom>
          <a:noFill/>
          <a:ln w="9525">
            <a:noFill/>
          </a:ln>
        </p:spPr>
        <p:txBody>
          <a:bodyPr wrap="square" anchor="t">
            <a:spAutoFit/>
          </a:bodyPr>
          <a:lstStyle/>
          <a:p>
            <a:pPr lvl="0" indent="0" eaLnBrk="0" hangingPunct="0">
              <a:lnSpc>
                <a:spcPct val="120000"/>
              </a:lnSpc>
            </a:pPr>
            <a:r>
              <a:rPr lang="zh-CN" altLang="en-US" sz="2800" dirty="0">
                <a:solidFill>
                  <a:schemeClr val="tx1"/>
                </a:solidFill>
                <a:latin typeface="黑体" panose="02010609060101010101" pitchFamily="2" charset="-122"/>
                <a:ea typeface="黑体" panose="02010609060101010101" pitchFamily="2" charset="-122"/>
                <a:sym typeface="+mn-ea"/>
              </a:rPr>
              <a:t>一维离散傅里叶变换的定义</a:t>
            </a:r>
            <a:r>
              <a:rPr lang="zh-CN" altLang="en-US" sz="2800" dirty="0">
                <a:solidFill>
                  <a:schemeClr val="tx1"/>
                </a:solidFill>
                <a:latin typeface="Times New Roman" panose="02020603050405020304" charset="0"/>
                <a:sym typeface="+mn-ea"/>
              </a:rPr>
              <a:t>：</a:t>
            </a:r>
            <a:r>
              <a:rPr lang="zh-CN" altLang="en-US" sz="2800" dirty="0">
                <a:solidFill>
                  <a:schemeClr val="tx1"/>
                </a:solidFill>
                <a:latin typeface="Times New Roman" panose="02020603050405020304" charset="0"/>
              </a:rPr>
              <a:t>设 </a:t>
            </a:r>
            <a:r>
              <a:rPr lang="en-US" altLang="zh-CN" sz="2800" i="1" err="1">
                <a:solidFill>
                  <a:schemeClr val="tx1"/>
                </a:solidFill>
                <a:latin typeface="Times New Roman" panose="02020603050405020304" charset="0"/>
              </a:rPr>
              <a:t>f(x</a:t>
            </a:r>
            <a:r>
              <a:rPr lang="en-US" altLang="zh-CN" sz="2800">
                <a:solidFill>
                  <a:schemeClr val="tx1"/>
                </a:solidFill>
                <a:latin typeface="Times New Roman" panose="02020603050405020304" charset="0"/>
              </a:rPr>
              <a:t>)</a:t>
            </a:r>
            <a:r>
              <a:rPr lang="zh-CN" altLang="en-US" sz="2800" dirty="0">
                <a:solidFill>
                  <a:schemeClr val="tx1"/>
                </a:solidFill>
                <a:latin typeface="Times New Roman" panose="02020603050405020304" charset="0"/>
              </a:rPr>
              <a:t>是在一维等间隔采样得到的长度为</a:t>
            </a:r>
            <a:r>
              <a:rPr lang="en-US" altLang="zh-CN" sz="2800">
                <a:solidFill>
                  <a:schemeClr val="tx1"/>
                </a:solidFill>
                <a:latin typeface="Times New Roman" panose="02020603050405020304" charset="0"/>
              </a:rPr>
              <a:t>N</a:t>
            </a:r>
            <a:r>
              <a:rPr lang="zh-CN" altLang="en-US" sz="2800">
                <a:solidFill>
                  <a:schemeClr val="tx1"/>
                </a:solidFill>
                <a:latin typeface="Times New Roman" panose="02020603050405020304" charset="0"/>
              </a:rPr>
              <a:t>的</a:t>
            </a:r>
            <a:r>
              <a:rPr lang="zh-CN" altLang="en-US" sz="2800" dirty="0">
                <a:solidFill>
                  <a:schemeClr val="tx1"/>
                </a:solidFill>
                <a:latin typeface="Times New Roman" panose="02020603050405020304" charset="0"/>
              </a:rPr>
              <a:t>离散信号，</a:t>
            </a:r>
            <a:r>
              <a:rPr lang="en-US" altLang="zh-CN" sz="2800" i="1">
                <a:solidFill>
                  <a:schemeClr val="tx1"/>
                </a:solidFill>
                <a:latin typeface="Times New Roman" panose="02020603050405020304" charset="0"/>
              </a:rPr>
              <a:t>x</a:t>
            </a:r>
            <a:r>
              <a:rPr lang="zh-CN" altLang="en-US" sz="2800" dirty="0">
                <a:solidFill>
                  <a:schemeClr val="tx1"/>
                </a:solidFill>
                <a:latin typeface="Times New Roman" panose="02020603050405020304" charset="0"/>
              </a:rPr>
              <a:t>离散实变量，</a:t>
            </a:r>
            <a:r>
              <a:rPr lang="en-US" altLang="zh-CN" sz="2800" i="1">
                <a:solidFill>
                  <a:schemeClr val="tx1"/>
                </a:solidFill>
                <a:latin typeface="Times New Roman" panose="02020603050405020304" charset="0"/>
              </a:rPr>
              <a:t>u</a:t>
            </a:r>
            <a:r>
              <a:rPr lang="zh-CN" altLang="en-US" sz="2800" dirty="0">
                <a:solidFill>
                  <a:schemeClr val="tx1"/>
                </a:solidFill>
                <a:latin typeface="Times New Roman" panose="02020603050405020304" charset="0"/>
              </a:rPr>
              <a:t>离散频率变量，则一维</a:t>
            </a:r>
            <a:r>
              <a:rPr lang="zh-CN" altLang="en-US" sz="2800" b="1" dirty="0">
                <a:solidFill>
                  <a:srgbClr val="FF0000"/>
                </a:solidFill>
                <a:latin typeface="Times New Roman" panose="02020603050405020304" charset="0"/>
              </a:rPr>
              <a:t>离散傅里叶变换对</a:t>
            </a:r>
            <a:r>
              <a:rPr lang="zh-CN" altLang="en-US" sz="2800" dirty="0">
                <a:solidFill>
                  <a:schemeClr val="tx1"/>
                </a:solidFill>
                <a:latin typeface="Times New Roman" panose="02020603050405020304" charset="0"/>
              </a:rPr>
              <a:t>一般地定义为：</a:t>
            </a:r>
          </a:p>
        </p:txBody>
      </p:sp>
      <p:grpSp>
        <p:nvGrpSpPr>
          <p:cNvPr id="7" name="组合 6"/>
          <p:cNvGrpSpPr/>
          <p:nvPr/>
        </p:nvGrpSpPr>
        <p:grpSpPr>
          <a:xfrm>
            <a:off x="2160905" y="3684270"/>
            <a:ext cx="7574280" cy="1864995"/>
            <a:chOff x="3403" y="6762"/>
            <a:chExt cx="11928" cy="2937"/>
          </a:xfrm>
        </p:grpSpPr>
        <p:graphicFrame>
          <p:nvGraphicFramePr>
            <p:cNvPr id="17412" name="对象 351237"/>
            <p:cNvGraphicFramePr/>
            <p:nvPr/>
          </p:nvGraphicFramePr>
          <p:xfrm>
            <a:off x="3403" y="6762"/>
            <a:ext cx="7172" cy="1379"/>
          </p:xfrm>
          <a:graphic>
            <a:graphicData uri="http://schemas.openxmlformats.org/presentationml/2006/ole">
              <mc:AlternateContent xmlns:mc="http://schemas.openxmlformats.org/markup-compatibility/2006">
                <mc:Choice xmlns:v="urn:schemas-microsoft-com:vml" Requires="v">
                  <p:oleObj spid="_x0000_s5291" r:id="rId3" imgW="2108200" imgH="457200" progId="Equation.3">
                    <p:embed/>
                  </p:oleObj>
                </mc:Choice>
                <mc:Fallback>
                  <p:oleObj r:id="rId3" imgW="2108200" imgH="457200" progId="Equation.3">
                    <p:embed/>
                    <p:pic>
                      <p:nvPicPr>
                        <p:cNvPr id="0" name="图片 3094"/>
                        <p:cNvPicPr/>
                        <p:nvPr/>
                      </p:nvPicPr>
                      <p:blipFill>
                        <a:blip r:embed="rId4"/>
                        <a:stretch>
                          <a:fillRect/>
                        </a:stretch>
                      </p:blipFill>
                      <p:spPr>
                        <a:xfrm>
                          <a:off x="3403" y="6762"/>
                          <a:ext cx="7172" cy="1379"/>
                        </a:xfrm>
                        <a:prstGeom prst="rect">
                          <a:avLst/>
                        </a:prstGeom>
                        <a:noFill/>
                        <a:ln w="38100">
                          <a:noFill/>
                          <a:miter/>
                        </a:ln>
                      </p:spPr>
                    </p:pic>
                  </p:oleObj>
                </mc:Fallback>
              </mc:AlternateContent>
            </a:graphicData>
          </a:graphic>
        </p:graphicFrame>
        <p:sp>
          <p:nvSpPr>
            <p:cNvPr id="17413" name="文本框 351238"/>
            <p:cNvSpPr txBox="1"/>
            <p:nvPr/>
          </p:nvSpPr>
          <p:spPr>
            <a:xfrm>
              <a:off x="11271" y="6762"/>
              <a:ext cx="4060" cy="1039"/>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2865">
                  <a:latin typeface="Times New Roman" panose="02020603050405020304" charset="0"/>
                  <a:ea typeface="黑体" panose="02010609060101010101" pitchFamily="2" charset="-122"/>
                </a:rPr>
                <a:t>(</a:t>
              </a:r>
              <a:r>
                <a:rPr lang="en-US" altLang="zh-CN" sz="1985" i="1">
                  <a:latin typeface="Times New Roman" panose="02020603050405020304" charset="0"/>
                  <a:ea typeface="宋体" panose="02010600030101010101" pitchFamily="2" charset="-122"/>
                </a:rPr>
                <a:t>u</a:t>
              </a:r>
              <a:r>
                <a:rPr lang="en-US" altLang="zh-CN" sz="1985">
                  <a:latin typeface="Times New Roman" panose="02020603050405020304" charset="0"/>
                  <a:ea typeface="宋体" panose="02010600030101010101" pitchFamily="2" charset="-122"/>
                </a:rPr>
                <a:t>=0,1,…,</a:t>
              </a:r>
              <a:r>
                <a:rPr lang="en-US" altLang="zh-CN" sz="1985" i="1">
                  <a:latin typeface="Times New Roman" panose="02020603050405020304" charset="0"/>
                  <a:ea typeface="宋体" panose="02010600030101010101" pitchFamily="2" charset="-122"/>
                </a:rPr>
                <a:t>N</a:t>
              </a:r>
              <a:r>
                <a:rPr lang="en-US" altLang="zh-CN" sz="1985">
                  <a:latin typeface="Times New Roman" panose="02020603050405020304" charset="0"/>
                  <a:ea typeface="宋体" panose="02010600030101010101" pitchFamily="2" charset="-122"/>
                </a:rPr>
                <a:t>-1)      </a:t>
              </a:r>
            </a:p>
          </p:txBody>
        </p:sp>
        <p:graphicFrame>
          <p:nvGraphicFramePr>
            <p:cNvPr id="17414" name="对象 351240"/>
            <p:cNvGraphicFramePr/>
            <p:nvPr/>
          </p:nvGraphicFramePr>
          <p:xfrm>
            <a:off x="3441" y="8267"/>
            <a:ext cx="7095" cy="1432"/>
          </p:xfrm>
          <a:graphic>
            <a:graphicData uri="http://schemas.openxmlformats.org/presentationml/2006/ole">
              <mc:AlternateContent xmlns:mc="http://schemas.openxmlformats.org/markup-compatibility/2006">
                <mc:Choice xmlns:v="urn:schemas-microsoft-com:vml" Requires="v">
                  <p:oleObj spid="_x0000_s5292" r:id="rId5" imgW="1993900" imgH="457200" progId="Equation.3">
                    <p:embed/>
                  </p:oleObj>
                </mc:Choice>
                <mc:Fallback>
                  <p:oleObj r:id="rId5" imgW="1993900" imgH="457200" progId="Equation.3">
                    <p:embed/>
                    <p:pic>
                      <p:nvPicPr>
                        <p:cNvPr id="0" name="图片 3095"/>
                        <p:cNvPicPr/>
                        <p:nvPr/>
                      </p:nvPicPr>
                      <p:blipFill>
                        <a:blip r:embed="rId6"/>
                        <a:stretch>
                          <a:fillRect/>
                        </a:stretch>
                      </p:blipFill>
                      <p:spPr>
                        <a:xfrm>
                          <a:off x="3441" y="8267"/>
                          <a:ext cx="7095" cy="1432"/>
                        </a:xfrm>
                        <a:prstGeom prst="rect">
                          <a:avLst/>
                        </a:prstGeom>
                        <a:noFill/>
                        <a:ln w="38100">
                          <a:noFill/>
                          <a:miter/>
                        </a:ln>
                      </p:spPr>
                    </p:pic>
                  </p:oleObj>
                </mc:Fallback>
              </mc:AlternateContent>
            </a:graphicData>
          </a:graphic>
        </p:graphicFrame>
        <p:sp>
          <p:nvSpPr>
            <p:cNvPr id="17415" name="文本框 351241"/>
            <p:cNvSpPr txBox="1"/>
            <p:nvPr/>
          </p:nvSpPr>
          <p:spPr>
            <a:xfrm>
              <a:off x="11469" y="8530"/>
              <a:ext cx="3700" cy="764"/>
            </a:xfrm>
            <a:prstGeom prst="rect">
              <a:avLst/>
            </a:prstGeom>
            <a:noFill/>
            <a:ln w="9525">
              <a:noFill/>
            </a:ln>
          </p:spPr>
          <p:txBody>
            <a:bodyPr wrap="square" anchor="t">
              <a:spAutoFit/>
            </a:bodyPr>
            <a:lstStyle/>
            <a:p>
              <a:pPr lvl="0" indent="0" eaLnBrk="0" hangingPunct="0">
                <a:lnSpc>
                  <a:spcPct val="130000"/>
                </a:lnSpc>
                <a:spcBef>
                  <a:spcPct val="140000"/>
                </a:spcBef>
              </a:pPr>
              <a:r>
                <a:rPr lang="en-US" altLang="zh-CN" sz="1985">
                  <a:latin typeface="Times New Roman" panose="02020603050405020304" charset="0"/>
                  <a:ea typeface="宋体" panose="02010600030101010101" pitchFamily="2" charset="-122"/>
                </a:rPr>
                <a:t>(</a:t>
              </a:r>
              <a:r>
                <a:rPr lang="en-US" altLang="zh-CN" sz="1985" i="1">
                  <a:latin typeface="Times New Roman" panose="02020603050405020304" charset="0"/>
                  <a:ea typeface="宋体" panose="02010600030101010101" pitchFamily="2" charset="-122"/>
                </a:rPr>
                <a:t>x</a:t>
              </a:r>
              <a:r>
                <a:rPr lang="en-US" altLang="zh-CN" sz="1985">
                  <a:latin typeface="Times New Roman" panose="02020603050405020304" charset="0"/>
                  <a:ea typeface="宋体" panose="02010600030101010101" pitchFamily="2" charset="-122"/>
                </a:rPr>
                <a:t>=0,1,…,</a:t>
              </a:r>
              <a:r>
                <a:rPr lang="en-US" altLang="zh-CN" sz="1985" i="1">
                  <a:latin typeface="Times New Roman" panose="02020603050405020304" charset="0"/>
                  <a:ea typeface="宋体" panose="02010600030101010101" pitchFamily="2" charset="-122"/>
                </a:rPr>
                <a:t>N</a:t>
              </a:r>
              <a:r>
                <a:rPr lang="en-US" altLang="zh-CN" sz="1985">
                  <a:latin typeface="Times New Roman" panose="02020603050405020304" charset="0"/>
                  <a:ea typeface="宋体" panose="02010600030101010101" pitchFamily="2" charset="-122"/>
                </a:rPr>
                <a:t>-1)    </a:t>
              </a:r>
              <a:r>
                <a:rPr lang="en-US" altLang="zh-CN" sz="1985">
                  <a:solidFill>
                    <a:srgbClr val="FF0000"/>
                  </a:solidFill>
                  <a:latin typeface="Times New Roman" panose="02020603050405020304" charset="0"/>
                  <a:ea typeface="宋体" panose="02010600030101010101" pitchFamily="2" charset="-122"/>
                </a:rPr>
                <a:t>  </a:t>
              </a:r>
            </a:p>
          </p:txBody>
        </p:sp>
      </p:grpSp>
      <p:sp>
        <p:nvSpPr>
          <p:cNvPr id="8" name="文本框 7"/>
          <p:cNvSpPr txBox="1"/>
          <p:nvPr/>
        </p:nvSpPr>
        <p:spPr>
          <a:xfrm>
            <a:off x="9695180" y="3910965"/>
            <a:ext cx="732155" cy="396240"/>
          </a:xfrm>
          <a:prstGeom prst="rect">
            <a:avLst/>
          </a:prstGeom>
          <a:noFill/>
        </p:spPr>
        <p:txBody>
          <a:bodyPr wrap="square" rtlCol="0">
            <a:spAutoFit/>
          </a:bodyPr>
          <a:lstStyle/>
          <a:p>
            <a:r>
              <a:rPr lang="zh-CN" altLang="en-US" sz="2000" b="1">
                <a:solidFill>
                  <a:srgbClr val="1018BC"/>
                </a:solidFill>
              </a:rPr>
              <a:t>式</a:t>
            </a:r>
            <a:r>
              <a:rPr lang="en-US" altLang="zh-CN" sz="2000" b="1">
                <a:solidFill>
                  <a:srgbClr val="1018BC"/>
                </a:solidFill>
              </a:rPr>
              <a:t>1</a:t>
            </a:r>
          </a:p>
        </p:txBody>
      </p:sp>
      <p:sp>
        <p:nvSpPr>
          <p:cNvPr id="9" name="文本框 8"/>
          <p:cNvSpPr txBox="1"/>
          <p:nvPr/>
        </p:nvSpPr>
        <p:spPr>
          <a:xfrm>
            <a:off x="9695180" y="4875530"/>
            <a:ext cx="841375" cy="396240"/>
          </a:xfrm>
          <a:prstGeom prst="rect">
            <a:avLst/>
          </a:prstGeom>
          <a:noFill/>
        </p:spPr>
        <p:txBody>
          <a:bodyPr wrap="square" rtlCol="0">
            <a:spAutoFit/>
          </a:bodyPr>
          <a:lstStyle/>
          <a:p>
            <a:r>
              <a:rPr lang="zh-CN" altLang="en-US" sz="2000" b="1">
                <a:solidFill>
                  <a:srgbClr val="1018BC"/>
                </a:solidFill>
              </a:rPr>
              <a:t>式</a:t>
            </a:r>
            <a:r>
              <a:rPr lang="en-US" altLang="zh-CN" sz="2000" b="1">
                <a:solidFill>
                  <a:srgbClr val="1018BC"/>
                </a:solidFill>
              </a:rPr>
              <a:t>2</a:t>
            </a:r>
          </a:p>
        </p:txBody>
      </p:sp>
      <p:grpSp>
        <p:nvGrpSpPr>
          <p:cNvPr id="11" name="组合 10"/>
          <p:cNvGrpSpPr/>
          <p:nvPr/>
        </p:nvGrpSpPr>
        <p:grpSpPr>
          <a:xfrm>
            <a:off x="-12065" y="-1270"/>
            <a:ext cx="8423275" cy="7560310"/>
            <a:chOff x="-19" y="-2"/>
            <a:chExt cx="13265" cy="11906"/>
          </a:xfrm>
        </p:grpSpPr>
        <p:grpSp>
          <p:nvGrpSpPr>
            <p:cNvPr id="10" name="组合 9"/>
            <p:cNvGrpSpPr/>
            <p:nvPr/>
          </p:nvGrpSpPr>
          <p:grpSpPr>
            <a:xfrm>
              <a:off x="-19" y="-2"/>
              <a:ext cx="7440" cy="11906"/>
              <a:chOff x="1220" y="556"/>
              <a:chExt cx="7440" cy="10806"/>
            </a:xfrm>
          </p:grpSpPr>
          <p:sp>
            <p:nvSpPr>
              <p:cNvPr id="12"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3"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4" name="文本框 13"/>
            <p:cNvSpPr txBox="1"/>
            <p:nvPr/>
          </p:nvSpPr>
          <p:spPr>
            <a:xfrm>
              <a:off x="1564" y="900"/>
              <a:ext cx="11682" cy="1104"/>
            </a:xfrm>
            <a:prstGeom prst="rect">
              <a:avLst/>
            </a:prstGeom>
            <a:noFill/>
          </p:spPr>
          <p:txBody>
            <a:bodyPr wrap="square" rtlCol="0">
              <a:spAutoFit/>
            </a:bodyPr>
            <a:lstStyle/>
            <a:p>
              <a:pPr marL="17145" indent="-17145" defTabSz="0">
                <a:lnSpc>
                  <a:spcPct val="100000"/>
                </a:lnSpc>
                <a:spcBef>
                  <a:spcPts val="1920"/>
                </a:spcBef>
                <a:tabLst>
                  <a:tab pos="892175" algn="l"/>
                </a:tabLst>
              </a:pPr>
              <a:r>
                <a:rPr sz="4000" b="1" spc="-5" dirty="0">
                  <a:solidFill>
                    <a:schemeClr val="tx1"/>
                  </a:solidFill>
                  <a:latin typeface="Times New Roman" panose="02020603050405020304" charset="0"/>
                  <a:cs typeface="新宋体" panose="02010609030101010101" charset="-122"/>
                  <a:sym typeface="+mn-ea"/>
                </a:rPr>
                <a:t>傅里叶变换及其反变换</a:t>
              </a:r>
              <a:endParaRPr lang="zh-CN" altLang="en-US" sz="4000" b="1" spc="-5" dirty="0">
                <a:solidFill>
                  <a:schemeClr val="tx1"/>
                </a:solidFill>
                <a:latin typeface="Times New Roman" panose="02020603050405020304" charset="0"/>
                <a:cs typeface="新宋体" panose="0201060903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1236"/>
                                        </p:tgtEl>
                                        <p:attrNameLst>
                                          <p:attrName>style.visibility</p:attrName>
                                        </p:attrNameLst>
                                      </p:cBhvr>
                                      <p:to>
                                        <p:strVal val="visible"/>
                                      </p:to>
                                    </p:set>
                                    <p:animEffect transition="in" filter="box(in)">
                                      <p:cBhvr>
                                        <p:cTn id="7" dur="500"/>
                                        <p:tgtEl>
                                          <p:spTgt spid="35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283657"/>
          <p:cNvSpPr txBox="1"/>
          <p:nvPr/>
        </p:nvSpPr>
        <p:spPr>
          <a:xfrm>
            <a:off x="828040" y="2041525"/>
            <a:ext cx="9518650" cy="1041400"/>
          </a:xfrm>
          <a:prstGeom prst="rect">
            <a:avLst/>
          </a:prstGeom>
          <a:noFill/>
          <a:ln w="9525">
            <a:noFill/>
          </a:ln>
        </p:spPr>
        <p:txBody>
          <a:bodyPr wrap="square" anchor="t">
            <a:spAutoFit/>
          </a:bodyPr>
          <a:lstStyle/>
          <a:p>
            <a:pPr lvl="0" indent="0">
              <a:lnSpc>
                <a:spcPct val="130000"/>
              </a:lnSpc>
            </a:pPr>
            <a:r>
              <a:rPr lang="en-US" altLang="zh-CN" sz="2400" b="1" err="1">
                <a:solidFill>
                  <a:srgbClr val="660033"/>
                </a:solidFill>
                <a:latin typeface="Times New Roman" panose="02020603050405020304" charset="0"/>
              </a:rPr>
              <a:t>D(u,v</a:t>
            </a:r>
            <a:r>
              <a:rPr lang="en-US" altLang="zh-CN" sz="2400" b="1">
                <a:solidFill>
                  <a:srgbClr val="660033"/>
                </a:solidFill>
                <a:latin typeface="Times New Roman" panose="02020603050405020304" charset="0"/>
              </a:rPr>
              <a:t>)</a:t>
            </a:r>
            <a:r>
              <a:rPr lang="zh-CN" altLang="en-US" sz="2400" b="1" dirty="0">
                <a:solidFill>
                  <a:srgbClr val="660033"/>
                </a:solidFill>
                <a:latin typeface="Times New Roman" panose="02020603050405020304" charset="0"/>
              </a:rPr>
              <a:t>的值：</a:t>
            </a:r>
            <a:r>
              <a:rPr lang="en-US" altLang="zh-CN" sz="2400">
                <a:latin typeface="Times New Roman" panose="02020603050405020304" charset="0"/>
              </a:rPr>
              <a:t> (1)</a:t>
            </a:r>
            <a:r>
              <a:rPr lang="zh-CN" altLang="en-US" sz="2400" dirty="0">
                <a:latin typeface="Times New Roman" panose="02020603050405020304" charset="0"/>
              </a:rPr>
              <a:t>如果图像为</a:t>
            </a:r>
            <a:r>
              <a:rPr lang="en-US" altLang="zh-CN" sz="2400" err="1">
                <a:latin typeface="Times New Roman" panose="02020603050405020304" charset="0"/>
              </a:rPr>
              <a:t>f(x,y</a:t>
            </a:r>
            <a:r>
              <a:rPr lang="en-US" altLang="zh-CN" sz="2400">
                <a:latin typeface="Times New Roman" panose="02020603050405020304" charset="0"/>
              </a:rPr>
              <a:t>)</a:t>
            </a:r>
            <a:r>
              <a:rPr lang="zh-CN" altLang="en-US" sz="2400" dirty="0">
                <a:latin typeface="Times New Roman" panose="02020603050405020304" charset="0"/>
              </a:rPr>
              <a:t>，则对</a:t>
            </a:r>
            <a:r>
              <a:rPr lang="en-US" altLang="zh-CN" sz="2400" err="1">
                <a:latin typeface="Times New Roman" panose="02020603050405020304" charset="0"/>
              </a:rPr>
              <a:t>f(x,y</a:t>
            </a:r>
            <a:r>
              <a:rPr lang="en-US" altLang="zh-CN" sz="2400">
                <a:latin typeface="Times New Roman" panose="02020603050405020304" charset="0"/>
              </a:rPr>
              <a:t>)</a:t>
            </a:r>
            <a:r>
              <a:rPr lang="zh-CN" altLang="en-US" sz="2400" dirty="0">
                <a:latin typeface="Times New Roman" panose="02020603050405020304" charset="0"/>
              </a:rPr>
              <a:t>进行傅里叶变换后的频率平面的原点在</a:t>
            </a:r>
            <a:r>
              <a:rPr lang="en-US" altLang="zh-CN" sz="2400">
                <a:latin typeface="Times New Roman" panose="02020603050405020304" charset="0"/>
              </a:rPr>
              <a:t>(0,0)</a:t>
            </a:r>
            <a:r>
              <a:rPr lang="zh-CN" altLang="en-US" sz="2400" dirty="0">
                <a:latin typeface="Times New Roman" panose="02020603050405020304" charset="0"/>
              </a:rPr>
              <a:t>，这时从点</a:t>
            </a:r>
            <a:r>
              <a:rPr lang="en-US" altLang="zh-CN" sz="2400">
                <a:latin typeface="Times New Roman" panose="02020603050405020304" charset="0"/>
              </a:rPr>
              <a:t>(</a:t>
            </a:r>
            <a:r>
              <a:rPr lang="en-US" altLang="zh-CN" sz="2400" err="1">
                <a:latin typeface="Times New Roman" panose="02020603050405020304" charset="0"/>
              </a:rPr>
              <a:t>u,v</a:t>
            </a:r>
            <a:r>
              <a:rPr lang="en-US" altLang="zh-CN" sz="2400">
                <a:latin typeface="Times New Roman" panose="02020603050405020304" charset="0"/>
              </a:rPr>
              <a:t>)</a:t>
            </a:r>
            <a:r>
              <a:rPr lang="zh-CN" altLang="en-US" sz="2400" dirty="0">
                <a:latin typeface="Times New Roman" panose="02020603050405020304" charset="0"/>
              </a:rPr>
              <a:t>到频率平面原点</a:t>
            </a:r>
            <a:r>
              <a:rPr lang="en-US" altLang="zh-CN" sz="2400">
                <a:latin typeface="Times New Roman" panose="02020603050405020304" charset="0"/>
              </a:rPr>
              <a:t>(0,0)</a:t>
            </a:r>
            <a:r>
              <a:rPr lang="zh-CN" altLang="en-US" sz="2400" dirty="0">
                <a:latin typeface="Times New Roman" panose="02020603050405020304" charset="0"/>
              </a:rPr>
              <a:t>的距离为：    </a:t>
            </a:r>
          </a:p>
        </p:txBody>
      </p:sp>
      <p:graphicFrame>
        <p:nvGraphicFramePr>
          <p:cNvPr id="120834" name="对象 283661"/>
          <p:cNvGraphicFramePr/>
          <p:nvPr/>
        </p:nvGraphicFramePr>
        <p:xfrm>
          <a:off x="2314575" y="3716020"/>
          <a:ext cx="2673985" cy="632460"/>
        </p:xfrm>
        <a:graphic>
          <a:graphicData uri="http://schemas.openxmlformats.org/presentationml/2006/ole">
            <mc:AlternateContent xmlns:mc="http://schemas.openxmlformats.org/markup-compatibility/2006">
              <mc:Choice xmlns:v="urn:schemas-microsoft-com:vml" Requires="v">
                <p:oleObj spid="_x0000_s41046" r:id="rId3" imgW="1353820" imgH="232410" progId="Equation.3">
                  <p:embed/>
                </p:oleObj>
              </mc:Choice>
              <mc:Fallback>
                <p:oleObj r:id="rId3" imgW="1353820" imgH="232410" progId="Equation.3">
                  <p:embed/>
                  <p:pic>
                    <p:nvPicPr>
                      <p:cNvPr id="0" name="图片 3203"/>
                      <p:cNvPicPr/>
                      <p:nvPr/>
                    </p:nvPicPr>
                    <p:blipFill>
                      <a:blip r:embed="rId4"/>
                      <a:stretch>
                        <a:fillRect/>
                      </a:stretch>
                    </p:blipFill>
                    <p:spPr>
                      <a:xfrm>
                        <a:off x="2314575" y="3716020"/>
                        <a:ext cx="2673985" cy="632460"/>
                      </a:xfrm>
                      <a:prstGeom prst="rect">
                        <a:avLst/>
                      </a:prstGeom>
                      <a:noFill/>
                      <a:ln w="38100">
                        <a:noFill/>
                        <a:miter/>
                      </a:ln>
                    </p:spPr>
                  </p:pic>
                </p:oleObj>
              </mc:Fallback>
            </mc:AlternateContent>
          </a:graphicData>
        </a:graphic>
      </p:graphicFrame>
      <p:grpSp>
        <p:nvGrpSpPr>
          <p:cNvPr id="120836" name="组合 283669"/>
          <p:cNvGrpSpPr/>
          <p:nvPr/>
        </p:nvGrpSpPr>
        <p:grpSpPr>
          <a:xfrm>
            <a:off x="1742092" y="4760044"/>
            <a:ext cx="2769544" cy="2284610"/>
            <a:chOff x="3022" y="890"/>
            <a:chExt cx="1582" cy="1305"/>
          </a:xfrm>
        </p:grpSpPr>
        <p:sp>
          <p:nvSpPr>
            <p:cNvPr id="120837" name="文本框 283670"/>
            <p:cNvSpPr txBox="1"/>
            <p:nvPr/>
          </p:nvSpPr>
          <p:spPr>
            <a:xfrm>
              <a:off x="3072" y="942"/>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0</a:t>
              </a:r>
            </a:p>
          </p:txBody>
        </p:sp>
        <p:sp>
          <p:nvSpPr>
            <p:cNvPr id="120838" name="文本框 283671"/>
            <p:cNvSpPr txBox="1"/>
            <p:nvPr/>
          </p:nvSpPr>
          <p:spPr>
            <a:xfrm>
              <a:off x="3884" y="890"/>
              <a:ext cx="242" cy="164"/>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N</a:t>
              </a:r>
            </a:p>
          </p:txBody>
        </p:sp>
        <p:sp>
          <p:nvSpPr>
            <p:cNvPr id="120839" name="文本框 283672"/>
            <p:cNvSpPr txBox="1"/>
            <p:nvPr/>
          </p:nvSpPr>
          <p:spPr>
            <a:xfrm>
              <a:off x="3022" y="1626"/>
              <a:ext cx="242" cy="163"/>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M</a:t>
              </a:r>
            </a:p>
          </p:txBody>
        </p:sp>
        <p:sp>
          <p:nvSpPr>
            <p:cNvPr id="120840" name="文本框 283673"/>
            <p:cNvSpPr txBox="1"/>
            <p:nvPr/>
          </p:nvSpPr>
          <p:spPr>
            <a:xfrm>
              <a:off x="3914" y="1822"/>
              <a:ext cx="463" cy="157"/>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(M,N</a:t>
              </a:r>
              <a:r>
                <a:rPr lang="zh-CN" altLang="en-US" sz="1985" b="1" dirty="0">
                  <a:latin typeface="Times New Roman" panose="02020603050405020304" charset="0"/>
                  <a:ea typeface="黑体" panose="02010609060101010101" pitchFamily="2" charset="-122"/>
                </a:rPr>
                <a:t>)</a:t>
              </a:r>
            </a:p>
          </p:txBody>
        </p:sp>
        <p:sp>
          <p:nvSpPr>
            <p:cNvPr id="120841" name="直接连接符 283674"/>
            <p:cNvSpPr/>
            <p:nvPr/>
          </p:nvSpPr>
          <p:spPr>
            <a:xfrm>
              <a:off x="3264" y="1054"/>
              <a:ext cx="0" cy="981"/>
            </a:xfrm>
            <a:prstGeom prst="line">
              <a:avLst/>
            </a:prstGeom>
            <a:ln w="28575" cap="flat" cmpd="sng">
              <a:solidFill>
                <a:srgbClr val="000000"/>
              </a:solidFill>
              <a:prstDash val="solid"/>
              <a:round/>
              <a:headEnd type="none" w="med" len="med"/>
              <a:tailEnd type="triangle" w="med" len="med"/>
            </a:ln>
          </p:spPr>
        </p:sp>
        <p:sp>
          <p:nvSpPr>
            <p:cNvPr id="120842" name="直接连接符 283675"/>
            <p:cNvSpPr/>
            <p:nvPr/>
          </p:nvSpPr>
          <p:spPr>
            <a:xfrm>
              <a:off x="3264" y="1054"/>
              <a:ext cx="1053" cy="0"/>
            </a:xfrm>
            <a:prstGeom prst="line">
              <a:avLst/>
            </a:prstGeom>
            <a:ln w="28575" cap="flat" cmpd="sng">
              <a:solidFill>
                <a:srgbClr val="000000"/>
              </a:solidFill>
              <a:prstDash val="solid"/>
              <a:round/>
              <a:headEnd type="none" w="med" len="med"/>
              <a:tailEnd type="triangle" w="med" len="med"/>
            </a:ln>
          </p:spPr>
        </p:sp>
        <p:sp>
          <p:nvSpPr>
            <p:cNvPr id="120843" name="直接连接符 283676"/>
            <p:cNvSpPr/>
            <p:nvPr/>
          </p:nvSpPr>
          <p:spPr>
            <a:xfrm>
              <a:off x="4030" y="1054"/>
              <a:ext cx="0" cy="754"/>
            </a:xfrm>
            <a:prstGeom prst="line">
              <a:avLst/>
            </a:prstGeom>
            <a:ln w="28575" cap="flat" cmpd="sng">
              <a:solidFill>
                <a:srgbClr val="000000"/>
              </a:solidFill>
              <a:prstDash val="solid"/>
              <a:round/>
              <a:headEnd type="none" w="med" len="med"/>
              <a:tailEnd type="none" w="med" len="med"/>
            </a:ln>
          </p:spPr>
        </p:sp>
        <p:sp>
          <p:nvSpPr>
            <p:cNvPr id="120844" name="直接连接符 283677"/>
            <p:cNvSpPr/>
            <p:nvPr/>
          </p:nvSpPr>
          <p:spPr>
            <a:xfrm>
              <a:off x="3264" y="1810"/>
              <a:ext cx="766" cy="0"/>
            </a:xfrm>
            <a:prstGeom prst="line">
              <a:avLst/>
            </a:prstGeom>
            <a:ln w="28575" cap="flat" cmpd="sng">
              <a:solidFill>
                <a:srgbClr val="000000"/>
              </a:solidFill>
              <a:prstDash val="solid"/>
              <a:round/>
              <a:headEnd type="none" w="med" len="med"/>
              <a:tailEnd type="none" w="med" len="med"/>
            </a:ln>
          </p:spPr>
        </p:sp>
        <p:sp>
          <p:nvSpPr>
            <p:cNvPr id="120845" name="文本框 283678"/>
            <p:cNvSpPr txBox="1"/>
            <p:nvPr/>
          </p:nvSpPr>
          <p:spPr>
            <a:xfrm>
              <a:off x="4363" y="972"/>
              <a:ext cx="241" cy="182"/>
            </a:xfrm>
            <a:prstGeom prst="rect">
              <a:avLst/>
            </a:prstGeom>
            <a:solidFill>
              <a:srgbClr val="FFFFFF"/>
            </a:solidFill>
            <a:ln w="9525">
              <a:noFill/>
            </a:ln>
          </p:spPr>
          <p:txBody>
            <a:bodyPr anchor="t"/>
            <a:lstStyle/>
            <a:p>
              <a:pPr lvl="0" indent="0"/>
              <a:r>
                <a:rPr lang="en-US" altLang="zh-CN" sz="1985" b="1">
                  <a:latin typeface="Times New Roman" panose="02020603050405020304" charset="0"/>
                  <a:ea typeface="宋体" panose="02010600030101010101" pitchFamily="2" charset="-122"/>
                </a:rPr>
                <a:t>v</a:t>
              </a:r>
            </a:p>
          </p:txBody>
        </p:sp>
        <p:sp>
          <p:nvSpPr>
            <p:cNvPr id="120846" name="文本框 283679"/>
            <p:cNvSpPr txBox="1"/>
            <p:nvPr/>
          </p:nvSpPr>
          <p:spPr>
            <a:xfrm>
              <a:off x="3229" y="2024"/>
              <a:ext cx="241" cy="171"/>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宋体" panose="02010600030101010101" pitchFamily="2" charset="-122"/>
                </a:rPr>
                <a:t>u</a:t>
              </a:r>
            </a:p>
          </p:txBody>
        </p:sp>
        <p:grpSp>
          <p:nvGrpSpPr>
            <p:cNvPr id="120847" name="组合 283680"/>
            <p:cNvGrpSpPr/>
            <p:nvPr/>
          </p:nvGrpSpPr>
          <p:grpSpPr>
            <a:xfrm>
              <a:off x="3282" y="1068"/>
              <a:ext cx="726" cy="227"/>
              <a:chOff x="6477" y="11558"/>
              <a:chExt cx="1440" cy="312"/>
            </a:xfrm>
          </p:grpSpPr>
          <p:sp>
            <p:nvSpPr>
              <p:cNvPr id="120848" name="直接连接符 283681"/>
              <p:cNvSpPr/>
              <p:nvPr/>
            </p:nvSpPr>
            <p:spPr>
              <a:xfrm flipH="1" flipV="1">
                <a:off x="7377" y="11558"/>
                <a:ext cx="180" cy="312"/>
              </a:xfrm>
              <a:prstGeom prst="line">
                <a:avLst/>
              </a:prstGeom>
              <a:ln w="9525" cap="flat" cmpd="sng">
                <a:solidFill>
                  <a:srgbClr val="000000"/>
                </a:solidFill>
                <a:prstDash val="solid"/>
                <a:round/>
                <a:headEnd type="none" w="med" len="med"/>
                <a:tailEnd type="none" w="med" len="med"/>
              </a:ln>
            </p:spPr>
          </p:sp>
          <p:sp>
            <p:nvSpPr>
              <p:cNvPr id="120849" name="直接连接符 283682"/>
              <p:cNvSpPr/>
              <p:nvPr/>
            </p:nvSpPr>
            <p:spPr>
              <a:xfrm rot="300000" flipV="1">
                <a:off x="7557" y="11714"/>
                <a:ext cx="360" cy="156"/>
              </a:xfrm>
              <a:prstGeom prst="line">
                <a:avLst/>
              </a:prstGeom>
              <a:ln w="9525" cap="flat" cmpd="sng">
                <a:solidFill>
                  <a:srgbClr val="000000"/>
                </a:solidFill>
                <a:prstDash val="solid"/>
                <a:round/>
                <a:headEnd type="none" w="med" len="med"/>
                <a:tailEnd type="none" w="med" len="med"/>
              </a:ln>
            </p:spPr>
          </p:sp>
          <p:sp>
            <p:nvSpPr>
              <p:cNvPr id="120850" name="直接连接符 283683"/>
              <p:cNvSpPr/>
              <p:nvPr/>
            </p:nvSpPr>
            <p:spPr>
              <a:xfrm flipV="1">
                <a:off x="6477" y="11558"/>
                <a:ext cx="540" cy="312"/>
              </a:xfrm>
              <a:prstGeom prst="line">
                <a:avLst/>
              </a:prstGeom>
              <a:ln w="9525" cap="flat" cmpd="sng">
                <a:solidFill>
                  <a:srgbClr val="000000"/>
                </a:solidFill>
                <a:prstDash val="solid"/>
                <a:round/>
                <a:headEnd type="none" w="med" len="med"/>
                <a:tailEnd type="none" w="med" len="med"/>
              </a:ln>
            </p:spPr>
          </p:sp>
        </p:grpSp>
        <p:sp>
          <p:nvSpPr>
            <p:cNvPr id="120851" name="直接连接符 283684"/>
            <p:cNvSpPr/>
            <p:nvPr/>
          </p:nvSpPr>
          <p:spPr>
            <a:xfrm flipV="1">
              <a:off x="3257" y="1585"/>
              <a:ext cx="189" cy="103"/>
            </a:xfrm>
            <a:prstGeom prst="line">
              <a:avLst/>
            </a:prstGeom>
            <a:ln w="9525" cap="flat" cmpd="sng">
              <a:solidFill>
                <a:srgbClr val="000000"/>
              </a:solidFill>
              <a:prstDash val="solid"/>
              <a:round/>
              <a:headEnd type="none" w="med" len="med"/>
              <a:tailEnd type="none" w="med" len="med"/>
            </a:ln>
          </p:spPr>
        </p:sp>
        <p:sp>
          <p:nvSpPr>
            <p:cNvPr id="120852" name="直接连接符 283685"/>
            <p:cNvSpPr/>
            <p:nvPr/>
          </p:nvSpPr>
          <p:spPr>
            <a:xfrm flipH="1" flipV="1">
              <a:off x="3450" y="1589"/>
              <a:ext cx="95" cy="208"/>
            </a:xfrm>
            <a:prstGeom prst="line">
              <a:avLst/>
            </a:prstGeom>
            <a:ln w="9525" cap="flat" cmpd="sng">
              <a:solidFill>
                <a:srgbClr val="000000"/>
              </a:solidFill>
              <a:prstDash val="solid"/>
              <a:round/>
              <a:headEnd type="none" w="med" len="med"/>
              <a:tailEnd type="none" w="med" len="med"/>
            </a:ln>
          </p:spPr>
        </p:sp>
        <p:sp>
          <p:nvSpPr>
            <p:cNvPr id="120853" name="直接连接符 283686"/>
            <p:cNvSpPr/>
            <p:nvPr/>
          </p:nvSpPr>
          <p:spPr>
            <a:xfrm flipV="1">
              <a:off x="3730" y="1589"/>
              <a:ext cx="284" cy="208"/>
            </a:xfrm>
            <a:prstGeom prst="line">
              <a:avLst/>
            </a:prstGeom>
            <a:ln w="9525" cap="flat" cmpd="sng">
              <a:solidFill>
                <a:srgbClr val="000000"/>
              </a:solidFill>
              <a:prstDash val="solid"/>
              <a:round/>
              <a:headEnd type="none" w="med" len="med"/>
              <a:tailEnd type="none" w="med" len="med"/>
            </a:ln>
          </p:spPr>
        </p:sp>
      </p:grpSp>
      <p:pic>
        <p:nvPicPr>
          <p:cNvPr id="120854" name="图片 283687" descr="300"/>
          <p:cNvPicPr>
            <a:picLocks noChangeAspect="1"/>
          </p:cNvPicPr>
          <p:nvPr/>
        </p:nvPicPr>
        <p:blipFill>
          <a:blip r:embed="rId5"/>
          <a:stretch>
            <a:fillRect/>
          </a:stretch>
        </p:blipFill>
        <p:spPr>
          <a:xfrm>
            <a:off x="5141873" y="4996383"/>
            <a:ext cx="2156813" cy="1619361"/>
          </a:xfrm>
          <a:prstGeom prst="rect">
            <a:avLst/>
          </a:prstGeom>
          <a:noFill/>
          <a:ln w="9525">
            <a:noFill/>
          </a:ln>
        </p:spPr>
      </p:pic>
      <p:sp>
        <p:nvSpPr>
          <p:cNvPr id="119810" name="文本框 282633"/>
          <p:cNvSpPr txBox="1"/>
          <p:nvPr/>
        </p:nvSpPr>
        <p:spPr>
          <a:xfrm>
            <a:off x="826202" y="1505017"/>
            <a:ext cx="8488948" cy="579120"/>
          </a:xfrm>
          <a:prstGeom prst="rect">
            <a:avLst/>
          </a:prstGeom>
          <a:noFill/>
          <a:ln w="9525">
            <a:noFill/>
          </a:ln>
        </p:spPr>
        <p:txBody>
          <a:bodyPr wrap="square" anchor="t">
            <a:spAutoFit/>
          </a:bodyPr>
          <a:lstStyle/>
          <a:p>
            <a:pPr lvl="0" algn="l"/>
            <a:r>
              <a:rPr lang="en-US" altLang="zh-CN" sz="3200">
                <a:solidFill>
                  <a:srgbClr val="1018BC"/>
                </a:solidFill>
                <a:latin typeface="Times New Roman" panose="02020603050405020304" charset="0"/>
                <a:ea typeface="黑体" panose="02010609060101010101" pitchFamily="2" charset="-122"/>
                <a:sym typeface="+mn-ea"/>
              </a:rPr>
              <a:t>1. 理想低通滤波器的转移函数定义 </a:t>
            </a:r>
          </a:p>
        </p:txBody>
      </p:sp>
      <p:grpSp>
        <p:nvGrpSpPr>
          <p:cNvPr id="3" name="组合 2"/>
          <p:cNvGrpSpPr/>
          <p:nvPr/>
        </p:nvGrpSpPr>
        <p:grpSpPr>
          <a:xfrm>
            <a:off x="-12065" y="-1905"/>
            <a:ext cx="6359525" cy="7560310"/>
            <a:chOff x="-19" y="2"/>
            <a:chExt cx="10015" cy="11906"/>
          </a:xfrm>
        </p:grpSpPr>
        <p:grpSp>
          <p:nvGrpSpPr>
            <p:cNvPr id="5" name="组合 4"/>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12"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文本框 350215"/>
          <p:cNvSpPr txBox="1"/>
          <p:nvPr/>
        </p:nvSpPr>
        <p:spPr>
          <a:xfrm>
            <a:off x="838752" y="2050023"/>
            <a:ext cx="9367780" cy="1571625"/>
          </a:xfrm>
          <a:prstGeom prst="rect">
            <a:avLst/>
          </a:prstGeom>
          <a:noFill/>
          <a:ln w="9525">
            <a:noFill/>
          </a:ln>
        </p:spPr>
        <p:txBody>
          <a:bodyPr wrap="square" anchor="t">
            <a:spAutoFit/>
          </a:bodyPr>
          <a:lstStyle/>
          <a:p>
            <a:pPr lvl="0" indent="0">
              <a:lnSpc>
                <a:spcPct val="135000"/>
              </a:lnSpc>
            </a:pPr>
            <a:r>
              <a:rPr lang="en-US" altLang="zh-CN" sz="2400" b="1" err="1">
                <a:solidFill>
                  <a:srgbClr val="660033"/>
                </a:solidFill>
                <a:latin typeface="Times New Roman" panose="02020603050405020304" charset="0"/>
              </a:rPr>
              <a:t>D(u,v</a:t>
            </a:r>
            <a:r>
              <a:rPr lang="en-US" altLang="zh-CN" sz="2400" b="1">
                <a:solidFill>
                  <a:srgbClr val="660033"/>
                </a:solidFill>
                <a:latin typeface="Times New Roman" panose="02020603050405020304" charset="0"/>
              </a:rPr>
              <a:t>)</a:t>
            </a:r>
            <a:r>
              <a:rPr lang="zh-CN" altLang="en-US" sz="2400" b="1" dirty="0">
                <a:solidFill>
                  <a:srgbClr val="660033"/>
                </a:solidFill>
                <a:latin typeface="Times New Roman" panose="02020603050405020304" charset="0"/>
              </a:rPr>
              <a:t>的值：</a:t>
            </a:r>
            <a:r>
              <a:rPr lang="en-US" altLang="zh-CN" sz="2400">
                <a:latin typeface="Times New Roman" panose="02020603050405020304" charset="0"/>
              </a:rPr>
              <a:t>(2)</a:t>
            </a:r>
            <a:r>
              <a:rPr lang="zh-CN" altLang="en-US" sz="2400" dirty="0">
                <a:latin typeface="Times New Roman" panose="02020603050405020304" charset="0"/>
              </a:rPr>
              <a:t>如果图像</a:t>
            </a:r>
            <a:r>
              <a:rPr lang="en-US" altLang="zh-CN" sz="2400" err="1">
                <a:latin typeface="Times New Roman" panose="02020603050405020304" charset="0"/>
              </a:rPr>
              <a:t>f(x,y</a:t>
            </a:r>
            <a:r>
              <a:rPr lang="en-US" altLang="zh-CN" sz="2400">
                <a:latin typeface="Times New Roman" panose="02020603050405020304" charset="0"/>
              </a:rPr>
              <a:t>)</a:t>
            </a:r>
            <a:r>
              <a:rPr lang="zh-CN" altLang="en-US" sz="2400" dirty="0">
                <a:latin typeface="Times New Roman" panose="02020603050405020304" charset="0"/>
              </a:rPr>
              <a:t>的尺寸为</a:t>
            </a:r>
            <a:r>
              <a:rPr lang="en-US" altLang="zh-CN" sz="2400">
                <a:latin typeface="Times New Roman" panose="02020603050405020304" charset="0"/>
              </a:rPr>
              <a:t>M×N,</a:t>
            </a:r>
            <a:r>
              <a:rPr lang="zh-CN" altLang="en-US" sz="2400" dirty="0">
                <a:latin typeface="Times New Roman" panose="02020603050405020304" charset="0"/>
              </a:rPr>
              <a:t>则对</a:t>
            </a:r>
            <a:r>
              <a:rPr lang="en-US" altLang="zh-CN" sz="2400">
                <a:latin typeface="Times New Roman" panose="02020603050405020304" charset="0"/>
              </a:rPr>
              <a:t>(-1)</a:t>
            </a:r>
            <a:r>
              <a:rPr lang="en-US" altLang="zh-CN" sz="2400" baseline="30000">
                <a:latin typeface="Times New Roman" panose="02020603050405020304" charset="0"/>
              </a:rPr>
              <a:t>(x+y)</a:t>
            </a:r>
            <a:r>
              <a:rPr lang="en-US" altLang="zh-CN" sz="2400">
                <a:latin typeface="Times New Roman" panose="02020603050405020304" charset="0"/>
              </a:rPr>
              <a:t>f(x,y)</a:t>
            </a:r>
            <a:r>
              <a:rPr lang="zh-CN" altLang="en-US" sz="2400" dirty="0">
                <a:latin typeface="Times New Roman" panose="02020603050405020304" charset="0"/>
              </a:rPr>
              <a:t>进行傅里叶变换后的频率平面的原点在</a:t>
            </a:r>
            <a:r>
              <a:rPr lang="en-US" altLang="zh-CN" sz="2400">
                <a:latin typeface="Times New Roman" panose="02020603050405020304" charset="0"/>
              </a:rPr>
              <a:t>(M/2,N/2</a:t>
            </a:r>
            <a:r>
              <a:rPr lang="zh-CN" altLang="en-US" sz="2400" dirty="0">
                <a:latin typeface="Times New Roman" panose="02020603050405020304" charset="0"/>
              </a:rPr>
              <a:t>)，这时从点</a:t>
            </a:r>
            <a:r>
              <a:rPr lang="en-US" altLang="zh-CN" sz="2400">
                <a:latin typeface="Times New Roman" panose="02020603050405020304" charset="0"/>
              </a:rPr>
              <a:t>(</a:t>
            </a:r>
            <a:r>
              <a:rPr lang="en-US" altLang="zh-CN" sz="2400" err="1">
                <a:latin typeface="Times New Roman" panose="02020603050405020304" charset="0"/>
              </a:rPr>
              <a:t>u,v</a:t>
            </a:r>
            <a:r>
              <a:rPr lang="en-US" altLang="zh-CN" sz="2400">
                <a:latin typeface="Times New Roman" panose="02020603050405020304" charset="0"/>
              </a:rPr>
              <a:t>)</a:t>
            </a:r>
            <a:r>
              <a:rPr lang="zh-CN" altLang="en-US" sz="2400" dirty="0">
                <a:latin typeface="Times New Roman" panose="02020603050405020304" charset="0"/>
              </a:rPr>
              <a:t>到频率平面原点</a:t>
            </a:r>
            <a:r>
              <a:rPr lang="en-US" altLang="zh-CN" sz="2400">
                <a:latin typeface="Times New Roman" panose="02020603050405020304" charset="0"/>
              </a:rPr>
              <a:t>(M/2,N/2)</a:t>
            </a:r>
            <a:r>
              <a:rPr lang="zh-CN" altLang="en-US" sz="2400" dirty="0">
                <a:latin typeface="Times New Roman" panose="02020603050405020304" charset="0"/>
              </a:rPr>
              <a:t>的距离为：</a:t>
            </a:r>
          </a:p>
        </p:txBody>
      </p:sp>
      <p:graphicFrame>
        <p:nvGraphicFramePr>
          <p:cNvPr id="121858" name="对象 350216"/>
          <p:cNvGraphicFramePr/>
          <p:nvPr/>
        </p:nvGraphicFramePr>
        <p:xfrm>
          <a:off x="2171003" y="3828693"/>
          <a:ext cx="4395907" cy="502439"/>
        </p:xfrm>
        <a:graphic>
          <a:graphicData uri="http://schemas.openxmlformats.org/presentationml/2006/ole">
            <mc:AlternateContent xmlns:mc="http://schemas.openxmlformats.org/markup-compatibility/2006">
              <mc:Choice xmlns:v="urn:schemas-microsoft-com:vml" Requires="v">
                <p:oleObj spid="_x0000_s42070" r:id="rId3" imgW="2362200" imgH="228600" progId="Equation.3">
                  <p:embed/>
                </p:oleObj>
              </mc:Choice>
              <mc:Fallback>
                <p:oleObj r:id="rId3" imgW="2362200" imgH="228600" progId="Equation.3">
                  <p:embed/>
                  <p:pic>
                    <p:nvPicPr>
                      <p:cNvPr id="0" name="图片 3204"/>
                      <p:cNvPicPr/>
                      <p:nvPr/>
                    </p:nvPicPr>
                    <p:blipFill>
                      <a:blip r:embed="rId4"/>
                      <a:stretch>
                        <a:fillRect/>
                      </a:stretch>
                    </p:blipFill>
                    <p:spPr>
                      <a:xfrm>
                        <a:off x="2171003" y="3828693"/>
                        <a:ext cx="4395907" cy="502439"/>
                      </a:xfrm>
                      <a:prstGeom prst="rect">
                        <a:avLst/>
                      </a:prstGeom>
                      <a:noFill/>
                      <a:ln w="38100">
                        <a:noFill/>
                        <a:miter/>
                      </a:ln>
                    </p:spPr>
                  </p:pic>
                </p:oleObj>
              </mc:Fallback>
            </mc:AlternateContent>
          </a:graphicData>
        </a:graphic>
      </p:graphicFrame>
      <p:grpSp>
        <p:nvGrpSpPr>
          <p:cNvPr id="121860" name="组合 350219"/>
          <p:cNvGrpSpPr/>
          <p:nvPr/>
        </p:nvGrpSpPr>
        <p:grpSpPr>
          <a:xfrm>
            <a:off x="1059335" y="4507949"/>
            <a:ext cx="3653626" cy="2608483"/>
            <a:chOff x="766" y="2323"/>
            <a:chExt cx="2205" cy="1717"/>
          </a:xfrm>
        </p:grpSpPr>
        <p:sp>
          <p:nvSpPr>
            <p:cNvPr id="121861" name="文本框 350220"/>
            <p:cNvSpPr txBox="1"/>
            <p:nvPr/>
          </p:nvSpPr>
          <p:spPr>
            <a:xfrm>
              <a:off x="766" y="2357"/>
              <a:ext cx="572" cy="166"/>
            </a:xfrm>
            <a:prstGeom prst="rect">
              <a:avLst/>
            </a:prstGeom>
            <a:solidFill>
              <a:srgbClr val="FFFFFF"/>
            </a:solidFill>
            <a:ln w="9525">
              <a:noFill/>
            </a:ln>
          </p:spPr>
          <p:txBody>
            <a:bodyPr anchor="t"/>
            <a:lstStyle/>
            <a:p>
              <a:pPr lvl="0" indent="0" algn="just">
                <a:lnSpc>
                  <a:spcPct val="72000"/>
                </a:lnSpc>
              </a:pPr>
              <a:r>
                <a:rPr lang="en-US" altLang="zh-CN" sz="1985" b="1">
                  <a:latin typeface="Times New Roman" panose="02020603050405020304" charset="0"/>
                  <a:ea typeface="黑体" panose="02010609060101010101" pitchFamily="2" charset="-122"/>
                </a:rPr>
                <a:t>(0,0</a:t>
              </a:r>
              <a:r>
                <a:rPr lang="zh-CN" altLang="en-US" sz="1985" b="1" dirty="0">
                  <a:latin typeface="Times New Roman" panose="02020603050405020304" charset="0"/>
                  <a:ea typeface="黑体" panose="02010609060101010101" pitchFamily="2" charset="-122"/>
                </a:rPr>
                <a:t>)</a:t>
              </a:r>
            </a:p>
          </p:txBody>
        </p:sp>
        <p:sp>
          <p:nvSpPr>
            <p:cNvPr id="121862" name="文本框 350221"/>
            <p:cNvSpPr txBox="1"/>
            <p:nvPr/>
          </p:nvSpPr>
          <p:spPr>
            <a:xfrm>
              <a:off x="1187" y="2614"/>
              <a:ext cx="650" cy="173"/>
            </a:xfrm>
            <a:prstGeom prst="rect">
              <a:avLst/>
            </a:prstGeom>
            <a:solidFill>
              <a:srgbClr val="FFFFFF"/>
            </a:solidFill>
            <a:ln w="9525">
              <a:noFill/>
            </a:ln>
          </p:spPr>
          <p:txBody>
            <a:bodyPr anchor="t"/>
            <a:lstStyle/>
            <a:p>
              <a:pPr lvl="0" indent="0" algn="just">
                <a:lnSpc>
                  <a:spcPct val="72000"/>
                </a:lnSpc>
              </a:pPr>
              <a:r>
                <a:rPr lang="en-US" altLang="zh-CN" sz="1765" b="1">
                  <a:latin typeface="Times New Roman" panose="02020603050405020304" charset="0"/>
                  <a:ea typeface="黑体" panose="02010609060101010101" pitchFamily="2" charset="-122"/>
                </a:rPr>
                <a:t>(M/2,N/2</a:t>
              </a:r>
              <a:r>
                <a:rPr lang="zh-CN" altLang="en-US" sz="1765" b="1" dirty="0">
                  <a:latin typeface="Times New Roman" panose="02020603050405020304" charset="0"/>
                  <a:ea typeface="黑体" panose="02010609060101010101" pitchFamily="2" charset="-122"/>
                </a:rPr>
                <a:t>)</a:t>
              </a:r>
            </a:p>
          </p:txBody>
        </p:sp>
        <p:sp>
          <p:nvSpPr>
            <p:cNvPr id="121863" name="直接连接符 350222"/>
            <p:cNvSpPr/>
            <p:nvPr/>
          </p:nvSpPr>
          <p:spPr>
            <a:xfrm>
              <a:off x="1231" y="2452"/>
              <a:ext cx="0" cy="1416"/>
            </a:xfrm>
            <a:prstGeom prst="line">
              <a:avLst/>
            </a:prstGeom>
            <a:ln w="28575" cap="flat" cmpd="sng">
              <a:solidFill>
                <a:srgbClr val="000000"/>
              </a:solidFill>
              <a:prstDash val="solid"/>
              <a:round/>
              <a:headEnd type="none" w="med" len="med"/>
              <a:tailEnd type="triangle" w="med" len="med"/>
            </a:ln>
          </p:spPr>
        </p:sp>
        <p:sp>
          <p:nvSpPr>
            <p:cNvPr id="121864" name="直接连接符 350223"/>
            <p:cNvSpPr/>
            <p:nvPr/>
          </p:nvSpPr>
          <p:spPr>
            <a:xfrm>
              <a:off x="1231" y="2452"/>
              <a:ext cx="1484" cy="0"/>
            </a:xfrm>
            <a:prstGeom prst="line">
              <a:avLst/>
            </a:prstGeom>
            <a:ln w="28575" cap="flat" cmpd="sng">
              <a:solidFill>
                <a:srgbClr val="000000"/>
              </a:solidFill>
              <a:prstDash val="solid"/>
              <a:round/>
              <a:headEnd type="none" w="med" len="med"/>
              <a:tailEnd type="triangle" w="med" len="med"/>
            </a:ln>
          </p:spPr>
        </p:sp>
        <p:sp>
          <p:nvSpPr>
            <p:cNvPr id="121865" name="直接连接符 350224"/>
            <p:cNvSpPr/>
            <p:nvPr/>
          </p:nvSpPr>
          <p:spPr>
            <a:xfrm>
              <a:off x="1904" y="2452"/>
              <a:ext cx="0" cy="642"/>
            </a:xfrm>
            <a:prstGeom prst="line">
              <a:avLst/>
            </a:prstGeom>
            <a:ln w="9525" cap="flat" cmpd="sng">
              <a:solidFill>
                <a:srgbClr val="000000"/>
              </a:solidFill>
              <a:prstDash val="solid"/>
              <a:round/>
              <a:headEnd type="none" w="med" len="med"/>
              <a:tailEnd type="none" w="med" len="med"/>
            </a:ln>
          </p:spPr>
        </p:sp>
        <p:sp>
          <p:nvSpPr>
            <p:cNvPr id="121866" name="直接连接符 350225"/>
            <p:cNvSpPr/>
            <p:nvPr/>
          </p:nvSpPr>
          <p:spPr>
            <a:xfrm>
              <a:off x="1231" y="3096"/>
              <a:ext cx="673" cy="0"/>
            </a:xfrm>
            <a:prstGeom prst="line">
              <a:avLst/>
            </a:prstGeom>
            <a:ln w="28575" cap="flat" cmpd="sng">
              <a:solidFill>
                <a:srgbClr val="000000"/>
              </a:solidFill>
              <a:prstDash val="solid"/>
              <a:round/>
              <a:headEnd type="none" w="med" len="med"/>
              <a:tailEnd type="none" w="med" len="med"/>
            </a:ln>
          </p:spPr>
        </p:sp>
        <p:sp>
          <p:nvSpPr>
            <p:cNvPr id="121867" name="文本框 350226"/>
            <p:cNvSpPr txBox="1"/>
            <p:nvPr/>
          </p:nvSpPr>
          <p:spPr>
            <a:xfrm>
              <a:off x="2759" y="2323"/>
              <a:ext cx="212" cy="155"/>
            </a:xfrm>
            <a:prstGeom prst="rect">
              <a:avLst/>
            </a:prstGeom>
            <a:solidFill>
              <a:srgbClr val="FFFFFF"/>
            </a:solidFill>
            <a:ln w="9525">
              <a:noFill/>
            </a:ln>
          </p:spPr>
          <p:txBody>
            <a:bodyPr anchor="t"/>
            <a:lstStyle/>
            <a:p>
              <a:pPr lvl="0" indent="0"/>
              <a:r>
                <a:rPr lang="en-US" altLang="zh-CN" sz="1985" b="1">
                  <a:latin typeface="Times New Roman" panose="02020603050405020304" charset="0"/>
                  <a:ea typeface="宋体" panose="02010600030101010101" pitchFamily="2" charset="-122"/>
                </a:rPr>
                <a:t>v</a:t>
              </a:r>
            </a:p>
          </p:txBody>
        </p:sp>
        <p:sp>
          <p:nvSpPr>
            <p:cNvPr id="121868" name="文本框 350227"/>
            <p:cNvSpPr txBox="1"/>
            <p:nvPr/>
          </p:nvSpPr>
          <p:spPr>
            <a:xfrm>
              <a:off x="1149" y="3895"/>
              <a:ext cx="212" cy="145"/>
            </a:xfrm>
            <a:prstGeom prst="rect">
              <a:avLst/>
            </a:prstGeom>
            <a:solidFill>
              <a:srgbClr val="FFFFFF"/>
            </a:solidFill>
            <a:ln w="9525">
              <a:noFill/>
            </a:ln>
          </p:spPr>
          <p:txBody>
            <a:bodyPr anchor="t"/>
            <a:lstStyle/>
            <a:p>
              <a:pPr lvl="0" indent="0">
                <a:lnSpc>
                  <a:spcPct val="80000"/>
                </a:lnSpc>
              </a:pPr>
              <a:r>
                <a:rPr lang="en-US" altLang="zh-CN" sz="1985" b="1">
                  <a:latin typeface="Times New Roman" panose="02020603050405020304" charset="0"/>
                  <a:ea typeface="宋体" panose="02010600030101010101" pitchFamily="2" charset="-122"/>
                </a:rPr>
                <a:t>u</a:t>
              </a:r>
            </a:p>
          </p:txBody>
        </p:sp>
        <p:sp>
          <p:nvSpPr>
            <p:cNvPr id="121869" name="直接连接符 350228"/>
            <p:cNvSpPr/>
            <p:nvPr/>
          </p:nvSpPr>
          <p:spPr>
            <a:xfrm flipV="1">
              <a:off x="1231" y="2939"/>
              <a:ext cx="168" cy="70"/>
            </a:xfrm>
            <a:prstGeom prst="line">
              <a:avLst/>
            </a:prstGeom>
            <a:ln w="19050" cap="flat" cmpd="sng">
              <a:solidFill>
                <a:srgbClr val="000000"/>
              </a:solidFill>
              <a:prstDash val="solid"/>
              <a:round/>
              <a:headEnd type="none" w="med" len="med"/>
              <a:tailEnd type="none" w="med" len="med"/>
            </a:ln>
          </p:spPr>
        </p:sp>
        <p:sp>
          <p:nvSpPr>
            <p:cNvPr id="121870" name="直接连接符 350229"/>
            <p:cNvSpPr/>
            <p:nvPr/>
          </p:nvSpPr>
          <p:spPr>
            <a:xfrm flipH="1" flipV="1">
              <a:off x="1399" y="2939"/>
              <a:ext cx="84" cy="139"/>
            </a:xfrm>
            <a:prstGeom prst="line">
              <a:avLst/>
            </a:prstGeom>
            <a:ln w="19050" cap="flat" cmpd="sng">
              <a:solidFill>
                <a:srgbClr val="000000"/>
              </a:solidFill>
              <a:prstDash val="solid"/>
              <a:round/>
              <a:headEnd type="none" w="med" len="med"/>
              <a:tailEnd type="none" w="med" len="med"/>
            </a:ln>
          </p:spPr>
        </p:sp>
        <p:sp>
          <p:nvSpPr>
            <p:cNvPr id="121871" name="直接连接符 350230"/>
            <p:cNvSpPr/>
            <p:nvPr/>
          </p:nvSpPr>
          <p:spPr>
            <a:xfrm flipH="1" flipV="1">
              <a:off x="1651" y="2452"/>
              <a:ext cx="84" cy="139"/>
            </a:xfrm>
            <a:prstGeom prst="line">
              <a:avLst/>
            </a:prstGeom>
            <a:ln w="19050" cap="flat" cmpd="sng">
              <a:solidFill>
                <a:srgbClr val="000000"/>
              </a:solidFill>
              <a:prstDash val="solid"/>
              <a:round/>
              <a:headEnd type="none" w="med" len="med"/>
              <a:tailEnd type="none" w="med" len="med"/>
            </a:ln>
          </p:spPr>
        </p:sp>
        <p:sp>
          <p:nvSpPr>
            <p:cNvPr id="121872" name="直接连接符 350231"/>
            <p:cNvSpPr/>
            <p:nvPr/>
          </p:nvSpPr>
          <p:spPr>
            <a:xfrm rot="300000" flipV="1">
              <a:off x="1735" y="2522"/>
              <a:ext cx="169" cy="69"/>
            </a:xfrm>
            <a:prstGeom prst="line">
              <a:avLst/>
            </a:prstGeom>
            <a:ln w="19050" cap="flat" cmpd="sng">
              <a:solidFill>
                <a:srgbClr val="000000"/>
              </a:solidFill>
              <a:prstDash val="solid"/>
              <a:round/>
              <a:headEnd type="none" w="med" len="med"/>
              <a:tailEnd type="none" w="med" len="med"/>
            </a:ln>
          </p:spPr>
        </p:sp>
        <p:sp>
          <p:nvSpPr>
            <p:cNvPr id="121873" name="直接连接符 350232"/>
            <p:cNvSpPr/>
            <p:nvPr/>
          </p:nvSpPr>
          <p:spPr>
            <a:xfrm flipV="1">
              <a:off x="1231" y="2452"/>
              <a:ext cx="252" cy="139"/>
            </a:xfrm>
            <a:prstGeom prst="line">
              <a:avLst/>
            </a:prstGeom>
            <a:ln w="19050" cap="flat" cmpd="sng">
              <a:solidFill>
                <a:srgbClr val="000000"/>
              </a:solidFill>
              <a:prstDash val="solid"/>
              <a:round/>
              <a:headEnd type="none" w="med" len="med"/>
              <a:tailEnd type="none" w="med" len="med"/>
            </a:ln>
          </p:spPr>
        </p:sp>
        <p:sp>
          <p:nvSpPr>
            <p:cNvPr id="121874" name="直接连接符 350233"/>
            <p:cNvSpPr/>
            <p:nvPr/>
          </p:nvSpPr>
          <p:spPr>
            <a:xfrm flipV="1">
              <a:off x="1651" y="2952"/>
              <a:ext cx="253" cy="139"/>
            </a:xfrm>
            <a:prstGeom prst="line">
              <a:avLst/>
            </a:prstGeom>
            <a:ln w="19050" cap="flat" cmpd="sng">
              <a:solidFill>
                <a:srgbClr val="000000"/>
              </a:solidFill>
              <a:prstDash val="solid"/>
              <a:round/>
              <a:headEnd type="none" w="med" len="med"/>
              <a:tailEnd type="none" w="med" len="med"/>
            </a:ln>
          </p:spPr>
        </p:sp>
        <p:sp>
          <p:nvSpPr>
            <p:cNvPr id="121875" name="直接连接符 350234"/>
            <p:cNvSpPr/>
            <p:nvPr/>
          </p:nvSpPr>
          <p:spPr>
            <a:xfrm>
              <a:off x="1904" y="2455"/>
              <a:ext cx="0" cy="642"/>
            </a:xfrm>
            <a:prstGeom prst="line">
              <a:avLst/>
            </a:prstGeom>
            <a:ln w="28575" cap="flat" cmpd="sng">
              <a:solidFill>
                <a:srgbClr val="000000"/>
              </a:solidFill>
              <a:prstDash val="solid"/>
              <a:round/>
              <a:headEnd type="none" w="med" len="med"/>
              <a:tailEnd type="none" w="med" len="med"/>
            </a:ln>
          </p:spPr>
        </p:sp>
        <p:sp>
          <p:nvSpPr>
            <p:cNvPr id="121876" name="直接连接符 350235"/>
            <p:cNvSpPr/>
            <p:nvPr/>
          </p:nvSpPr>
          <p:spPr>
            <a:xfrm>
              <a:off x="1904" y="2455"/>
              <a:ext cx="673" cy="0"/>
            </a:xfrm>
            <a:prstGeom prst="line">
              <a:avLst/>
            </a:prstGeom>
            <a:ln w="28575" cap="flat" cmpd="sng">
              <a:solidFill>
                <a:srgbClr val="000000"/>
              </a:solidFill>
              <a:prstDash val="solid"/>
              <a:round/>
              <a:headEnd type="none" w="med" len="med"/>
              <a:tailEnd type="none" w="med" len="med"/>
            </a:ln>
          </p:spPr>
        </p:sp>
        <p:sp>
          <p:nvSpPr>
            <p:cNvPr id="121877" name="直接连接符 350236"/>
            <p:cNvSpPr/>
            <p:nvPr/>
          </p:nvSpPr>
          <p:spPr>
            <a:xfrm>
              <a:off x="2577" y="2455"/>
              <a:ext cx="0" cy="642"/>
            </a:xfrm>
            <a:prstGeom prst="line">
              <a:avLst/>
            </a:prstGeom>
            <a:ln w="28575" cap="flat" cmpd="sng">
              <a:solidFill>
                <a:srgbClr val="000000"/>
              </a:solidFill>
              <a:prstDash val="solid"/>
              <a:round/>
              <a:headEnd type="none" w="med" len="med"/>
              <a:tailEnd type="none" w="med" len="med"/>
            </a:ln>
          </p:spPr>
        </p:sp>
        <p:sp>
          <p:nvSpPr>
            <p:cNvPr id="121878" name="直接连接符 350237"/>
            <p:cNvSpPr/>
            <p:nvPr/>
          </p:nvSpPr>
          <p:spPr>
            <a:xfrm>
              <a:off x="1904" y="3099"/>
              <a:ext cx="673" cy="0"/>
            </a:xfrm>
            <a:prstGeom prst="line">
              <a:avLst/>
            </a:prstGeom>
            <a:ln w="28575" cap="flat" cmpd="sng">
              <a:solidFill>
                <a:srgbClr val="000000"/>
              </a:solidFill>
              <a:prstDash val="solid"/>
              <a:round/>
              <a:headEnd type="none" w="med" len="med"/>
              <a:tailEnd type="none" w="med" len="med"/>
            </a:ln>
          </p:spPr>
        </p:sp>
        <p:sp>
          <p:nvSpPr>
            <p:cNvPr id="121879" name="直接连接符 350238"/>
            <p:cNvSpPr/>
            <p:nvPr/>
          </p:nvSpPr>
          <p:spPr>
            <a:xfrm flipV="1">
              <a:off x="1904" y="2942"/>
              <a:ext cx="168" cy="70"/>
            </a:xfrm>
            <a:prstGeom prst="line">
              <a:avLst/>
            </a:prstGeom>
            <a:ln w="19050" cap="flat" cmpd="sng">
              <a:solidFill>
                <a:srgbClr val="000000"/>
              </a:solidFill>
              <a:prstDash val="solid"/>
              <a:round/>
              <a:headEnd type="none" w="med" len="med"/>
              <a:tailEnd type="none" w="med" len="med"/>
            </a:ln>
          </p:spPr>
        </p:sp>
        <p:sp>
          <p:nvSpPr>
            <p:cNvPr id="121880" name="直接连接符 350239"/>
            <p:cNvSpPr/>
            <p:nvPr/>
          </p:nvSpPr>
          <p:spPr>
            <a:xfrm flipH="1" flipV="1">
              <a:off x="2072" y="2942"/>
              <a:ext cx="84" cy="139"/>
            </a:xfrm>
            <a:prstGeom prst="line">
              <a:avLst/>
            </a:prstGeom>
            <a:ln w="19050" cap="flat" cmpd="sng">
              <a:solidFill>
                <a:srgbClr val="000000"/>
              </a:solidFill>
              <a:prstDash val="solid"/>
              <a:round/>
              <a:headEnd type="none" w="med" len="med"/>
              <a:tailEnd type="none" w="med" len="med"/>
            </a:ln>
          </p:spPr>
        </p:sp>
        <p:sp>
          <p:nvSpPr>
            <p:cNvPr id="121881" name="直接连接符 350240"/>
            <p:cNvSpPr/>
            <p:nvPr/>
          </p:nvSpPr>
          <p:spPr>
            <a:xfrm flipH="1" flipV="1">
              <a:off x="2324" y="2455"/>
              <a:ext cx="84" cy="139"/>
            </a:xfrm>
            <a:prstGeom prst="line">
              <a:avLst/>
            </a:prstGeom>
            <a:ln w="19050" cap="flat" cmpd="sng">
              <a:solidFill>
                <a:srgbClr val="000000"/>
              </a:solidFill>
              <a:prstDash val="solid"/>
              <a:round/>
              <a:headEnd type="none" w="med" len="med"/>
              <a:tailEnd type="none" w="med" len="med"/>
            </a:ln>
          </p:spPr>
        </p:sp>
        <p:sp>
          <p:nvSpPr>
            <p:cNvPr id="121882" name="直接连接符 350241"/>
            <p:cNvSpPr/>
            <p:nvPr/>
          </p:nvSpPr>
          <p:spPr>
            <a:xfrm rot="300000" flipV="1">
              <a:off x="2408" y="2525"/>
              <a:ext cx="169" cy="69"/>
            </a:xfrm>
            <a:prstGeom prst="line">
              <a:avLst/>
            </a:prstGeom>
            <a:ln w="19050" cap="flat" cmpd="sng">
              <a:solidFill>
                <a:srgbClr val="000000"/>
              </a:solidFill>
              <a:prstDash val="solid"/>
              <a:round/>
              <a:headEnd type="none" w="med" len="med"/>
              <a:tailEnd type="none" w="med" len="med"/>
            </a:ln>
          </p:spPr>
        </p:sp>
        <p:sp>
          <p:nvSpPr>
            <p:cNvPr id="121883" name="直接连接符 350242"/>
            <p:cNvSpPr/>
            <p:nvPr/>
          </p:nvSpPr>
          <p:spPr>
            <a:xfrm flipV="1">
              <a:off x="1904" y="2455"/>
              <a:ext cx="252" cy="139"/>
            </a:xfrm>
            <a:prstGeom prst="line">
              <a:avLst/>
            </a:prstGeom>
            <a:ln w="19050" cap="flat" cmpd="sng">
              <a:solidFill>
                <a:srgbClr val="000000"/>
              </a:solidFill>
              <a:prstDash val="solid"/>
              <a:round/>
              <a:headEnd type="none" w="med" len="med"/>
              <a:tailEnd type="none" w="med" len="med"/>
            </a:ln>
          </p:spPr>
        </p:sp>
        <p:sp>
          <p:nvSpPr>
            <p:cNvPr id="121884" name="直接连接符 350243"/>
            <p:cNvSpPr/>
            <p:nvPr/>
          </p:nvSpPr>
          <p:spPr>
            <a:xfrm flipV="1">
              <a:off x="2324" y="2955"/>
              <a:ext cx="253" cy="139"/>
            </a:xfrm>
            <a:prstGeom prst="line">
              <a:avLst/>
            </a:prstGeom>
            <a:ln w="19050" cap="flat" cmpd="sng">
              <a:solidFill>
                <a:srgbClr val="000000"/>
              </a:solidFill>
              <a:prstDash val="solid"/>
              <a:round/>
              <a:headEnd type="none" w="med" len="med"/>
              <a:tailEnd type="none" w="med" len="med"/>
            </a:ln>
          </p:spPr>
        </p:sp>
        <p:sp>
          <p:nvSpPr>
            <p:cNvPr id="121885" name="直接连接符 350244"/>
            <p:cNvSpPr/>
            <p:nvPr/>
          </p:nvSpPr>
          <p:spPr>
            <a:xfrm>
              <a:off x="1234" y="3100"/>
              <a:ext cx="0" cy="642"/>
            </a:xfrm>
            <a:prstGeom prst="line">
              <a:avLst/>
            </a:prstGeom>
            <a:ln w="9525" cap="flat" cmpd="sng">
              <a:solidFill>
                <a:srgbClr val="000000"/>
              </a:solidFill>
              <a:prstDash val="solid"/>
              <a:round/>
              <a:headEnd type="none" w="med" len="med"/>
              <a:tailEnd type="none" w="med" len="med"/>
            </a:ln>
          </p:spPr>
        </p:sp>
        <p:sp>
          <p:nvSpPr>
            <p:cNvPr id="121886" name="直接连接符 350245"/>
            <p:cNvSpPr/>
            <p:nvPr/>
          </p:nvSpPr>
          <p:spPr>
            <a:xfrm>
              <a:off x="1907" y="3100"/>
              <a:ext cx="0" cy="642"/>
            </a:xfrm>
            <a:prstGeom prst="line">
              <a:avLst/>
            </a:prstGeom>
            <a:ln w="28575" cap="flat" cmpd="sng">
              <a:solidFill>
                <a:srgbClr val="000000"/>
              </a:solidFill>
              <a:prstDash val="solid"/>
              <a:round/>
              <a:headEnd type="none" w="med" len="med"/>
              <a:tailEnd type="none" w="med" len="med"/>
            </a:ln>
          </p:spPr>
        </p:sp>
        <p:sp>
          <p:nvSpPr>
            <p:cNvPr id="121887" name="直接连接符 350246"/>
            <p:cNvSpPr/>
            <p:nvPr/>
          </p:nvSpPr>
          <p:spPr>
            <a:xfrm>
              <a:off x="1234" y="3744"/>
              <a:ext cx="673" cy="0"/>
            </a:xfrm>
            <a:prstGeom prst="line">
              <a:avLst/>
            </a:prstGeom>
            <a:ln w="28575" cap="flat" cmpd="sng">
              <a:solidFill>
                <a:srgbClr val="000000"/>
              </a:solidFill>
              <a:prstDash val="solid"/>
              <a:round/>
              <a:headEnd type="none" w="med" len="med"/>
              <a:tailEnd type="none" w="med" len="med"/>
            </a:ln>
          </p:spPr>
        </p:sp>
        <p:sp>
          <p:nvSpPr>
            <p:cNvPr id="121888" name="直接连接符 350247"/>
            <p:cNvSpPr/>
            <p:nvPr/>
          </p:nvSpPr>
          <p:spPr>
            <a:xfrm flipV="1">
              <a:off x="1233" y="3587"/>
              <a:ext cx="168" cy="70"/>
            </a:xfrm>
            <a:prstGeom prst="line">
              <a:avLst/>
            </a:prstGeom>
            <a:ln w="19050" cap="flat" cmpd="sng">
              <a:solidFill>
                <a:srgbClr val="000000"/>
              </a:solidFill>
              <a:prstDash val="solid"/>
              <a:round/>
              <a:headEnd type="none" w="med" len="med"/>
              <a:tailEnd type="none" w="med" len="med"/>
            </a:ln>
          </p:spPr>
        </p:sp>
        <p:sp>
          <p:nvSpPr>
            <p:cNvPr id="121889" name="直接连接符 350248"/>
            <p:cNvSpPr/>
            <p:nvPr/>
          </p:nvSpPr>
          <p:spPr>
            <a:xfrm flipH="1" flipV="1">
              <a:off x="1401" y="3587"/>
              <a:ext cx="84" cy="139"/>
            </a:xfrm>
            <a:prstGeom prst="line">
              <a:avLst/>
            </a:prstGeom>
            <a:ln w="19050" cap="flat" cmpd="sng">
              <a:solidFill>
                <a:srgbClr val="000000"/>
              </a:solidFill>
              <a:prstDash val="solid"/>
              <a:round/>
              <a:headEnd type="none" w="med" len="med"/>
              <a:tailEnd type="none" w="med" len="med"/>
            </a:ln>
          </p:spPr>
        </p:sp>
        <p:sp>
          <p:nvSpPr>
            <p:cNvPr id="121890" name="直接连接符 350249"/>
            <p:cNvSpPr/>
            <p:nvPr/>
          </p:nvSpPr>
          <p:spPr>
            <a:xfrm flipH="1" flipV="1">
              <a:off x="1654" y="3100"/>
              <a:ext cx="84" cy="139"/>
            </a:xfrm>
            <a:prstGeom prst="line">
              <a:avLst/>
            </a:prstGeom>
            <a:ln w="19050" cap="flat" cmpd="sng">
              <a:solidFill>
                <a:srgbClr val="000000"/>
              </a:solidFill>
              <a:prstDash val="solid"/>
              <a:round/>
              <a:headEnd type="none" w="med" len="med"/>
              <a:tailEnd type="none" w="med" len="med"/>
            </a:ln>
          </p:spPr>
        </p:sp>
        <p:sp>
          <p:nvSpPr>
            <p:cNvPr id="121891" name="直接连接符 350250"/>
            <p:cNvSpPr/>
            <p:nvPr/>
          </p:nvSpPr>
          <p:spPr>
            <a:xfrm rot="300000" flipV="1">
              <a:off x="1738" y="3170"/>
              <a:ext cx="168" cy="69"/>
            </a:xfrm>
            <a:prstGeom prst="line">
              <a:avLst/>
            </a:prstGeom>
            <a:ln w="19050" cap="flat" cmpd="sng">
              <a:solidFill>
                <a:srgbClr val="000000"/>
              </a:solidFill>
              <a:prstDash val="solid"/>
              <a:round/>
              <a:headEnd type="none" w="med" len="med"/>
              <a:tailEnd type="none" w="med" len="med"/>
            </a:ln>
          </p:spPr>
        </p:sp>
        <p:sp>
          <p:nvSpPr>
            <p:cNvPr id="121892" name="直接连接符 350251"/>
            <p:cNvSpPr/>
            <p:nvPr/>
          </p:nvSpPr>
          <p:spPr>
            <a:xfrm flipV="1">
              <a:off x="1233" y="3100"/>
              <a:ext cx="252" cy="139"/>
            </a:xfrm>
            <a:prstGeom prst="line">
              <a:avLst/>
            </a:prstGeom>
            <a:ln w="19050" cap="flat" cmpd="sng">
              <a:solidFill>
                <a:srgbClr val="000000"/>
              </a:solidFill>
              <a:prstDash val="solid"/>
              <a:round/>
              <a:headEnd type="none" w="med" len="med"/>
              <a:tailEnd type="none" w="med" len="med"/>
            </a:ln>
          </p:spPr>
        </p:sp>
        <p:sp>
          <p:nvSpPr>
            <p:cNvPr id="121893" name="直接连接符 350252"/>
            <p:cNvSpPr/>
            <p:nvPr/>
          </p:nvSpPr>
          <p:spPr>
            <a:xfrm flipV="1">
              <a:off x="1654" y="3600"/>
              <a:ext cx="252" cy="139"/>
            </a:xfrm>
            <a:prstGeom prst="line">
              <a:avLst/>
            </a:prstGeom>
            <a:ln w="19050" cap="flat" cmpd="sng">
              <a:solidFill>
                <a:srgbClr val="000000"/>
              </a:solidFill>
              <a:prstDash val="solid"/>
              <a:round/>
              <a:headEnd type="none" w="med" len="med"/>
              <a:tailEnd type="none" w="med" len="med"/>
            </a:ln>
          </p:spPr>
        </p:sp>
        <p:sp>
          <p:nvSpPr>
            <p:cNvPr id="121894" name="直接连接符 350253"/>
            <p:cNvSpPr/>
            <p:nvPr/>
          </p:nvSpPr>
          <p:spPr>
            <a:xfrm>
              <a:off x="1901" y="3100"/>
              <a:ext cx="673" cy="0"/>
            </a:xfrm>
            <a:prstGeom prst="line">
              <a:avLst/>
            </a:prstGeom>
            <a:ln w="9525" cap="flat" cmpd="sng">
              <a:solidFill>
                <a:srgbClr val="000000"/>
              </a:solidFill>
              <a:prstDash val="solid"/>
              <a:round/>
              <a:headEnd type="none" w="med" len="med"/>
              <a:tailEnd type="none" w="med" len="med"/>
            </a:ln>
          </p:spPr>
        </p:sp>
        <p:sp>
          <p:nvSpPr>
            <p:cNvPr id="121895" name="直接连接符 350254"/>
            <p:cNvSpPr/>
            <p:nvPr/>
          </p:nvSpPr>
          <p:spPr>
            <a:xfrm>
              <a:off x="2574" y="3100"/>
              <a:ext cx="0" cy="642"/>
            </a:xfrm>
            <a:prstGeom prst="line">
              <a:avLst/>
            </a:prstGeom>
            <a:ln w="28575" cap="flat" cmpd="sng">
              <a:solidFill>
                <a:srgbClr val="000000"/>
              </a:solidFill>
              <a:prstDash val="solid"/>
              <a:round/>
              <a:headEnd type="none" w="med" len="med"/>
              <a:tailEnd type="none" w="med" len="med"/>
            </a:ln>
          </p:spPr>
        </p:sp>
        <p:sp>
          <p:nvSpPr>
            <p:cNvPr id="121896" name="直接连接符 350255"/>
            <p:cNvSpPr/>
            <p:nvPr/>
          </p:nvSpPr>
          <p:spPr>
            <a:xfrm>
              <a:off x="1901" y="3744"/>
              <a:ext cx="673" cy="0"/>
            </a:xfrm>
            <a:prstGeom prst="line">
              <a:avLst/>
            </a:prstGeom>
            <a:ln w="28575" cap="flat" cmpd="sng">
              <a:solidFill>
                <a:srgbClr val="000000"/>
              </a:solidFill>
              <a:prstDash val="solid"/>
              <a:round/>
              <a:headEnd type="none" w="med" len="med"/>
              <a:tailEnd type="none" w="med" len="med"/>
            </a:ln>
          </p:spPr>
        </p:sp>
        <p:sp>
          <p:nvSpPr>
            <p:cNvPr id="121897" name="直接连接符 350256"/>
            <p:cNvSpPr/>
            <p:nvPr/>
          </p:nvSpPr>
          <p:spPr>
            <a:xfrm flipV="1">
              <a:off x="1901" y="3587"/>
              <a:ext cx="168" cy="70"/>
            </a:xfrm>
            <a:prstGeom prst="line">
              <a:avLst/>
            </a:prstGeom>
            <a:ln w="19050" cap="flat" cmpd="sng">
              <a:solidFill>
                <a:srgbClr val="000000"/>
              </a:solidFill>
              <a:prstDash val="solid"/>
              <a:round/>
              <a:headEnd type="none" w="med" len="med"/>
              <a:tailEnd type="none" w="med" len="med"/>
            </a:ln>
          </p:spPr>
        </p:sp>
        <p:sp>
          <p:nvSpPr>
            <p:cNvPr id="121898" name="直接连接符 350257"/>
            <p:cNvSpPr/>
            <p:nvPr/>
          </p:nvSpPr>
          <p:spPr>
            <a:xfrm flipH="1" flipV="1">
              <a:off x="2069" y="3587"/>
              <a:ext cx="84" cy="139"/>
            </a:xfrm>
            <a:prstGeom prst="line">
              <a:avLst/>
            </a:prstGeom>
            <a:ln w="19050" cap="flat" cmpd="sng">
              <a:solidFill>
                <a:srgbClr val="000000"/>
              </a:solidFill>
              <a:prstDash val="solid"/>
              <a:round/>
              <a:headEnd type="none" w="med" len="med"/>
              <a:tailEnd type="none" w="med" len="med"/>
            </a:ln>
          </p:spPr>
        </p:sp>
        <p:sp>
          <p:nvSpPr>
            <p:cNvPr id="121899" name="直接连接符 350258"/>
            <p:cNvSpPr/>
            <p:nvPr/>
          </p:nvSpPr>
          <p:spPr>
            <a:xfrm flipH="1" flipV="1">
              <a:off x="2321" y="3100"/>
              <a:ext cx="85" cy="139"/>
            </a:xfrm>
            <a:prstGeom prst="line">
              <a:avLst/>
            </a:prstGeom>
            <a:ln w="19050" cap="flat" cmpd="sng">
              <a:solidFill>
                <a:srgbClr val="000000"/>
              </a:solidFill>
              <a:prstDash val="solid"/>
              <a:round/>
              <a:headEnd type="none" w="med" len="med"/>
              <a:tailEnd type="none" w="med" len="med"/>
            </a:ln>
          </p:spPr>
        </p:sp>
        <p:sp>
          <p:nvSpPr>
            <p:cNvPr id="121900" name="直接连接符 350259"/>
            <p:cNvSpPr/>
            <p:nvPr/>
          </p:nvSpPr>
          <p:spPr>
            <a:xfrm rot="300000" flipV="1">
              <a:off x="2406" y="3170"/>
              <a:ext cx="168" cy="69"/>
            </a:xfrm>
            <a:prstGeom prst="line">
              <a:avLst/>
            </a:prstGeom>
            <a:ln w="19050" cap="flat" cmpd="sng">
              <a:solidFill>
                <a:srgbClr val="000000"/>
              </a:solidFill>
              <a:prstDash val="solid"/>
              <a:round/>
              <a:headEnd type="none" w="med" len="med"/>
              <a:tailEnd type="none" w="med" len="med"/>
            </a:ln>
          </p:spPr>
        </p:sp>
        <p:sp>
          <p:nvSpPr>
            <p:cNvPr id="121901" name="直接连接符 350260"/>
            <p:cNvSpPr/>
            <p:nvPr/>
          </p:nvSpPr>
          <p:spPr>
            <a:xfrm flipV="1">
              <a:off x="1901" y="3100"/>
              <a:ext cx="252" cy="139"/>
            </a:xfrm>
            <a:prstGeom prst="line">
              <a:avLst/>
            </a:prstGeom>
            <a:ln w="19050" cap="flat" cmpd="sng">
              <a:solidFill>
                <a:srgbClr val="000000"/>
              </a:solidFill>
              <a:prstDash val="solid"/>
              <a:round/>
              <a:headEnd type="none" w="med" len="med"/>
              <a:tailEnd type="none" w="med" len="med"/>
            </a:ln>
          </p:spPr>
        </p:sp>
        <p:sp>
          <p:nvSpPr>
            <p:cNvPr id="121902" name="直接连接符 350261"/>
            <p:cNvSpPr/>
            <p:nvPr/>
          </p:nvSpPr>
          <p:spPr>
            <a:xfrm flipV="1">
              <a:off x="2321" y="3600"/>
              <a:ext cx="253" cy="139"/>
            </a:xfrm>
            <a:prstGeom prst="line">
              <a:avLst/>
            </a:prstGeom>
            <a:ln w="19050" cap="flat" cmpd="sng">
              <a:solidFill>
                <a:srgbClr val="000000"/>
              </a:solidFill>
              <a:prstDash val="solid"/>
              <a:round/>
              <a:headEnd type="none" w="med" len="med"/>
              <a:tailEnd type="none" w="med" len="med"/>
            </a:ln>
          </p:spPr>
        </p:sp>
        <p:sp>
          <p:nvSpPr>
            <p:cNvPr id="121903" name="直接连接符 350262"/>
            <p:cNvSpPr/>
            <p:nvPr/>
          </p:nvSpPr>
          <p:spPr>
            <a:xfrm>
              <a:off x="1564" y="2769"/>
              <a:ext cx="673" cy="0"/>
            </a:xfrm>
            <a:prstGeom prst="line">
              <a:avLst/>
            </a:prstGeom>
            <a:ln w="28575" cap="flat" cmpd="sng">
              <a:solidFill>
                <a:srgbClr val="000000"/>
              </a:solidFill>
              <a:prstDash val="dash"/>
              <a:round/>
              <a:headEnd type="none" w="med" len="med"/>
              <a:tailEnd type="none" w="med" len="med"/>
            </a:ln>
          </p:spPr>
        </p:sp>
        <p:sp>
          <p:nvSpPr>
            <p:cNvPr id="121904" name="直接连接符 350263"/>
            <p:cNvSpPr/>
            <p:nvPr/>
          </p:nvSpPr>
          <p:spPr>
            <a:xfrm>
              <a:off x="1564" y="3419"/>
              <a:ext cx="673" cy="0"/>
            </a:xfrm>
            <a:prstGeom prst="line">
              <a:avLst/>
            </a:prstGeom>
            <a:ln w="28575" cap="flat" cmpd="sng">
              <a:solidFill>
                <a:srgbClr val="000000"/>
              </a:solidFill>
              <a:prstDash val="dash"/>
              <a:round/>
              <a:headEnd type="none" w="med" len="med"/>
              <a:tailEnd type="none" w="med" len="med"/>
            </a:ln>
          </p:spPr>
        </p:sp>
        <p:sp>
          <p:nvSpPr>
            <p:cNvPr id="121905" name="直接连接符 350264"/>
            <p:cNvSpPr/>
            <p:nvPr/>
          </p:nvSpPr>
          <p:spPr>
            <a:xfrm rot="5400000">
              <a:off x="1243" y="3100"/>
              <a:ext cx="642" cy="0"/>
            </a:xfrm>
            <a:prstGeom prst="line">
              <a:avLst/>
            </a:prstGeom>
            <a:ln w="28575" cap="flat" cmpd="sng">
              <a:solidFill>
                <a:srgbClr val="000000"/>
              </a:solidFill>
              <a:prstDash val="dash"/>
              <a:round/>
              <a:headEnd type="none" w="med" len="med"/>
              <a:tailEnd type="none" w="med" len="med"/>
            </a:ln>
          </p:spPr>
        </p:sp>
        <p:sp>
          <p:nvSpPr>
            <p:cNvPr id="121906" name="直接连接符 350265"/>
            <p:cNvSpPr/>
            <p:nvPr/>
          </p:nvSpPr>
          <p:spPr>
            <a:xfrm rot="5400000">
              <a:off x="1916" y="3100"/>
              <a:ext cx="642" cy="0"/>
            </a:xfrm>
            <a:prstGeom prst="line">
              <a:avLst/>
            </a:prstGeom>
            <a:ln w="28575" cap="flat" cmpd="sng">
              <a:solidFill>
                <a:srgbClr val="000000"/>
              </a:solidFill>
              <a:prstDash val="dash"/>
              <a:round/>
              <a:headEnd type="none" w="med" len="med"/>
              <a:tailEnd type="none" w="med" len="med"/>
            </a:ln>
          </p:spPr>
        </p:sp>
      </p:grpSp>
      <p:pic>
        <p:nvPicPr>
          <p:cNvPr id="121907" name="图片 350266" descr="傅立叶变换_2"/>
          <p:cNvPicPr>
            <a:picLocks noChangeAspect="1"/>
          </p:cNvPicPr>
          <p:nvPr/>
        </p:nvPicPr>
        <p:blipFill>
          <a:blip r:embed="rId5"/>
          <a:stretch>
            <a:fillRect/>
          </a:stretch>
        </p:blipFill>
        <p:spPr>
          <a:xfrm>
            <a:off x="5187391" y="4735535"/>
            <a:ext cx="2780048" cy="2060526"/>
          </a:xfrm>
          <a:prstGeom prst="rect">
            <a:avLst/>
          </a:prstGeom>
          <a:noFill/>
          <a:ln w="9525">
            <a:noFill/>
          </a:ln>
        </p:spPr>
      </p:pic>
      <p:sp>
        <p:nvSpPr>
          <p:cNvPr id="119810" name="文本框 282633"/>
          <p:cNvSpPr txBox="1"/>
          <p:nvPr/>
        </p:nvSpPr>
        <p:spPr>
          <a:xfrm>
            <a:off x="826202" y="1505017"/>
            <a:ext cx="8488948" cy="579120"/>
          </a:xfrm>
          <a:prstGeom prst="rect">
            <a:avLst/>
          </a:prstGeom>
          <a:noFill/>
          <a:ln w="9525">
            <a:noFill/>
          </a:ln>
        </p:spPr>
        <p:txBody>
          <a:bodyPr wrap="square" anchor="t">
            <a:spAutoFit/>
          </a:bodyPr>
          <a:lstStyle/>
          <a:p>
            <a:pPr lvl="0" algn="l"/>
            <a:r>
              <a:rPr lang="en-US" altLang="zh-CN" sz="3200">
                <a:solidFill>
                  <a:srgbClr val="1018BC"/>
                </a:solidFill>
                <a:latin typeface="Times New Roman" panose="02020603050405020304" charset="0"/>
                <a:ea typeface="黑体" panose="02010609060101010101" pitchFamily="2" charset="-122"/>
                <a:sym typeface="+mn-ea"/>
              </a:rPr>
              <a:t>1. 理想低通滤波器的转移函数定义 </a:t>
            </a:r>
          </a:p>
        </p:txBody>
      </p:sp>
      <p:grpSp>
        <p:nvGrpSpPr>
          <p:cNvPr id="3" name="组合 2"/>
          <p:cNvGrpSpPr/>
          <p:nvPr/>
        </p:nvGrpSpPr>
        <p:grpSpPr>
          <a:xfrm>
            <a:off x="-12065" y="-1905"/>
            <a:ext cx="6359525" cy="7560310"/>
            <a:chOff x="-19" y="2"/>
            <a:chExt cx="10015" cy="11906"/>
          </a:xfrm>
        </p:grpSpPr>
        <p:grpSp>
          <p:nvGrpSpPr>
            <p:cNvPr id="5" name="组合 4"/>
            <p:cNvGrpSpPr/>
            <p:nvPr/>
          </p:nvGrpSpPr>
          <p:grpSpPr>
            <a:xfrm>
              <a:off x="-19" y="2"/>
              <a:ext cx="7440" cy="11906"/>
              <a:chOff x="1220" y="556"/>
              <a:chExt cx="7440" cy="10806"/>
            </a:xfrm>
          </p:grpSpPr>
          <p:sp>
            <p:nvSpPr>
              <p:cNvPr id="6" name="object 2"/>
              <p:cNvSpPr/>
              <p:nvPr/>
            </p:nvSpPr>
            <p:spPr>
              <a:xfrm>
                <a:off x="1220" y="556"/>
                <a:ext cx="1320" cy="10806"/>
              </a:xfrm>
              <a:prstGeom prst="rect">
                <a:avLst/>
              </a:prstGeom>
              <a:blipFill>
                <a:blip r:embed="rId6" cstate="print"/>
                <a:stretch>
                  <a:fillRect/>
                </a:stretch>
              </a:blipFill>
            </p:spPr>
            <p:txBody>
              <a:bodyPr wrap="square" lIns="0" tIns="0" rIns="0" bIns="0" rtlCol="0"/>
              <a:lstStyle/>
              <a:p>
                <a:endParaRPr/>
              </a:p>
            </p:txBody>
          </p:sp>
          <p:sp>
            <p:nvSpPr>
              <p:cNvPr id="9" name="object 3"/>
              <p:cNvSpPr/>
              <p:nvPr/>
            </p:nvSpPr>
            <p:spPr>
              <a:xfrm>
                <a:off x="2540" y="2590"/>
                <a:ext cx="6120" cy="120"/>
              </a:xfrm>
              <a:prstGeom prst="rect">
                <a:avLst/>
              </a:prstGeom>
              <a:blipFill>
                <a:blip r:embed="rId7" cstate="print"/>
                <a:stretch>
                  <a:fillRect/>
                </a:stretch>
              </a:blipFill>
            </p:spPr>
            <p:txBody>
              <a:bodyPr wrap="square" lIns="0" tIns="0" rIns="0" bIns="0" rtlCol="0"/>
              <a:lstStyle/>
              <a:p>
                <a:endParaRPr/>
              </a:p>
            </p:txBody>
          </p:sp>
        </p:grpSp>
        <p:sp>
          <p:nvSpPr>
            <p:cNvPr id="12"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文本框 284680"/>
          <p:cNvSpPr txBox="1"/>
          <p:nvPr/>
        </p:nvSpPr>
        <p:spPr>
          <a:xfrm>
            <a:off x="797560" y="1953260"/>
            <a:ext cx="9563735" cy="2109470"/>
          </a:xfrm>
          <a:prstGeom prst="rect">
            <a:avLst/>
          </a:prstGeom>
          <a:noFill/>
          <a:ln w="9525">
            <a:noFill/>
          </a:ln>
        </p:spPr>
        <p:txBody>
          <a:bodyPr wrap="square" anchor="t">
            <a:spAutoFit/>
          </a:bodyPr>
          <a:lstStyle/>
          <a:p>
            <a:pPr lvl="0" indent="0">
              <a:lnSpc>
                <a:spcPct val="150000"/>
              </a:lnSpc>
              <a:spcBef>
                <a:spcPct val="20000"/>
              </a:spcBef>
            </a:pPr>
            <a:r>
              <a:rPr lang="zh-CN" altLang="en-US" sz="3090" dirty="0">
                <a:latin typeface="Times New Roman" panose="02020603050405020304" charset="0"/>
              </a:rPr>
              <a:t>  </a:t>
            </a:r>
            <a:r>
              <a:rPr lang="zh-CN" altLang="en-US" sz="2865" dirty="0">
                <a:latin typeface="Times New Roman" panose="02020603050405020304" charset="0"/>
              </a:rPr>
              <a:t>半径为</a:t>
            </a:r>
            <a:r>
              <a:rPr lang="en-US" altLang="zh-CN" sz="2865">
                <a:latin typeface="Times New Roman" panose="02020603050405020304" charset="0"/>
              </a:rPr>
              <a:t>D</a:t>
            </a:r>
            <a:r>
              <a:rPr lang="en-US" altLang="zh-CN" sz="2865" baseline="-25000">
                <a:latin typeface="Times New Roman" panose="02020603050405020304" charset="0"/>
              </a:rPr>
              <a:t>0</a:t>
            </a:r>
            <a:r>
              <a:rPr lang="zh-CN" altLang="en-US" sz="2865" dirty="0">
                <a:latin typeface="Times New Roman" panose="02020603050405020304" charset="0"/>
              </a:rPr>
              <a:t>的圆内，所有的频率</a:t>
            </a:r>
            <a:r>
              <a:rPr lang="zh-CN" altLang="en-US" sz="2865" b="1" u="sng" dirty="0">
                <a:solidFill>
                  <a:srgbClr val="FF0000"/>
                </a:solidFill>
                <a:latin typeface="Times New Roman" panose="02020603050405020304" charset="0"/>
              </a:rPr>
              <a:t>没有衰减</a:t>
            </a:r>
            <a:r>
              <a:rPr lang="zh-CN" altLang="en-US" sz="2865" dirty="0">
                <a:latin typeface="Times New Roman" panose="02020603050405020304" charset="0"/>
              </a:rPr>
              <a:t>地通过该滤波器；而在此半径的圆之外的所有频率</a:t>
            </a:r>
            <a:r>
              <a:rPr lang="zh-CN" altLang="en-US" sz="2865" b="1" u="sng" dirty="0">
                <a:solidFill>
                  <a:srgbClr val="FF0000"/>
                </a:solidFill>
                <a:latin typeface="Times New Roman" panose="02020603050405020304" charset="0"/>
              </a:rPr>
              <a:t>完全被衰减</a:t>
            </a:r>
            <a:r>
              <a:rPr lang="zh-CN" altLang="en-US" sz="2865" dirty="0">
                <a:latin typeface="Times New Roman" panose="02020603050405020304" charset="0"/>
              </a:rPr>
              <a:t>掉。所以称</a:t>
            </a:r>
            <a:r>
              <a:rPr lang="en-US" altLang="zh-CN" sz="2865">
                <a:latin typeface="Times New Roman" panose="02020603050405020304" charset="0"/>
              </a:rPr>
              <a:t>D</a:t>
            </a:r>
            <a:r>
              <a:rPr lang="en-US" altLang="zh-CN" sz="2865" baseline="-25000">
                <a:latin typeface="Times New Roman" panose="02020603050405020304" charset="0"/>
              </a:rPr>
              <a:t>0</a:t>
            </a:r>
            <a:r>
              <a:rPr lang="zh-CN" altLang="en-US" sz="2865" dirty="0">
                <a:latin typeface="Times New Roman" panose="02020603050405020304" charset="0"/>
              </a:rPr>
              <a:t>为截断频率。 </a:t>
            </a:r>
          </a:p>
        </p:txBody>
      </p:sp>
      <p:sp>
        <p:nvSpPr>
          <p:cNvPr id="4" name="文本框 282633"/>
          <p:cNvSpPr txBox="1"/>
          <p:nvPr/>
        </p:nvSpPr>
        <p:spPr>
          <a:xfrm>
            <a:off x="826202" y="1505017"/>
            <a:ext cx="8488948" cy="561975"/>
          </a:xfrm>
          <a:prstGeom prst="rect">
            <a:avLst/>
          </a:prstGeom>
          <a:noFill/>
          <a:ln w="9525">
            <a:noFill/>
          </a:ln>
        </p:spPr>
        <p:txBody>
          <a:bodyPr wrap="square" anchor="t">
            <a:spAutoFit/>
          </a:bodyPr>
          <a:lstStyle/>
          <a:p>
            <a:pPr lvl="0" indent="0"/>
            <a:r>
              <a:rPr lang="en-US" altLang="zh-CN" sz="3085">
                <a:solidFill>
                  <a:srgbClr val="FF0000"/>
                </a:solidFill>
                <a:latin typeface="Times New Roman" panose="02020603050405020304" charset="0"/>
                <a:ea typeface="黑体" panose="02010609060101010101" pitchFamily="2" charset="-122"/>
                <a:sym typeface="+mn-ea"/>
              </a:rPr>
              <a:t>理想低通滤波器的含义</a:t>
            </a:r>
            <a:r>
              <a:rPr lang="zh-CN" altLang="en-US" sz="3090" dirty="0">
                <a:solidFill>
                  <a:srgbClr val="FF0000"/>
                </a:solidFill>
                <a:latin typeface="Times New Roman" panose="02020603050405020304" charset="0"/>
                <a:ea typeface="黑体" panose="02010609060101010101" pitchFamily="2" charset="-122"/>
              </a:rPr>
              <a:t> </a:t>
            </a:r>
          </a:p>
        </p:txBody>
      </p:sp>
      <p:grpSp>
        <p:nvGrpSpPr>
          <p:cNvPr id="7" name="组合 6"/>
          <p:cNvGrpSpPr/>
          <p:nvPr/>
        </p:nvGrpSpPr>
        <p:grpSpPr>
          <a:xfrm>
            <a:off x="-12065" y="-1905"/>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3"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文本框 286728"/>
          <p:cNvSpPr txBox="1"/>
          <p:nvPr/>
        </p:nvSpPr>
        <p:spPr>
          <a:xfrm>
            <a:off x="845137" y="2051628"/>
            <a:ext cx="9243483" cy="2395220"/>
          </a:xfrm>
          <a:prstGeom prst="rect">
            <a:avLst/>
          </a:prstGeom>
          <a:noFill/>
          <a:ln w="9525">
            <a:noFill/>
          </a:ln>
        </p:spPr>
        <p:txBody>
          <a:bodyPr anchor="t">
            <a:spAutoFit/>
          </a:bodyPr>
          <a:lstStyle/>
          <a:p>
            <a:pPr lvl="0" indent="0">
              <a:lnSpc>
                <a:spcPct val="135000"/>
              </a:lnSpc>
            </a:pPr>
            <a:r>
              <a:rPr lang="zh-CN" altLang="en-US" sz="2800" dirty="0">
                <a:latin typeface="Times New Roman" panose="02020603050405020304" charset="0"/>
              </a:rPr>
              <a:t>频率域理想低通滤波器的滤波效果及低频特性分析 ：</a:t>
            </a:r>
          </a:p>
          <a:p>
            <a:pPr lvl="0" indent="0">
              <a:lnSpc>
                <a:spcPct val="135000"/>
              </a:lnSpc>
            </a:pPr>
            <a:r>
              <a:rPr lang="zh-CN" altLang="en-US" sz="2800" dirty="0">
                <a:latin typeface="Times New Roman" panose="02020603050405020304" charset="0"/>
              </a:rPr>
              <a:t>若一般地设</a:t>
            </a:r>
            <a:r>
              <a:rPr lang="en-US" altLang="zh-CN" sz="2800">
                <a:latin typeface="Times New Roman" panose="02020603050405020304" charset="0"/>
              </a:rPr>
              <a:t>R</a:t>
            </a:r>
            <a:r>
              <a:rPr lang="zh-CN" altLang="en-US" sz="2800" dirty="0">
                <a:latin typeface="Times New Roman" panose="02020603050405020304" charset="0"/>
              </a:rPr>
              <a:t>为截止频率的圆周半径，</a:t>
            </a:r>
            <a:r>
              <a:rPr lang="en-US" altLang="zh-CN" sz="2800">
                <a:latin typeface="Times New Roman" panose="02020603050405020304" charset="0"/>
              </a:rPr>
              <a:t>EB</a:t>
            </a:r>
            <a:r>
              <a:rPr lang="zh-CN" altLang="en-US" sz="2800" dirty="0">
                <a:latin typeface="Times New Roman" panose="02020603050405020304" charset="0"/>
              </a:rPr>
              <a:t>为圆周内能量(图像功率)与原图像总能量(总功率)的百分比，根据图像信号能量在频率域上的分布有： </a:t>
            </a:r>
          </a:p>
        </p:txBody>
      </p:sp>
      <p:graphicFrame>
        <p:nvGraphicFramePr>
          <p:cNvPr id="123906" name="对象 286729"/>
          <p:cNvGraphicFramePr/>
          <p:nvPr>
            <p:extLst>
              <p:ext uri="{D42A27DB-BD31-4B8C-83A1-F6EECF244321}">
                <p14:modId xmlns:p14="http://schemas.microsoft.com/office/powerpoint/2010/main" val="3325838740"/>
              </p:ext>
            </p:extLst>
          </p:nvPr>
        </p:nvGraphicFramePr>
        <p:xfrm>
          <a:off x="1499235" y="4586321"/>
          <a:ext cx="5295265" cy="1023904"/>
        </p:xfrm>
        <a:graphic>
          <a:graphicData uri="http://schemas.openxmlformats.org/presentationml/2006/ole">
            <mc:AlternateContent xmlns:mc="http://schemas.openxmlformats.org/markup-compatibility/2006">
              <mc:Choice xmlns:v="urn:schemas-microsoft-com:vml" Requires="v">
                <p:oleObj spid="_x0000_s43095" r:id="rId3" imgW="2616200" imgH="457200" progId="Equation.3">
                  <p:embed/>
                </p:oleObj>
              </mc:Choice>
              <mc:Fallback>
                <p:oleObj r:id="rId3" imgW="2616200" imgH="457200" progId="Equation.3">
                  <p:embed/>
                  <p:pic>
                    <p:nvPicPr>
                      <p:cNvPr id="0" name="图片 3205"/>
                      <p:cNvPicPr/>
                      <p:nvPr/>
                    </p:nvPicPr>
                    <p:blipFill>
                      <a:blip r:embed="rId4"/>
                      <a:stretch>
                        <a:fillRect/>
                      </a:stretch>
                    </p:blipFill>
                    <p:spPr>
                      <a:xfrm>
                        <a:off x="1499235" y="4586321"/>
                        <a:ext cx="5295265" cy="1023904"/>
                      </a:xfrm>
                      <a:prstGeom prst="rect">
                        <a:avLst/>
                      </a:prstGeom>
                      <a:noFill/>
                      <a:ln w="38100">
                        <a:noFill/>
                        <a:miter/>
                      </a:ln>
                    </p:spPr>
                  </p:pic>
                </p:oleObj>
              </mc:Fallback>
            </mc:AlternateContent>
          </a:graphicData>
        </a:graphic>
      </p:graphicFrame>
      <p:sp>
        <p:nvSpPr>
          <p:cNvPr id="4" name="文本框 282633"/>
          <p:cNvSpPr txBox="1"/>
          <p:nvPr/>
        </p:nvSpPr>
        <p:spPr>
          <a:xfrm>
            <a:off x="826202" y="1505017"/>
            <a:ext cx="8488948" cy="561975"/>
          </a:xfrm>
          <a:prstGeom prst="rect">
            <a:avLst/>
          </a:prstGeom>
          <a:noFill/>
          <a:ln w="9525">
            <a:noFill/>
          </a:ln>
        </p:spPr>
        <p:txBody>
          <a:bodyPr wrap="square" anchor="t">
            <a:spAutoFit/>
          </a:bodyPr>
          <a:lstStyle/>
          <a:p>
            <a:pPr lvl="0" indent="0"/>
            <a:r>
              <a:rPr lang="en-US" altLang="zh-CN" sz="3085">
                <a:solidFill>
                  <a:srgbClr val="FF0000"/>
                </a:solidFill>
                <a:latin typeface="Times New Roman" panose="02020603050405020304" charset="0"/>
                <a:ea typeface="黑体" panose="02010609060101010101" pitchFamily="2" charset="-122"/>
                <a:sym typeface="+mn-ea"/>
              </a:rPr>
              <a:t>理想低通滤波器的含义</a:t>
            </a:r>
            <a:r>
              <a:rPr lang="zh-CN" altLang="en-US" sz="3090" dirty="0">
                <a:solidFill>
                  <a:srgbClr val="FF0000"/>
                </a:solidFill>
                <a:latin typeface="Times New Roman" panose="02020603050405020304" charset="0"/>
                <a:ea typeface="黑体" panose="02010609060101010101" pitchFamily="2" charset="-122"/>
              </a:rPr>
              <a:t> </a:t>
            </a:r>
          </a:p>
        </p:txBody>
      </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文本框 285704"/>
          <p:cNvSpPr txBox="1"/>
          <p:nvPr/>
        </p:nvSpPr>
        <p:spPr>
          <a:xfrm>
            <a:off x="881301" y="1635412"/>
            <a:ext cx="9243483" cy="561975"/>
          </a:xfrm>
          <a:prstGeom prst="rect">
            <a:avLst/>
          </a:prstGeom>
          <a:noFill/>
          <a:ln w="9525">
            <a:noFill/>
          </a:ln>
        </p:spPr>
        <p:txBody>
          <a:bodyPr anchor="t">
            <a:spAutoFit/>
          </a:bodyPr>
          <a:lstStyle/>
          <a:p>
            <a:pPr lvl="0" indent="0"/>
            <a:r>
              <a:rPr lang="en-US" altLang="zh-CN" sz="3090">
                <a:solidFill>
                  <a:srgbClr val="FF0000"/>
                </a:solidFill>
                <a:latin typeface="Times New Roman" panose="02020603050405020304" charset="0"/>
                <a:ea typeface="黑体" panose="02010609060101010101" pitchFamily="2" charset="-122"/>
              </a:rPr>
              <a:t>理想低通滤波器的转移函数横截面图和透视图 </a:t>
            </a:r>
          </a:p>
        </p:txBody>
      </p:sp>
      <p:pic>
        <p:nvPicPr>
          <p:cNvPr id="124930" name="图片 285716" descr="低通1副本"/>
          <p:cNvPicPr>
            <a:picLocks noChangeAspect="1"/>
          </p:cNvPicPr>
          <p:nvPr/>
        </p:nvPicPr>
        <p:blipFill>
          <a:blip r:embed="rId3"/>
          <a:stretch>
            <a:fillRect/>
          </a:stretch>
        </p:blipFill>
        <p:spPr>
          <a:xfrm>
            <a:off x="5062291" y="2404574"/>
            <a:ext cx="2478934" cy="2335380"/>
          </a:xfrm>
          <a:prstGeom prst="rect">
            <a:avLst/>
          </a:prstGeom>
          <a:noFill/>
          <a:ln w="9525">
            <a:noFill/>
          </a:ln>
        </p:spPr>
      </p:pic>
      <p:grpSp>
        <p:nvGrpSpPr>
          <p:cNvPr id="124931" name="组合 285723"/>
          <p:cNvGrpSpPr/>
          <p:nvPr/>
        </p:nvGrpSpPr>
        <p:grpSpPr>
          <a:xfrm>
            <a:off x="1990254" y="2591197"/>
            <a:ext cx="2464929" cy="2088538"/>
            <a:chOff x="1247" y="1344"/>
            <a:chExt cx="1587" cy="1497"/>
          </a:xfrm>
        </p:grpSpPr>
        <p:sp>
          <p:nvSpPr>
            <p:cNvPr id="124932" name="文本框 285709"/>
            <p:cNvSpPr txBox="1"/>
            <p:nvPr/>
          </p:nvSpPr>
          <p:spPr>
            <a:xfrm>
              <a:off x="1247" y="1717"/>
              <a:ext cx="210" cy="216"/>
            </a:xfrm>
            <a:prstGeom prst="rect">
              <a:avLst/>
            </a:prstGeom>
            <a:solidFill>
              <a:srgbClr val="FFFFFF"/>
            </a:solidFill>
            <a:ln w="28575">
              <a:noFill/>
            </a:ln>
          </p:spPr>
          <p:txBody>
            <a:bodyPr anchor="t"/>
            <a:lstStyle/>
            <a:p>
              <a:pPr lvl="0" indent="0" algn="just">
                <a:lnSpc>
                  <a:spcPct val="104000"/>
                </a:lnSpc>
              </a:pPr>
              <a:r>
                <a:rPr lang="en-US" altLang="zh-CN" sz="1985" b="1">
                  <a:latin typeface="Times New Roman" panose="02020603050405020304" charset="0"/>
                  <a:ea typeface="宋体" panose="02010600030101010101" pitchFamily="2" charset="-122"/>
                </a:rPr>
                <a:t>1</a:t>
              </a:r>
            </a:p>
          </p:txBody>
        </p:sp>
        <p:sp>
          <p:nvSpPr>
            <p:cNvPr id="124933" name="直接连接符 285710"/>
            <p:cNvSpPr/>
            <p:nvPr/>
          </p:nvSpPr>
          <p:spPr>
            <a:xfrm flipV="1">
              <a:off x="1457" y="1617"/>
              <a:ext cx="0" cy="925"/>
            </a:xfrm>
            <a:prstGeom prst="line">
              <a:avLst/>
            </a:prstGeom>
            <a:ln w="28575" cap="flat" cmpd="sng">
              <a:solidFill>
                <a:srgbClr val="000000"/>
              </a:solidFill>
              <a:prstDash val="solid"/>
              <a:round/>
              <a:headEnd type="none" w="med" len="med"/>
              <a:tailEnd type="triangle" w="med" len="med"/>
            </a:ln>
          </p:spPr>
        </p:sp>
        <p:sp>
          <p:nvSpPr>
            <p:cNvPr id="124934" name="直接连接符 285711"/>
            <p:cNvSpPr/>
            <p:nvPr/>
          </p:nvSpPr>
          <p:spPr>
            <a:xfrm>
              <a:off x="1457" y="2542"/>
              <a:ext cx="321" cy="0"/>
            </a:xfrm>
            <a:prstGeom prst="line">
              <a:avLst/>
            </a:prstGeom>
            <a:ln w="28575" cap="flat" cmpd="sng">
              <a:solidFill>
                <a:srgbClr val="000000"/>
              </a:solidFill>
              <a:prstDash val="solid"/>
              <a:round/>
              <a:headEnd type="none" w="med" len="med"/>
              <a:tailEnd type="none" w="med" len="med"/>
            </a:ln>
          </p:spPr>
        </p:sp>
        <p:sp>
          <p:nvSpPr>
            <p:cNvPr id="124935" name="直接连接符 285712"/>
            <p:cNvSpPr/>
            <p:nvPr/>
          </p:nvSpPr>
          <p:spPr>
            <a:xfrm>
              <a:off x="1778" y="2542"/>
              <a:ext cx="346" cy="0"/>
            </a:xfrm>
            <a:prstGeom prst="line">
              <a:avLst/>
            </a:prstGeom>
            <a:ln w="28575" cap="flat" cmpd="sng">
              <a:solidFill>
                <a:srgbClr val="000000"/>
              </a:solidFill>
              <a:prstDash val="solid"/>
              <a:round/>
              <a:headEnd type="none" w="med" len="med"/>
              <a:tailEnd type="none" w="med" len="med"/>
            </a:ln>
          </p:spPr>
        </p:sp>
        <p:sp>
          <p:nvSpPr>
            <p:cNvPr id="124936" name="直接连接符 285713"/>
            <p:cNvSpPr/>
            <p:nvPr/>
          </p:nvSpPr>
          <p:spPr>
            <a:xfrm>
              <a:off x="2124" y="2542"/>
              <a:ext cx="175" cy="0"/>
            </a:xfrm>
            <a:prstGeom prst="line">
              <a:avLst/>
            </a:prstGeom>
            <a:ln w="28575" cap="flat" cmpd="sng">
              <a:solidFill>
                <a:srgbClr val="000000"/>
              </a:solidFill>
              <a:prstDash val="solid"/>
              <a:round/>
              <a:headEnd type="none" w="med" len="med"/>
              <a:tailEnd type="triangle" w="med" len="med"/>
            </a:ln>
          </p:spPr>
        </p:sp>
        <p:sp>
          <p:nvSpPr>
            <p:cNvPr id="124937" name="直接连接符 285714"/>
            <p:cNvSpPr/>
            <p:nvPr/>
          </p:nvSpPr>
          <p:spPr>
            <a:xfrm>
              <a:off x="1652" y="1852"/>
              <a:ext cx="0" cy="690"/>
            </a:xfrm>
            <a:prstGeom prst="line">
              <a:avLst/>
            </a:prstGeom>
            <a:ln w="28575" cap="flat" cmpd="sng">
              <a:solidFill>
                <a:srgbClr val="000000"/>
              </a:solidFill>
              <a:prstDash val="solid"/>
              <a:round/>
              <a:headEnd type="none" w="med" len="med"/>
              <a:tailEnd type="none" w="med" len="med"/>
            </a:ln>
          </p:spPr>
        </p:sp>
        <p:sp>
          <p:nvSpPr>
            <p:cNvPr id="124938" name="直接连接符 285715"/>
            <p:cNvSpPr/>
            <p:nvPr/>
          </p:nvSpPr>
          <p:spPr>
            <a:xfrm>
              <a:off x="1462" y="1852"/>
              <a:ext cx="185" cy="0"/>
            </a:xfrm>
            <a:prstGeom prst="line">
              <a:avLst/>
            </a:prstGeom>
            <a:ln w="28575" cap="flat" cmpd="sng">
              <a:solidFill>
                <a:srgbClr val="000000"/>
              </a:solidFill>
              <a:prstDash val="solid"/>
              <a:round/>
              <a:headEnd type="none" w="med" len="med"/>
              <a:tailEnd type="none" w="med" len="med"/>
            </a:ln>
          </p:spPr>
        </p:sp>
        <p:graphicFrame>
          <p:nvGraphicFramePr>
            <p:cNvPr id="124939" name="对象 285717"/>
            <p:cNvGraphicFramePr/>
            <p:nvPr/>
          </p:nvGraphicFramePr>
          <p:xfrm>
            <a:off x="1338" y="1344"/>
            <a:ext cx="553" cy="272"/>
          </p:xfrm>
          <a:graphic>
            <a:graphicData uri="http://schemas.openxmlformats.org/presentationml/2006/ole">
              <mc:AlternateContent xmlns:mc="http://schemas.openxmlformats.org/markup-compatibility/2006">
                <mc:Choice xmlns:v="urn:schemas-microsoft-com:vml" Requires="v">
                  <p:oleObj spid="_x0000_s44288" r:id="rId4" imgW="502285" imgH="206375" progId="Equation.3">
                    <p:embed/>
                  </p:oleObj>
                </mc:Choice>
                <mc:Fallback>
                  <p:oleObj r:id="rId4" imgW="502285" imgH="206375" progId="Equation.3">
                    <p:embed/>
                    <p:pic>
                      <p:nvPicPr>
                        <p:cNvPr id="0" name="图片 3206"/>
                        <p:cNvPicPr/>
                        <p:nvPr/>
                      </p:nvPicPr>
                      <p:blipFill>
                        <a:blip r:embed="rId5"/>
                        <a:stretch>
                          <a:fillRect/>
                        </a:stretch>
                      </p:blipFill>
                      <p:spPr>
                        <a:xfrm>
                          <a:off x="1338" y="1344"/>
                          <a:ext cx="553" cy="272"/>
                        </a:xfrm>
                        <a:prstGeom prst="rect">
                          <a:avLst/>
                        </a:prstGeom>
                        <a:noFill/>
                        <a:ln w="38100">
                          <a:noFill/>
                          <a:miter/>
                        </a:ln>
                      </p:spPr>
                    </p:pic>
                  </p:oleObj>
                </mc:Fallback>
              </mc:AlternateContent>
            </a:graphicData>
          </a:graphic>
        </p:graphicFrame>
        <p:graphicFrame>
          <p:nvGraphicFramePr>
            <p:cNvPr id="124940" name="对象 285719"/>
            <p:cNvGraphicFramePr/>
            <p:nvPr/>
          </p:nvGraphicFramePr>
          <p:xfrm>
            <a:off x="1519" y="2523"/>
            <a:ext cx="279" cy="318"/>
          </p:xfrm>
          <a:graphic>
            <a:graphicData uri="http://schemas.openxmlformats.org/presentationml/2006/ole">
              <mc:AlternateContent xmlns:mc="http://schemas.openxmlformats.org/markup-compatibility/2006">
                <mc:Choice xmlns:v="urn:schemas-microsoft-com:vml" Requires="v">
                  <p:oleObj spid="_x0000_s44289" r:id="rId6" imgW="212725" imgH="239395" progId="Equation.3">
                    <p:embed/>
                  </p:oleObj>
                </mc:Choice>
                <mc:Fallback>
                  <p:oleObj r:id="rId6" imgW="212725" imgH="239395" progId="Equation.3">
                    <p:embed/>
                    <p:pic>
                      <p:nvPicPr>
                        <p:cNvPr id="0" name="图片 3207"/>
                        <p:cNvPicPr/>
                        <p:nvPr/>
                      </p:nvPicPr>
                      <p:blipFill>
                        <a:blip r:embed="rId7"/>
                        <a:stretch>
                          <a:fillRect/>
                        </a:stretch>
                      </p:blipFill>
                      <p:spPr>
                        <a:xfrm>
                          <a:off x="1519" y="2523"/>
                          <a:ext cx="279" cy="318"/>
                        </a:xfrm>
                        <a:prstGeom prst="rect">
                          <a:avLst/>
                        </a:prstGeom>
                        <a:noFill/>
                        <a:ln w="38100">
                          <a:noFill/>
                          <a:miter/>
                        </a:ln>
                      </p:spPr>
                    </p:pic>
                  </p:oleObj>
                </mc:Fallback>
              </mc:AlternateContent>
            </a:graphicData>
          </a:graphic>
        </p:graphicFrame>
        <p:graphicFrame>
          <p:nvGraphicFramePr>
            <p:cNvPr id="124941" name="对象 285721"/>
            <p:cNvGraphicFramePr/>
            <p:nvPr/>
          </p:nvGraphicFramePr>
          <p:xfrm>
            <a:off x="2290" y="2343"/>
            <a:ext cx="544" cy="271"/>
          </p:xfrm>
          <a:graphic>
            <a:graphicData uri="http://schemas.openxmlformats.org/presentationml/2006/ole">
              <mc:AlternateContent xmlns:mc="http://schemas.openxmlformats.org/markup-compatibility/2006">
                <mc:Choice xmlns:v="urn:schemas-microsoft-com:vml" Requires="v">
                  <p:oleObj spid="_x0000_s44290" r:id="rId8" imgW="481330" imgH="208280" progId="Equation.3">
                    <p:embed/>
                  </p:oleObj>
                </mc:Choice>
                <mc:Fallback>
                  <p:oleObj r:id="rId8" imgW="481330" imgH="208280" progId="Equation.3">
                    <p:embed/>
                    <p:pic>
                      <p:nvPicPr>
                        <p:cNvPr id="0" name="图片 3208"/>
                        <p:cNvPicPr/>
                        <p:nvPr/>
                      </p:nvPicPr>
                      <p:blipFill>
                        <a:blip r:embed="rId9"/>
                        <a:stretch>
                          <a:fillRect/>
                        </a:stretch>
                      </p:blipFill>
                      <p:spPr>
                        <a:xfrm>
                          <a:off x="2290" y="2343"/>
                          <a:ext cx="544" cy="271"/>
                        </a:xfrm>
                        <a:prstGeom prst="rect">
                          <a:avLst/>
                        </a:prstGeom>
                        <a:noFill/>
                        <a:ln w="38100">
                          <a:noFill/>
                          <a:miter/>
                        </a:ln>
                      </p:spPr>
                    </p:pic>
                  </p:oleObj>
                </mc:Fallback>
              </mc:AlternateContent>
            </a:graphicData>
          </a:graphic>
        </p:graphicFrame>
      </p:grpSp>
      <p:sp>
        <p:nvSpPr>
          <p:cNvPr id="124942" name="矩形 285724"/>
          <p:cNvSpPr/>
          <p:nvPr/>
        </p:nvSpPr>
        <p:spPr>
          <a:xfrm>
            <a:off x="2238543" y="4811069"/>
            <a:ext cx="5955744" cy="360680"/>
          </a:xfrm>
          <a:prstGeom prst="rect">
            <a:avLst/>
          </a:prstGeom>
          <a:noFill/>
          <a:ln w="9525">
            <a:noFill/>
          </a:ln>
        </p:spPr>
        <p:txBody>
          <a:bodyPr anchor="ctr">
            <a:spAutoFit/>
          </a:bodyPr>
          <a:lstStyle/>
          <a:p>
            <a:pPr lvl="0" indent="0"/>
            <a:r>
              <a:rPr lang="en-US" altLang="zh-CN" sz="1765" b="1">
                <a:solidFill>
                  <a:srgbClr val="FF0000"/>
                </a:solidFill>
                <a:latin typeface="Times New Roman" panose="02020603050405020304" charset="0"/>
                <a:ea typeface="宋体" panose="02010600030101010101" pitchFamily="2" charset="-122"/>
              </a:rPr>
              <a:t>(a</a:t>
            </a:r>
            <a:r>
              <a:rPr lang="zh-CN" altLang="en-US" sz="1765" b="1" dirty="0">
                <a:solidFill>
                  <a:srgbClr val="FF0000"/>
                </a:solidFill>
                <a:latin typeface="Times New Roman" panose="02020603050405020304" charset="0"/>
                <a:ea typeface="宋体" panose="02010600030101010101" pitchFamily="2" charset="-122"/>
              </a:rPr>
              <a:t>)转移函数                                        </a:t>
            </a:r>
            <a:r>
              <a:rPr lang="en-US" altLang="zh-CN" sz="1765" b="1" dirty="0">
                <a:solidFill>
                  <a:srgbClr val="FF0000"/>
                </a:solidFill>
                <a:latin typeface="Times New Roman" panose="02020603050405020304" charset="0"/>
                <a:ea typeface="宋体" panose="02010600030101010101" pitchFamily="2" charset="-122"/>
              </a:rPr>
              <a:t>(</a:t>
            </a:r>
            <a:r>
              <a:rPr lang="en-US" altLang="zh-CN" sz="1765" b="1">
                <a:solidFill>
                  <a:srgbClr val="FF0000"/>
                </a:solidFill>
                <a:latin typeface="Times New Roman" panose="02020603050405020304" charset="0"/>
                <a:ea typeface="宋体" panose="02010600030101010101" pitchFamily="2" charset="-122"/>
              </a:rPr>
              <a:t>b</a:t>
            </a:r>
            <a:r>
              <a:rPr lang="zh-CN" altLang="en-US" sz="1765" b="1" dirty="0">
                <a:solidFill>
                  <a:srgbClr val="FF0000"/>
                </a:solidFill>
                <a:latin typeface="Times New Roman" panose="02020603050405020304" charset="0"/>
                <a:ea typeface="宋体" panose="02010600030101010101" pitchFamily="2" charset="-122"/>
              </a:rPr>
              <a:t>)透视图 </a:t>
            </a:r>
          </a:p>
        </p:txBody>
      </p:sp>
      <p:sp>
        <p:nvSpPr>
          <p:cNvPr id="285726" name="文本框 285725"/>
          <p:cNvSpPr txBox="1"/>
          <p:nvPr/>
        </p:nvSpPr>
        <p:spPr>
          <a:xfrm>
            <a:off x="1037590" y="5401156"/>
            <a:ext cx="9338019" cy="1571625"/>
          </a:xfrm>
          <a:prstGeom prst="rect">
            <a:avLst/>
          </a:prstGeom>
          <a:noFill/>
          <a:ln w="9525">
            <a:noFill/>
          </a:ln>
        </p:spPr>
        <p:txBody>
          <a:bodyPr wrap="square" anchor="t">
            <a:spAutoFit/>
          </a:bodyPr>
          <a:lstStyle/>
          <a:p>
            <a:pPr lvl="0" indent="0">
              <a:lnSpc>
                <a:spcPct val="135000"/>
              </a:lnSpc>
            </a:pPr>
            <a:r>
              <a:rPr lang="zh-CN" altLang="en-US" sz="2400" b="1" dirty="0">
                <a:solidFill>
                  <a:srgbClr val="660033"/>
                </a:solidFill>
                <a:latin typeface="Times New Roman" panose="02020603050405020304" charset="0"/>
              </a:rPr>
              <a:t>透视图的含义是：</a:t>
            </a:r>
          </a:p>
          <a:p>
            <a:pPr lvl="0" indent="0">
              <a:lnSpc>
                <a:spcPct val="135000"/>
              </a:lnSpc>
            </a:pPr>
            <a:r>
              <a:rPr lang="zh-CN" altLang="en-US" sz="2400" b="1" dirty="0">
                <a:solidFill>
                  <a:srgbClr val="660033"/>
                </a:solidFill>
                <a:latin typeface="Times New Roman" panose="02020603050405020304" charset="0"/>
              </a:rPr>
              <a:t>       </a:t>
            </a:r>
            <a:r>
              <a:rPr lang="zh-CN" altLang="en-US" sz="2400" dirty="0">
                <a:latin typeface="Times New Roman" panose="02020603050405020304" charset="0"/>
              </a:rPr>
              <a:t>只有那些位于该圆柱体内的频率范围的信号才能通过，而位于圆柱体外的频率成分都将被虑除掉。</a:t>
            </a:r>
          </a:p>
        </p:txBody>
      </p:sp>
      <p:grpSp>
        <p:nvGrpSpPr>
          <p:cNvPr id="124944" name="组合 285730"/>
          <p:cNvGrpSpPr/>
          <p:nvPr/>
        </p:nvGrpSpPr>
        <p:grpSpPr>
          <a:xfrm>
            <a:off x="8117258" y="2674241"/>
            <a:ext cx="2008007" cy="2426415"/>
            <a:chOff x="4332" y="1434"/>
            <a:chExt cx="1147" cy="1386"/>
          </a:xfrm>
        </p:grpSpPr>
        <p:pic>
          <p:nvPicPr>
            <p:cNvPr id="124945" name="图片 285728" descr="3"/>
            <p:cNvPicPr>
              <a:picLocks noChangeAspect="1"/>
            </p:cNvPicPr>
            <p:nvPr/>
          </p:nvPicPr>
          <p:blipFill>
            <a:blip r:embed="rId10"/>
            <a:stretch>
              <a:fillRect/>
            </a:stretch>
          </p:blipFill>
          <p:spPr>
            <a:xfrm>
              <a:off x="4332" y="1434"/>
              <a:ext cx="1147" cy="1147"/>
            </a:xfrm>
            <a:prstGeom prst="rect">
              <a:avLst/>
            </a:prstGeom>
            <a:noFill/>
            <a:ln w="9525">
              <a:noFill/>
            </a:ln>
          </p:spPr>
        </p:pic>
        <p:sp>
          <p:nvSpPr>
            <p:cNvPr id="124946" name="矩形 285729"/>
            <p:cNvSpPr/>
            <p:nvPr/>
          </p:nvSpPr>
          <p:spPr>
            <a:xfrm>
              <a:off x="4389" y="2614"/>
              <a:ext cx="1050" cy="206"/>
            </a:xfrm>
            <a:prstGeom prst="rect">
              <a:avLst/>
            </a:prstGeom>
            <a:noFill/>
            <a:ln w="9525">
              <a:noFill/>
            </a:ln>
          </p:spPr>
          <p:txBody>
            <a:bodyPr wrap="square" anchor="t">
              <a:spAutoFit/>
            </a:bodyPr>
            <a:lstStyle/>
            <a:p>
              <a:pPr lvl="0" indent="0" algn="ctr"/>
              <a:r>
                <a:rPr lang="zh-CN" altLang="en-US" sz="1765" b="1" dirty="0">
                  <a:solidFill>
                    <a:srgbClr val="FF0000"/>
                  </a:solidFill>
                  <a:latin typeface="Times New Roman" panose="0202060305040502030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11"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12"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5726"/>
                                        </p:tgtEl>
                                        <p:attrNameLst>
                                          <p:attrName>style.visibility</p:attrName>
                                        </p:attrNameLst>
                                      </p:cBhvr>
                                      <p:to>
                                        <p:strVal val="visible"/>
                                      </p:to>
                                    </p:set>
                                    <p:anim calcmode="lin" valueType="num">
                                      <p:cBhvr>
                                        <p:cTn id="7" dur="500" fill="hold"/>
                                        <p:tgtEl>
                                          <p:spTgt spid="285726"/>
                                        </p:tgtEl>
                                        <p:attrNameLst>
                                          <p:attrName>ppt_x</p:attrName>
                                        </p:attrNameLst>
                                      </p:cBhvr>
                                      <p:tavLst>
                                        <p:tav tm="0">
                                          <p:val>
                                            <p:strVal val="#ppt_x"/>
                                          </p:val>
                                        </p:tav>
                                        <p:tav tm="100000">
                                          <p:val>
                                            <p:strVal val="#ppt_x"/>
                                          </p:val>
                                        </p:tav>
                                      </p:tavLst>
                                    </p:anim>
                                    <p:anim calcmode="lin" valueType="num">
                                      <p:cBhvr>
                                        <p:cTn id="8" dur="500" fill="hold"/>
                                        <p:tgtEl>
                                          <p:spTgt spid="285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组合 1"/>
          <p:cNvGrpSpPr/>
          <p:nvPr/>
        </p:nvGrpSpPr>
        <p:grpSpPr>
          <a:xfrm>
            <a:off x="1692373" y="1874257"/>
            <a:ext cx="7579306" cy="5042251"/>
            <a:chOff x="1982" y="3354"/>
            <a:chExt cx="10823" cy="7202"/>
          </a:xfrm>
        </p:grpSpPr>
        <p:pic>
          <p:nvPicPr>
            <p:cNvPr id="125955" name="图片 287755" descr="bottle"/>
            <p:cNvPicPr>
              <a:picLocks noChangeAspect="1"/>
            </p:cNvPicPr>
            <p:nvPr/>
          </p:nvPicPr>
          <p:blipFill>
            <a:blip r:embed="rId2"/>
            <a:stretch>
              <a:fillRect/>
            </a:stretch>
          </p:blipFill>
          <p:spPr>
            <a:xfrm>
              <a:off x="2340" y="3354"/>
              <a:ext cx="2040" cy="2520"/>
            </a:xfrm>
            <a:prstGeom prst="rect">
              <a:avLst/>
            </a:prstGeom>
            <a:noFill/>
            <a:ln w="9525">
              <a:noFill/>
            </a:ln>
          </p:spPr>
        </p:pic>
        <p:pic>
          <p:nvPicPr>
            <p:cNvPr id="125956" name="图片 287756" descr="bottle_11"/>
            <p:cNvPicPr>
              <a:picLocks noChangeAspect="1"/>
            </p:cNvPicPr>
            <p:nvPr/>
          </p:nvPicPr>
          <p:blipFill>
            <a:blip r:embed="rId3"/>
            <a:stretch>
              <a:fillRect/>
            </a:stretch>
          </p:blipFill>
          <p:spPr>
            <a:xfrm>
              <a:off x="6067" y="3354"/>
              <a:ext cx="2055" cy="2520"/>
            </a:xfrm>
            <a:prstGeom prst="rect">
              <a:avLst/>
            </a:prstGeom>
            <a:noFill/>
            <a:ln w="9525">
              <a:noFill/>
            </a:ln>
          </p:spPr>
        </p:pic>
        <p:pic>
          <p:nvPicPr>
            <p:cNvPr id="125957" name="图片 287757" descr="bottle_10"/>
            <p:cNvPicPr>
              <a:picLocks noChangeAspect="1"/>
            </p:cNvPicPr>
            <p:nvPr/>
          </p:nvPicPr>
          <p:blipFill>
            <a:blip r:embed="rId4"/>
            <a:stretch>
              <a:fillRect/>
            </a:stretch>
          </p:blipFill>
          <p:spPr>
            <a:xfrm>
              <a:off x="9725" y="3354"/>
              <a:ext cx="2025" cy="2520"/>
            </a:xfrm>
            <a:prstGeom prst="rect">
              <a:avLst/>
            </a:prstGeom>
            <a:noFill/>
            <a:ln w="9525">
              <a:noFill/>
            </a:ln>
          </p:spPr>
        </p:pic>
        <p:pic>
          <p:nvPicPr>
            <p:cNvPr id="125958" name="图片 287758" descr="bottle_20"/>
            <p:cNvPicPr>
              <a:picLocks noChangeAspect="1"/>
            </p:cNvPicPr>
            <p:nvPr/>
          </p:nvPicPr>
          <p:blipFill>
            <a:blip r:embed="rId5"/>
            <a:stretch>
              <a:fillRect/>
            </a:stretch>
          </p:blipFill>
          <p:spPr>
            <a:xfrm>
              <a:off x="2325" y="7324"/>
              <a:ext cx="2040" cy="2520"/>
            </a:xfrm>
            <a:prstGeom prst="rect">
              <a:avLst/>
            </a:prstGeom>
            <a:noFill/>
            <a:ln w="9525">
              <a:noFill/>
            </a:ln>
          </p:spPr>
        </p:pic>
        <p:pic>
          <p:nvPicPr>
            <p:cNvPr id="125959" name="图片 287759" descr="bottle_40"/>
            <p:cNvPicPr>
              <a:picLocks noChangeAspect="1"/>
            </p:cNvPicPr>
            <p:nvPr/>
          </p:nvPicPr>
          <p:blipFill>
            <a:blip r:embed="rId6"/>
            <a:stretch>
              <a:fillRect/>
            </a:stretch>
          </p:blipFill>
          <p:spPr>
            <a:xfrm>
              <a:off x="6065" y="7284"/>
              <a:ext cx="2055" cy="2535"/>
            </a:xfrm>
            <a:prstGeom prst="rect">
              <a:avLst/>
            </a:prstGeom>
            <a:noFill/>
            <a:ln w="9525">
              <a:noFill/>
            </a:ln>
          </p:spPr>
        </p:pic>
        <p:pic>
          <p:nvPicPr>
            <p:cNvPr id="125960" name="图片 287760" descr="bottle_80"/>
            <p:cNvPicPr>
              <a:picLocks noChangeAspect="1"/>
            </p:cNvPicPr>
            <p:nvPr/>
          </p:nvPicPr>
          <p:blipFill>
            <a:blip r:embed="rId7"/>
            <a:stretch>
              <a:fillRect/>
            </a:stretch>
          </p:blipFill>
          <p:spPr>
            <a:xfrm>
              <a:off x="9695" y="7284"/>
              <a:ext cx="2055" cy="2535"/>
            </a:xfrm>
            <a:prstGeom prst="rect">
              <a:avLst/>
            </a:prstGeom>
            <a:noFill/>
            <a:ln w="9525">
              <a:noFill/>
            </a:ln>
          </p:spPr>
        </p:pic>
        <p:sp>
          <p:nvSpPr>
            <p:cNvPr id="125961" name="矩形 287761"/>
            <p:cNvSpPr/>
            <p:nvPr/>
          </p:nvSpPr>
          <p:spPr>
            <a:xfrm>
              <a:off x="2325" y="6152"/>
              <a:ext cx="10480" cy="563"/>
            </a:xfrm>
            <a:prstGeom prst="rect">
              <a:avLst/>
            </a:prstGeom>
            <a:noFill/>
            <a:ln w="9525">
              <a:noFill/>
            </a:ln>
          </p:spPr>
          <p:txBody>
            <a:bodyPr wrap="square" anchor="ctr">
              <a:spAutoFit/>
            </a:bodyPr>
            <a:lstStyle/>
            <a:p>
              <a:pPr lvl="0" indent="0"/>
              <a:r>
                <a:rPr lang="en-US" altLang="zh-CN" sz="1765" b="1">
                  <a:latin typeface="Times New Roman" panose="02020603050405020304" charset="0"/>
                  <a:ea typeface="黑体" panose="02010609060101010101" pitchFamily="2" charset="-122"/>
                </a:rPr>
                <a:t>(a)</a:t>
              </a:r>
              <a:r>
                <a:rPr lang="zh-CN" altLang="en-US" sz="1765" dirty="0">
                  <a:latin typeface="Times New Roman" panose="02020603050405020304" charset="0"/>
                  <a:ea typeface="黑体" panose="02010609060101010101" pitchFamily="2" charset="-122"/>
                </a:rPr>
                <a:t>原图像                                </a:t>
              </a:r>
              <a:r>
                <a:rPr lang="en-US" altLang="zh-CN" sz="1765" b="1">
                  <a:latin typeface="Times New Roman" panose="02020603050405020304" charset="0"/>
                  <a:ea typeface="黑体" panose="02010609060101010101" pitchFamily="2" charset="-122"/>
                </a:rPr>
                <a:t>(b)</a:t>
              </a:r>
              <a:r>
                <a:rPr lang="zh-CN" altLang="en-US" sz="1765" dirty="0">
                  <a:latin typeface="Times New Roman" panose="02020603050405020304" charset="0"/>
                  <a:ea typeface="黑体" panose="02010609060101010101" pitchFamily="2" charset="-122"/>
                </a:rPr>
                <a:t>频谱图</a:t>
              </a:r>
              <a:r>
                <a:rPr lang="zh-CN" altLang="en-US" sz="1985" dirty="0">
                  <a:latin typeface="Times New Roman" panose="02020603050405020304" charset="0"/>
                  <a:ea typeface="宋体" panose="02010600030101010101" pitchFamily="2" charset="-122"/>
                </a:rPr>
                <a:t> </a:t>
              </a:r>
              <a:r>
                <a:rPr lang="en-US" altLang="zh-CN" sz="1765">
                  <a:latin typeface="Times New Roman" panose="02020603050405020304" charset="0"/>
                  <a:ea typeface="黑体" panose="02010609060101010101" pitchFamily="2" charset="-122"/>
                </a:rPr>
                <a:t>                       </a:t>
              </a:r>
              <a:r>
                <a:rPr lang="en-US" altLang="zh-CN" sz="1765" b="1">
                  <a:latin typeface="Times New Roman" panose="02020603050405020304" charset="0"/>
                  <a:ea typeface="黑体" panose="02010609060101010101" pitchFamily="2" charset="-122"/>
                </a:rPr>
                <a:t>(c)</a:t>
              </a:r>
              <a:r>
                <a:rPr lang="zh-CN" altLang="en-US" sz="1765" dirty="0">
                  <a:latin typeface="Times New Roman" panose="02020603050405020304" charset="0"/>
                  <a:ea typeface="黑体" panose="02010609060101010101" pitchFamily="2" charset="-122"/>
                </a:rPr>
                <a:t>截止频率半径</a:t>
              </a:r>
              <a:r>
                <a:rPr lang="en-US" altLang="zh-CN" sz="1765">
                  <a:latin typeface="Times New Roman" panose="02020603050405020304" charset="0"/>
                  <a:ea typeface="黑体" panose="02010609060101010101" pitchFamily="2" charset="-122"/>
                </a:rPr>
                <a:t>10</a:t>
              </a:r>
              <a:r>
                <a:rPr lang="en-US" altLang="zh-CN" sz="1985">
                  <a:latin typeface="Times New Roman" panose="02020603050405020304" charset="0"/>
                  <a:ea typeface="宋体" panose="02010600030101010101" pitchFamily="2" charset="-122"/>
                </a:rPr>
                <a:t> </a:t>
              </a:r>
              <a:r>
                <a:rPr lang="en-US" altLang="zh-CN" sz="1765">
                  <a:latin typeface="Times New Roman" panose="02020603050405020304" charset="0"/>
                  <a:ea typeface="黑体" panose="02010609060101010101" pitchFamily="2" charset="-122"/>
                </a:rPr>
                <a:t> </a:t>
              </a:r>
            </a:p>
          </p:txBody>
        </p:sp>
        <p:sp>
          <p:nvSpPr>
            <p:cNvPr id="125962" name="矩形 287762"/>
            <p:cNvSpPr/>
            <p:nvPr/>
          </p:nvSpPr>
          <p:spPr>
            <a:xfrm>
              <a:off x="1982" y="10041"/>
              <a:ext cx="10493" cy="515"/>
            </a:xfrm>
            <a:prstGeom prst="rect">
              <a:avLst/>
            </a:prstGeom>
            <a:noFill/>
            <a:ln w="9525">
              <a:noFill/>
            </a:ln>
          </p:spPr>
          <p:txBody>
            <a:bodyPr wrap="none" anchor="ctr">
              <a:spAutoFit/>
            </a:bodyPr>
            <a:lstStyle/>
            <a:p>
              <a:pPr lvl="0" indent="0"/>
              <a:r>
                <a:rPr lang="en-US" altLang="zh-CN" sz="1765" b="1">
                  <a:latin typeface="Times New Roman" panose="02020603050405020304" charset="0"/>
                  <a:ea typeface="黑体" panose="02010609060101010101" pitchFamily="2" charset="-122"/>
                </a:rPr>
                <a:t>(d)</a:t>
              </a:r>
              <a:r>
                <a:rPr lang="zh-CN" altLang="en-US" sz="1765" dirty="0">
                  <a:latin typeface="Times New Roman" panose="02020603050405020304" charset="0"/>
                  <a:ea typeface="黑体" panose="02010609060101010101" pitchFamily="2" charset="-122"/>
                </a:rPr>
                <a:t>截止频率半径</a:t>
              </a:r>
              <a:r>
                <a:rPr lang="en-US" altLang="zh-CN" sz="1765">
                  <a:latin typeface="Times New Roman" panose="02020603050405020304" charset="0"/>
                  <a:ea typeface="黑体" panose="02010609060101010101" pitchFamily="2" charset="-122"/>
                </a:rPr>
                <a:t>20</a:t>
              </a:r>
              <a:r>
                <a:rPr lang="en-US" altLang="zh-CN" sz="1765" b="1">
                  <a:latin typeface="Times New Roman" panose="02020603050405020304" charset="0"/>
                  <a:ea typeface="黑体" panose="02010609060101010101" pitchFamily="2" charset="-122"/>
                </a:rPr>
                <a:t>                (e)</a:t>
              </a:r>
              <a:r>
                <a:rPr lang="zh-CN" altLang="en-US" sz="1765" dirty="0">
                  <a:latin typeface="Times New Roman" panose="02020603050405020304" charset="0"/>
                  <a:ea typeface="黑体" panose="02010609060101010101" pitchFamily="2" charset="-122"/>
                </a:rPr>
                <a:t>截止频率半径</a:t>
              </a:r>
              <a:r>
                <a:rPr lang="en-US" altLang="zh-CN" sz="1765">
                  <a:latin typeface="Times New Roman" panose="02020603050405020304" charset="0"/>
                  <a:ea typeface="黑体" panose="02010609060101010101" pitchFamily="2" charset="-122"/>
                </a:rPr>
                <a:t>40</a:t>
              </a:r>
              <a:r>
                <a:rPr lang="en-US" altLang="zh-CN" sz="1765" b="1">
                  <a:latin typeface="Times New Roman" panose="02020603050405020304" charset="0"/>
                  <a:ea typeface="黑体" panose="02010609060101010101" pitchFamily="2" charset="-122"/>
                </a:rPr>
                <a:t>             (f)</a:t>
              </a:r>
              <a:r>
                <a:rPr lang="zh-CN" altLang="en-US" sz="1765" dirty="0">
                  <a:latin typeface="Times New Roman" panose="02020603050405020304" charset="0"/>
                  <a:ea typeface="黑体" panose="02010609060101010101" pitchFamily="2" charset="-122"/>
                </a:rPr>
                <a:t>截止频率半径</a:t>
              </a:r>
              <a:r>
                <a:rPr lang="en-US" altLang="zh-CN" sz="1765">
                  <a:latin typeface="Times New Roman" panose="02020603050405020304" charset="0"/>
                  <a:ea typeface="黑体" panose="02010609060101010101" pitchFamily="2" charset="-122"/>
                </a:rPr>
                <a:t>80</a:t>
              </a:r>
              <a:r>
                <a:rPr lang="en-US" altLang="zh-CN" sz="1765" b="1">
                  <a:latin typeface="Times New Roman" panose="02020603050405020304" charset="0"/>
                  <a:ea typeface="黑体" panose="02010609060101010101" pitchFamily="2" charset="-122"/>
                </a:rPr>
                <a:t> </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8"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9"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r>
                <a:rPr sz="4000" b="1" spc="-15" smtClean="0">
                  <a:latin typeface="Times New Roman" panose="02020603050405020304" charset="0"/>
                  <a:cs typeface="新宋体" panose="02010609030101010101" charset="-122"/>
                  <a:sym typeface="+mn-ea"/>
                </a:rPr>
                <a:t>频率域图像</a:t>
              </a:r>
              <a:r>
                <a:rPr lang="zh-CN" altLang="en-US" sz="4000" b="1" spc="-15">
                  <a:solidFill>
                    <a:srgbClr val="FF0000"/>
                  </a:solidFill>
                  <a:latin typeface="Times New Roman" panose="02020603050405020304" charset="0"/>
                  <a:cs typeface="新宋体" panose="02010609030101010101" charset="-122"/>
                  <a:sym typeface="+mn-ea"/>
                </a:rPr>
                <a:t>降</a:t>
              </a:r>
              <a:r>
                <a:rPr lang="zh-CN" altLang="en-US" sz="4000" b="1">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文本框 288785"/>
          <p:cNvSpPr txBox="1"/>
          <p:nvPr/>
        </p:nvSpPr>
        <p:spPr>
          <a:xfrm>
            <a:off x="869341" y="1544175"/>
            <a:ext cx="8546721" cy="579120"/>
          </a:xfrm>
          <a:prstGeom prst="rect">
            <a:avLst/>
          </a:prstGeom>
          <a:noFill/>
          <a:ln w="9525">
            <a:noFill/>
          </a:ln>
        </p:spPr>
        <p:txBody>
          <a:bodyPr wrap="square" anchor="t">
            <a:spAutoFit/>
          </a:bodyPr>
          <a:lstStyle/>
          <a:p>
            <a:pPr lvl="0" indent="0"/>
            <a:r>
              <a:rPr lang="en-US" altLang="zh-CN" sz="3200">
                <a:solidFill>
                  <a:srgbClr val="1018BC"/>
                </a:solidFill>
                <a:latin typeface="Times New Roman" panose="02020603050405020304" charset="0"/>
                <a:ea typeface="黑体" panose="02010609060101010101" pitchFamily="2" charset="-122"/>
              </a:rPr>
              <a:t>2.巴特沃斯低通滤波器的转移函数定义</a:t>
            </a:r>
          </a:p>
        </p:txBody>
      </p:sp>
      <p:graphicFrame>
        <p:nvGraphicFramePr>
          <p:cNvPr id="132098" name="对象 288788"/>
          <p:cNvGraphicFramePr/>
          <p:nvPr/>
        </p:nvGraphicFramePr>
        <p:xfrm>
          <a:off x="1915636" y="2268542"/>
          <a:ext cx="3951240" cy="898088"/>
        </p:xfrm>
        <a:graphic>
          <a:graphicData uri="http://schemas.openxmlformats.org/presentationml/2006/ole">
            <mc:AlternateContent xmlns:mc="http://schemas.openxmlformats.org/markup-compatibility/2006">
              <mc:Choice xmlns:v="urn:schemas-microsoft-com:vml" Requires="v">
                <p:oleObj spid="_x0000_s45227" r:id="rId3" imgW="1790700" imgH="431800" progId="Equation.3">
                  <p:embed/>
                </p:oleObj>
              </mc:Choice>
              <mc:Fallback>
                <p:oleObj r:id="rId3" imgW="1790700" imgH="431800" progId="Equation.3">
                  <p:embed/>
                  <p:pic>
                    <p:nvPicPr>
                      <p:cNvPr id="0" name="图片 3209"/>
                      <p:cNvPicPr/>
                      <p:nvPr/>
                    </p:nvPicPr>
                    <p:blipFill>
                      <a:blip r:embed="rId4"/>
                      <a:stretch>
                        <a:fillRect/>
                      </a:stretch>
                    </p:blipFill>
                    <p:spPr>
                      <a:xfrm>
                        <a:off x="1915636" y="2268542"/>
                        <a:ext cx="3951240" cy="898088"/>
                      </a:xfrm>
                      <a:prstGeom prst="rect">
                        <a:avLst/>
                      </a:prstGeom>
                      <a:noFill/>
                      <a:ln w="38100">
                        <a:noFill/>
                        <a:miter/>
                      </a:ln>
                    </p:spPr>
                  </p:pic>
                </p:oleObj>
              </mc:Fallback>
            </mc:AlternateContent>
          </a:graphicData>
        </a:graphic>
      </p:graphicFrame>
      <p:sp>
        <p:nvSpPr>
          <p:cNvPr id="132100" name="文本框 288787"/>
          <p:cNvSpPr txBox="1"/>
          <p:nvPr/>
        </p:nvSpPr>
        <p:spPr>
          <a:xfrm>
            <a:off x="933397" y="3311534"/>
            <a:ext cx="9243483" cy="1115060"/>
          </a:xfrm>
          <a:prstGeom prst="rect">
            <a:avLst/>
          </a:prstGeom>
          <a:noFill/>
          <a:ln w="9525">
            <a:noFill/>
          </a:ln>
        </p:spPr>
        <p:txBody>
          <a:bodyPr anchor="t">
            <a:spAutoFit/>
          </a:bodyPr>
          <a:lstStyle/>
          <a:p>
            <a:pPr lvl="0" indent="0">
              <a:lnSpc>
                <a:spcPct val="140000"/>
              </a:lnSpc>
            </a:pPr>
            <a:r>
              <a:rPr lang="zh-CN" altLang="en-US" sz="2400" dirty="0">
                <a:solidFill>
                  <a:srgbClr val="FF0000"/>
                </a:solidFill>
                <a:latin typeface="Times New Roman" panose="02020603050405020304" charset="0"/>
              </a:rPr>
              <a:t>其中，</a:t>
            </a:r>
            <a:r>
              <a:rPr lang="en-US" altLang="zh-CN" sz="2400">
                <a:latin typeface="Times New Roman" panose="02020603050405020304" charset="0"/>
              </a:rPr>
              <a:t>D</a:t>
            </a:r>
            <a:r>
              <a:rPr lang="en-US" altLang="zh-CN" sz="2400" baseline="-25000">
                <a:latin typeface="Times New Roman" panose="02020603050405020304" charset="0"/>
              </a:rPr>
              <a:t>0</a:t>
            </a:r>
            <a:r>
              <a:rPr lang="zh-CN" altLang="en-US" sz="2400" dirty="0">
                <a:latin typeface="Times New Roman" panose="02020603050405020304" charset="0"/>
              </a:rPr>
              <a:t>为截断半径频率，</a:t>
            </a:r>
            <a:r>
              <a:rPr lang="en-US" altLang="zh-CN" sz="2400" err="1">
                <a:latin typeface="Times New Roman" panose="02020603050405020304" charset="0"/>
              </a:rPr>
              <a:t>D(u,v</a:t>
            </a:r>
            <a:r>
              <a:rPr lang="en-US" altLang="zh-CN" sz="2400">
                <a:latin typeface="Times New Roman" panose="02020603050405020304" charset="0"/>
              </a:rPr>
              <a:t>)</a:t>
            </a:r>
            <a:r>
              <a:rPr lang="zh-CN" altLang="en-US" sz="2400" dirty="0">
                <a:latin typeface="Times New Roman" panose="02020603050405020304" charset="0"/>
              </a:rPr>
              <a:t>为频率平面从原点到点</a:t>
            </a:r>
            <a:r>
              <a:rPr lang="en-US" altLang="zh-CN" sz="2400">
                <a:latin typeface="Times New Roman" panose="02020603050405020304" charset="0"/>
              </a:rPr>
              <a:t>(</a:t>
            </a:r>
            <a:r>
              <a:rPr lang="en-US" altLang="zh-CN" sz="2400" err="1">
                <a:latin typeface="Times New Roman" panose="02020603050405020304" charset="0"/>
              </a:rPr>
              <a:t>u,v</a:t>
            </a:r>
            <a:r>
              <a:rPr lang="en-US" altLang="zh-CN" sz="2400">
                <a:latin typeface="Times New Roman" panose="02020603050405020304" charset="0"/>
              </a:rPr>
              <a:t>)</a:t>
            </a:r>
            <a:r>
              <a:rPr lang="zh-CN" altLang="en-US" sz="2400" dirty="0">
                <a:latin typeface="Times New Roman" panose="02020603050405020304" charset="0"/>
              </a:rPr>
              <a:t>的距离，且</a:t>
            </a:r>
            <a:r>
              <a:rPr lang="en-US" altLang="zh-CN" sz="2400" err="1">
                <a:latin typeface="Times New Roman" panose="02020603050405020304" charset="0"/>
              </a:rPr>
              <a:t>D(u,v</a:t>
            </a:r>
            <a:r>
              <a:rPr lang="en-US" altLang="zh-CN" sz="2400">
                <a:latin typeface="Times New Roman" panose="02020603050405020304" charset="0"/>
              </a:rPr>
              <a:t>)</a:t>
            </a:r>
            <a:r>
              <a:rPr lang="zh-CN" altLang="en-US" sz="2400" dirty="0">
                <a:latin typeface="Times New Roman" panose="02020603050405020304" charset="0"/>
              </a:rPr>
              <a:t>由。</a:t>
            </a:r>
            <a:r>
              <a:rPr lang="zh-CN" altLang="en-US" sz="2400" b="1" dirty="0">
                <a:solidFill>
                  <a:srgbClr val="FF0000"/>
                </a:solidFill>
                <a:latin typeface="Times New Roman" panose="02020603050405020304" charset="0"/>
              </a:rPr>
              <a:t>即：</a:t>
            </a:r>
          </a:p>
        </p:txBody>
      </p:sp>
      <p:graphicFrame>
        <p:nvGraphicFramePr>
          <p:cNvPr id="132101" name="对象 288793"/>
          <p:cNvGraphicFramePr/>
          <p:nvPr/>
        </p:nvGraphicFramePr>
        <p:xfrm>
          <a:off x="2258536" y="4500947"/>
          <a:ext cx="4970124" cy="504190"/>
        </p:xfrm>
        <a:graphic>
          <a:graphicData uri="http://schemas.openxmlformats.org/presentationml/2006/ole">
            <mc:AlternateContent xmlns:mc="http://schemas.openxmlformats.org/markup-compatibility/2006">
              <mc:Choice xmlns:v="urn:schemas-microsoft-com:vml" Requires="v">
                <p:oleObj spid="_x0000_s45228" r:id="rId5" imgW="2362200" imgH="228600" progId="Equation.3">
                  <p:embed/>
                </p:oleObj>
              </mc:Choice>
              <mc:Fallback>
                <p:oleObj r:id="rId5" imgW="2362200" imgH="228600" progId="Equation.3">
                  <p:embed/>
                  <p:pic>
                    <p:nvPicPr>
                      <p:cNvPr id="0" name="图片 3210"/>
                      <p:cNvPicPr/>
                      <p:nvPr/>
                    </p:nvPicPr>
                    <p:blipFill>
                      <a:blip r:embed="rId6"/>
                      <a:stretch>
                        <a:fillRect/>
                      </a:stretch>
                    </p:blipFill>
                    <p:spPr>
                      <a:xfrm>
                        <a:off x="2258536" y="4500947"/>
                        <a:ext cx="4970124" cy="504190"/>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74"/>
              <a:ext cx="8526" cy="1448"/>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pc="-15" smtClean="0">
                  <a:solidFill>
                    <a:srgbClr val="FF0000"/>
                  </a:solidFill>
                  <a:latin typeface="Times New Roman" panose="02020603050405020304" charset="0"/>
                  <a:cs typeface="新宋体" panose="02010609030101010101" charset="-122"/>
                  <a:sym typeface="+mn-ea"/>
                </a:rPr>
                <a:t>降</a:t>
              </a:r>
              <a:r>
                <a:rPr lang="zh-CN" altLang="en-US" sz="4000" b="1" smtClean="0">
                  <a:solidFill>
                    <a:srgbClr val="FF0000"/>
                  </a:solidFill>
                  <a:latin typeface="+mn-ea"/>
                  <a:sym typeface="+mn-ea"/>
                </a:rPr>
                <a:t>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文本框 289801"/>
          <p:cNvSpPr txBox="1"/>
          <p:nvPr/>
        </p:nvSpPr>
        <p:spPr>
          <a:xfrm>
            <a:off x="933517" y="1587941"/>
            <a:ext cx="8327888" cy="561975"/>
          </a:xfrm>
          <a:prstGeom prst="rect">
            <a:avLst/>
          </a:prstGeom>
          <a:noFill/>
          <a:ln w="9525">
            <a:noFill/>
          </a:ln>
        </p:spPr>
        <p:txBody>
          <a:bodyPr wrap="square" anchor="t">
            <a:spAutoFit/>
          </a:bodyPr>
          <a:lstStyle/>
          <a:p>
            <a:pPr lvl="0" indent="0"/>
            <a:r>
              <a:rPr lang="en-US" altLang="zh-CN" sz="3090">
                <a:solidFill>
                  <a:srgbClr val="FF0000"/>
                </a:solidFill>
                <a:latin typeface="Times New Roman" panose="02020603050405020304" charset="0"/>
                <a:ea typeface="黑体" panose="02010609060101010101" pitchFamily="2" charset="-122"/>
              </a:rPr>
              <a:t>转移函数横截面图和透视图</a:t>
            </a:r>
          </a:p>
        </p:txBody>
      </p:sp>
      <p:pic>
        <p:nvPicPr>
          <p:cNvPr id="133122" name="图片 289804" descr="2"/>
          <p:cNvPicPr>
            <a:picLocks noChangeAspect="1"/>
          </p:cNvPicPr>
          <p:nvPr/>
        </p:nvPicPr>
        <p:blipFill>
          <a:blip r:embed="rId2"/>
          <a:stretch>
            <a:fillRect/>
          </a:stretch>
        </p:blipFill>
        <p:spPr>
          <a:xfrm>
            <a:off x="1216894" y="2517449"/>
            <a:ext cx="2102542" cy="1657875"/>
          </a:xfrm>
          <a:prstGeom prst="rect">
            <a:avLst/>
          </a:prstGeom>
          <a:noFill/>
          <a:ln w="9525">
            <a:noFill/>
          </a:ln>
        </p:spPr>
      </p:pic>
      <p:pic>
        <p:nvPicPr>
          <p:cNvPr id="133123" name="图片 289805" descr="p1"/>
          <p:cNvPicPr>
            <a:picLocks noChangeAspect="1"/>
          </p:cNvPicPr>
          <p:nvPr/>
        </p:nvPicPr>
        <p:blipFill>
          <a:blip r:embed="rId3"/>
          <a:stretch>
            <a:fillRect/>
          </a:stretch>
        </p:blipFill>
        <p:spPr>
          <a:xfrm>
            <a:off x="4789990" y="2734530"/>
            <a:ext cx="1577345" cy="1374268"/>
          </a:xfrm>
          <a:prstGeom prst="rect">
            <a:avLst/>
          </a:prstGeom>
          <a:noFill/>
          <a:ln w="9525">
            <a:noFill/>
          </a:ln>
        </p:spPr>
      </p:pic>
      <p:sp>
        <p:nvSpPr>
          <p:cNvPr id="133124" name="矩形 289806"/>
          <p:cNvSpPr/>
          <p:nvPr/>
        </p:nvSpPr>
        <p:spPr>
          <a:xfrm>
            <a:off x="1535514" y="4198739"/>
            <a:ext cx="6115054" cy="394335"/>
          </a:xfrm>
          <a:prstGeom prst="rect">
            <a:avLst/>
          </a:prstGeom>
          <a:noFill/>
          <a:ln w="9525">
            <a:noFill/>
          </a:ln>
        </p:spPr>
        <p:txBody>
          <a:bodyPr wrap="square" anchor="ctr">
            <a:spAutoFit/>
          </a:bodyPr>
          <a:lstStyle/>
          <a:p>
            <a:pPr lvl="0" indent="0"/>
            <a:r>
              <a:rPr lang="en-US" altLang="zh-CN" sz="1985" b="1">
                <a:latin typeface="Times New Roman" panose="02020603050405020304" charset="0"/>
                <a:ea typeface="宋体" panose="02010600030101010101" pitchFamily="2" charset="-122"/>
              </a:rPr>
              <a:t>(a</a:t>
            </a:r>
            <a:r>
              <a:rPr lang="zh-CN" altLang="en-US" sz="1985" b="1" dirty="0">
                <a:latin typeface="Times New Roman" panose="02020603050405020304" charset="0"/>
                <a:ea typeface="宋体" panose="02010600030101010101" pitchFamily="2" charset="-122"/>
              </a:rPr>
              <a:t>)转移函数</a:t>
            </a:r>
            <a:r>
              <a:rPr lang="en-US" altLang="zh-CN" sz="1985">
                <a:solidFill>
                  <a:srgbClr val="000099"/>
                </a:solidFill>
                <a:latin typeface="Times New Roman" panose="02020603050405020304" charset="0"/>
                <a:ea typeface="黑体" panose="02010609060101010101" pitchFamily="2" charset="-122"/>
              </a:rPr>
              <a:t>(阶数为1～3)</a:t>
            </a:r>
            <a:r>
              <a:rPr lang="en-US" altLang="zh-CN" sz="1985">
                <a:solidFill>
                  <a:srgbClr val="FF0000"/>
                </a:solidFill>
                <a:latin typeface="Times New Roman" panose="02020603050405020304" charset="0"/>
                <a:ea typeface="黑体" panose="02010609060101010101" pitchFamily="2" charset="-122"/>
              </a:rPr>
              <a:t> </a:t>
            </a:r>
            <a:r>
              <a:rPr lang="zh-CN" altLang="en-US" sz="1985" b="1" dirty="0">
                <a:latin typeface="Times New Roman" panose="02020603050405020304" charset="0"/>
                <a:ea typeface="宋体" panose="02010600030101010101" pitchFamily="2" charset="-122"/>
              </a:rPr>
              <a:t>           </a:t>
            </a:r>
            <a:r>
              <a:rPr lang="en-US" altLang="zh-CN" sz="1985" b="1" dirty="0">
                <a:latin typeface="Times New Roman" panose="02020603050405020304" charset="0"/>
                <a:ea typeface="宋体" panose="02010600030101010101" pitchFamily="2" charset="-122"/>
              </a:rPr>
              <a:t>(</a:t>
            </a:r>
            <a:r>
              <a:rPr lang="en-US" altLang="zh-CN" sz="1985" b="1">
                <a:latin typeface="Times New Roman" panose="02020603050405020304" charset="0"/>
                <a:ea typeface="宋体" panose="02010600030101010101" pitchFamily="2" charset="-122"/>
              </a:rPr>
              <a:t>b</a:t>
            </a:r>
            <a:r>
              <a:rPr lang="zh-CN" altLang="en-US" sz="1985" b="1" dirty="0">
                <a:latin typeface="Times New Roman" panose="02020603050405020304" charset="0"/>
                <a:ea typeface="宋体" panose="02010600030101010101" pitchFamily="2" charset="-122"/>
              </a:rPr>
              <a:t>)透视图 </a:t>
            </a:r>
          </a:p>
        </p:txBody>
      </p:sp>
      <p:sp>
        <p:nvSpPr>
          <p:cNvPr id="289809" name="文本框 289808"/>
          <p:cNvSpPr txBox="1"/>
          <p:nvPr/>
        </p:nvSpPr>
        <p:spPr>
          <a:xfrm>
            <a:off x="1121715" y="4814314"/>
            <a:ext cx="9371281" cy="1819275"/>
          </a:xfrm>
          <a:prstGeom prst="rect">
            <a:avLst/>
          </a:prstGeom>
          <a:noFill/>
          <a:ln w="9525">
            <a:noFill/>
          </a:ln>
        </p:spPr>
        <p:txBody>
          <a:bodyPr anchor="t">
            <a:spAutoFit/>
          </a:bodyPr>
          <a:lstStyle/>
          <a:p>
            <a:pPr lvl="0" indent="0">
              <a:lnSpc>
                <a:spcPct val="135000"/>
              </a:lnSpc>
            </a:pPr>
            <a:r>
              <a:rPr lang="zh-CN" altLang="en-US" sz="2800" b="1" dirty="0">
                <a:solidFill>
                  <a:srgbClr val="FF0000"/>
                </a:solidFill>
                <a:latin typeface="Times New Roman" panose="02020603050405020304" charset="0"/>
              </a:rPr>
              <a:t>透视图的含义是：</a:t>
            </a:r>
            <a:r>
              <a:rPr lang="zh-CN" altLang="en-US" sz="2800" dirty="0">
                <a:latin typeface="Times New Roman" panose="02020603050405020304" charset="0"/>
              </a:rPr>
              <a:t>只有那些位于该</a:t>
            </a:r>
            <a:r>
              <a:rPr lang="zh-CN" altLang="en-US" sz="2800" b="1" dirty="0">
                <a:solidFill>
                  <a:srgbClr val="FF0000"/>
                </a:solidFill>
                <a:latin typeface="Times New Roman" panose="02020603050405020304" charset="0"/>
              </a:rPr>
              <a:t>草帽型</a:t>
            </a:r>
            <a:r>
              <a:rPr lang="zh-CN" altLang="en-US" sz="2800" dirty="0">
                <a:latin typeface="Times New Roman" panose="02020603050405020304" charset="0"/>
              </a:rPr>
              <a:t>体内的频率范围的信号才能</a:t>
            </a:r>
            <a:r>
              <a:rPr lang="zh-CN" altLang="en-US" sz="2800" b="1" dirty="0">
                <a:solidFill>
                  <a:srgbClr val="FF0000"/>
                </a:solidFill>
                <a:latin typeface="Times New Roman" panose="02020603050405020304" charset="0"/>
              </a:rPr>
              <a:t>通过</a:t>
            </a:r>
            <a:r>
              <a:rPr lang="zh-CN" altLang="en-US" sz="2800" dirty="0">
                <a:latin typeface="Times New Roman" panose="02020603050405020304" charset="0"/>
              </a:rPr>
              <a:t>，而位于草帽型体外的频率成分都将被虑除掉。 </a:t>
            </a:r>
          </a:p>
        </p:txBody>
      </p:sp>
      <p:grpSp>
        <p:nvGrpSpPr>
          <p:cNvPr id="133126" name="组合 289810"/>
          <p:cNvGrpSpPr/>
          <p:nvPr/>
        </p:nvGrpSpPr>
        <p:grpSpPr>
          <a:xfrm>
            <a:off x="7888658" y="2685512"/>
            <a:ext cx="1624612" cy="1943937"/>
            <a:chOff x="4332" y="1434"/>
            <a:chExt cx="1147" cy="1449"/>
          </a:xfrm>
        </p:grpSpPr>
        <p:pic>
          <p:nvPicPr>
            <p:cNvPr id="133127" name="图片 289811" descr="3"/>
            <p:cNvPicPr>
              <a:picLocks noChangeAspect="1"/>
            </p:cNvPicPr>
            <p:nvPr/>
          </p:nvPicPr>
          <p:blipFill>
            <a:blip r:embed="rId4"/>
            <a:stretch>
              <a:fillRect/>
            </a:stretch>
          </p:blipFill>
          <p:spPr>
            <a:xfrm>
              <a:off x="4332" y="1434"/>
              <a:ext cx="1147" cy="1147"/>
            </a:xfrm>
            <a:prstGeom prst="rect">
              <a:avLst/>
            </a:prstGeom>
            <a:noFill/>
            <a:ln w="9525">
              <a:noFill/>
            </a:ln>
          </p:spPr>
        </p:pic>
        <p:sp>
          <p:nvSpPr>
            <p:cNvPr id="133128" name="矩形 289812"/>
            <p:cNvSpPr/>
            <p:nvPr/>
          </p:nvSpPr>
          <p:spPr>
            <a:xfrm>
              <a:off x="4389" y="2614"/>
              <a:ext cx="1081" cy="269"/>
            </a:xfrm>
            <a:prstGeom prst="rect">
              <a:avLst/>
            </a:prstGeom>
            <a:noFill/>
            <a:ln w="9525">
              <a:noFill/>
            </a:ln>
          </p:spPr>
          <p:txBody>
            <a:bodyPr wrap="square" anchor="t">
              <a:spAutoFit/>
            </a:bodyPr>
            <a:lstStyle/>
            <a:p>
              <a:pPr lvl="0" indent="0"/>
              <a:r>
                <a:rPr lang="zh-CN" altLang="en-US" sz="1765" b="1" dirty="0">
                  <a:latin typeface="Times New Roman" panose="0202060305040502030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降噪</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ppt_x</p:attrName>
                                        </p:attrNameLst>
                                      </p:cBhvr>
                                      <p:tavLst>
                                        <p:tav tm="0">
                                          <p:val>
                                            <p:strVal val="#ppt_x"/>
                                          </p:val>
                                        </p:tav>
                                        <p:tav tm="100000">
                                          <p:val>
                                            <p:strVal val="#ppt_x"/>
                                          </p:val>
                                        </p:tav>
                                      </p:tavLst>
                                    </p:anim>
                                    <p:anim calcmode="lin" valueType="num">
                                      <p:cBhvr>
                                        <p:cTn id="8" dur="500" fill="hold"/>
                                        <p:tgtEl>
                                          <p:spTgt spid="289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文本框 290831"/>
          <p:cNvSpPr txBox="1"/>
          <p:nvPr/>
        </p:nvSpPr>
        <p:spPr>
          <a:xfrm>
            <a:off x="873725" y="1508310"/>
            <a:ext cx="7947995" cy="579120"/>
          </a:xfrm>
          <a:prstGeom prst="rect">
            <a:avLst/>
          </a:prstGeom>
          <a:noFill/>
          <a:ln w="9525">
            <a:noFill/>
          </a:ln>
        </p:spPr>
        <p:txBody>
          <a:bodyPr wrap="square" anchor="t">
            <a:spAutoFit/>
          </a:bodyPr>
          <a:lstStyle/>
          <a:p>
            <a:pPr lvl="0" indent="0"/>
            <a:r>
              <a:rPr lang="en-US" altLang="zh-CN" sz="3200">
                <a:solidFill>
                  <a:srgbClr val="1018BC"/>
                </a:solidFill>
                <a:latin typeface="Times New Roman" panose="02020603050405020304" charset="0"/>
                <a:ea typeface="黑体" panose="02010609060101010101" pitchFamily="2" charset="-122"/>
              </a:rPr>
              <a:t>3. 二维高斯低通滤波器的转移函数定义</a:t>
            </a:r>
          </a:p>
        </p:txBody>
      </p:sp>
      <p:graphicFrame>
        <p:nvGraphicFramePr>
          <p:cNvPr id="134146" name="对象 290832"/>
          <p:cNvGraphicFramePr/>
          <p:nvPr/>
        </p:nvGraphicFramePr>
        <p:xfrm>
          <a:off x="2521135" y="2129816"/>
          <a:ext cx="2204081" cy="852572"/>
        </p:xfrm>
        <a:graphic>
          <a:graphicData uri="http://schemas.openxmlformats.org/presentationml/2006/ole">
            <mc:AlternateContent xmlns:mc="http://schemas.openxmlformats.org/markup-compatibility/2006">
              <mc:Choice xmlns:v="urn:schemas-microsoft-com:vml" Requires="v">
                <p:oleObj spid="_x0000_s46251" r:id="rId3" imgW="1107440" imgH="368935" progId="Equation.3">
                  <p:embed/>
                </p:oleObj>
              </mc:Choice>
              <mc:Fallback>
                <p:oleObj r:id="rId3" imgW="1107440" imgH="368935" progId="Equation.3">
                  <p:embed/>
                  <p:pic>
                    <p:nvPicPr>
                      <p:cNvPr id="0" name="图片 3211"/>
                      <p:cNvPicPr/>
                      <p:nvPr/>
                    </p:nvPicPr>
                    <p:blipFill>
                      <a:blip r:embed="rId4"/>
                      <a:stretch>
                        <a:fillRect/>
                      </a:stretch>
                    </p:blipFill>
                    <p:spPr>
                      <a:xfrm>
                        <a:off x="2521135" y="2129816"/>
                        <a:ext cx="2204081" cy="852572"/>
                      </a:xfrm>
                      <a:prstGeom prst="rect">
                        <a:avLst/>
                      </a:prstGeom>
                      <a:noFill/>
                      <a:ln w="38100">
                        <a:noFill/>
                        <a:miter/>
                      </a:ln>
                    </p:spPr>
                  </p:pic>
                </p:oleObj>
              </mc:Fallback>
            </mc:AlternateContent>
          </a:graphicData>
        </a:graphic>
      </p:graphicFrame>
      <p:sp>
        <p:nvSpPr>
          <p:cNvPr id="134148" name="文本框 290835"/>
          <p:cNvSpPr txBox="1"/>
          <p:nvPr/>
        </p:nvSpPr>
        <p:spPr>
          <a:xfrm>
            <a:off x="1026072" y="3057666"/>
            <a:ext cx="9243483" cy="1882140"/>
          </a:xfrm>
          <a:prstGeom prst="rect">
            <a:avLst/>
          </a:prstGeom>
          <a:noFill/>
          <a:ln w="9525">
            <a:noFill/>
          </a:ln>
        </p:spPr>
        <p:txBody>
          <a:bodyPr anchor="t">
            <a:spAutoFit/>
          </a:bodyPr>
          <a:lstStyle/>
          <a:p>
            <a:pPr lvl="0" indent="0">
              <a:lnSpc>
                <a:spcPct val="140000"/>
              </a:lnSpc>
            </a:pPr>
            <a:r>
              <a:rPr lang="zh-CN" altLang="en-US" sz="2800" dirty="0">
                <a:solidFill>
                  <a:srgbClr val="000099"/>
                </a:solidFill>
                <a:latin typeface="Times New Roman" panose="02020603050405020304" charset="0"/>
              </a:rPr>
              <a:t>其中</a:t>
            </a:r>
            <a:r>
              <a:rPr lang="en-US" altLang="zh-CN" sz="2800" dirty="0">
                <a:latin typeface="Times New Roman" panose="02020603050405020304" charset="0"/>
              </a:rPr>
              <a:t>:</a:t>
            </a:r>
            <a:r>
              <a:rPr lang="en-US" altLang="zh-CN" sz="2800" err="1">
                <a:latin typeface="Times New Roman" panose="02020603050405020304" charset="0"/>
              </a:rPr>
              <a:t>D(u,v</a:t>
            </a:r>
            <a:r>
              <a:rPr lang="en-US" altLang="zh-CN" sz="2800">
                <a:latin typeface="Times New Roman" panose="02020603050405020304" charset="0"/>
              </a:rPr>
              <a:t>)</a:t>
            </a:r>
            <a:r>
              <a:rPr lang="zh-CN" altLang="en-US" sz="2800" dirty="0">
                <a:latin typeface="Times New Roman" panose="02020603050405020304" charset="0"/>
              </a:rPr>
              <a:t>为频率平面从原点到点</a:t>
            </a:r>
            <a:r>
              <a:rPr lang="en-US" altLang="zh-CN" sz="2800">
                <a:latin typeface="Times New Roman" panose="02020603050405020304" charset="0"/>
              </a:rPr>
              <a:t>(</a:t>
            </a:r>
            <a:r>
              <a:rPr lang="en-US" altLang="zh-CN" sz="2800" err="1">
                <a:latin typeface="Times New Roman" panose="02020603050405020304" charset="0"/>
              </a:rPr>
              <a:t>u,v</a:t>
            </a:r>
            <a:r>
              <a:rPr lang="en-US" altLang="zh-CN" sz="2800">
                <a:latin typeface="Times New Roman" panose="02020603050405020304" charset="0"/>
              </a:rPr>
              <a:t>)</a:t>
            </a:r>
            <a:r>
              <a:rPr lang="zh-CN" altLang="en-US" sz="2800" dirty="0">
                <a:latin typeface="Times New Roman" panose="02020603050405020304" charset="0"/>
              </a:rPr>
              <a:t>的距离，</a:t>
            </a:r>
            <a:r>
              <a:rPr lang="el-GR" altLang="zh-CN" sz="2800" dirty="0">
                <a:latin typeface="Times New Roman" panose="02020603050405020304" charset="0"/>
              </a:rPr>
              <a:t>σ</a:t>
            </a:r>
            <a:r>
              <a:rPr lang="zh-CN" altLang="en-US" sz="2800" dirty="0">
                <a:latin typeface="Times New Roman" panose="02020603050405020304" charset="0"/>
              </a:rPr>
              <a:t>表示高斯曲线扩展的程度。当</a:t>
            </a:r>
            <a:r>
              <a:rPr lang="el-GR" altLang="zh-CN" sz="2800" dirty="0">
                <a:latin typeface="Times New Roman" panose="02020603050405020304" charset="0"/>
              </a:rPr>
              <a:t>σ</a:t>
            </a:r>
            <a:r>
              <a:rPr lang="zh-CN" altLang="en-US" sz="2800" dirty="0">
                <a:latin typeface="Times New Roman" panose="02020603050405020304" charset="0"/>
              </a:rPr>
              <a:t> </a:t>
            </a:r>
            <a:r>
              <a:rPr lang="en-US" altLang="zh-CN" sz="2800">
                <a:latin typeface="Times New Roman" panose="02020603050405020304" charset="0"/>
              </a:rPr>
              <a:t>=D</a:t>
            </a:r>
            <a:r>
              <a:rPr lang="en-US" altLang="zh-CN" sz="2800" baseline="-25000">
                <a:latin typeface="Times New Roman" panose="02020603050405020304" charset="0"/>
              </a:rPr>
              <a:t>0</a:t>
            </a:r>
            <a:r>
              <a:rPr lang="zh-CN" altLang="en-US" sz="2800" dirty="0">
                <a:latin typeface="Times New Roman" panose="02020603050405020304" charset="0"/>
              </a:rPr>
              <a:t>时，可得到高斯低通滤波器的一种更为标准的表示形式： </a:t>
            </a:r>
          </a:p>
        </p:txBody>
      </p:sp>
      <p:graphicFrame>
        <p:nvGraphicFramePr>
          <p:cNvPr id="134149" name="对象 290836"/>
          <p:cNvGraphicFramePr/>
          <p:nvPr/>
        </p:nvGraphicFramePr>
        <p:xfrm>
          <a:off x="2592913" y="4843339"/>
          <a:ext cx="2510446" cy="913844"/>
        </p:xfrm>
        <a:graphic>
          <a:graphicData uri="http://schemas.openxmlformats.org/presentationml/2006/ole">
            <mc:AlternateContent xmlns:mc="http://schemas.openxmlformats.org/markup-compatibility/2006">
              <mc:Choice xmlns:v="urn:schemas-microsoft-com:vml" Requires="v">
                <p:oleObj spid="_x0000_s46252" r:id="rId5" imgW="1107440" imgH="381635" progId="Equation.3">
                  <p:embed/>
                </p:oleObj>
              </mc:Choice>
              <mc:Fallback>
                <p:oleObj r:id="rId5" imgW="1107440" imgH="381635" progId="Equation.3">
                  <p:embed/>
                  <p:pic>
                    <p:nvPicPr>
                      <p:cNvPr id="0" name="图片 3212"/>
                      <p:cNvPicPr/>
                      <p:nvPr/>
                    </p:nvPicPr>
                    <p:blipFill>
                      <a:blip r:embed="rId6"/>
                      <a:stretch>
                        <a:fillRect/>
                      </a:stretch>
                    </p:blipFill>
                    <p:spPr>
                      <a:xfrm>
                        <a:off x="2592913" y="4843339"/>
                        <a:ext cx="2510446" cy="913844"/>
                      </a:xfrm>
                      <a:prstGeom prst="rect">
                        <a:avLst/>
                      </a:prstGeom>
                      <a:noFill/>
                      <a:ln w="38100">
                        <a:noFill/>
                        <a:miter/>
                      </a:ln>
                    </p:spPr>
                  </p:pic>
                </p:oleObj>
              </mc:Fallback>
            </mc:AlternateContent>
          </a:graphicData>
        </a:graphic>
      </p:graphicFrame>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7"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8"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降噪</a:t>
              </a:r>
              <a:endParaRPr sz="4000" b="1" spc="-15" dirty="0">
                <a:latin typeface="Times New Roman" panose="02020603050405020304" charset="0"/>
                <a:cs typeface="新宋体" panose="02010609030101010101" charset="-122"/>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文本框 291849"/>
          <p:cNvSpPr txBox="1"/>
          <p:nvPr/>
        </p:nvSpPr>
        <p:spPr>
          <a:xfrm>
            <a:off x="1008565" y="1484559"/>
            <a:ext cx="8219348" cy="561975"/>
          </a:xfrm>
          <a:prstGeom prst="rect">
            <a:avLst/>
          </a:prstGeom>
          <a:noFill/>
          <a:ln w="9525">
            <a:noFill/>
          </a:ln>
        </p:spPr>
        <p:txBody>
          <a:bodyPr wrap="square" anchor="t">
            <a:spAutoFit/>
          </a:bodyPr>
          <a:lstStyle/>
          <a:p>
            <a:pPr lvl="0" indent="0"/>
            <a:r>
              <a:rPr lang="en-US" altLang="zh-CN" sz="3090">
                <a:solidFill>
                  <a:srgbClr val="FF0000"/>
                </a:solidFill>
                <a:latin typeface="Tahoma" panose="020B0604030504040204" pitchFamily="34" charset="0"/>
                <a:ea typeface="黑体" panose="02010609060101010101" pitchFamily="2" charset="-122"/>
                <a:sym typeface="宋体" panose="02010600030101010101" pitchFamily="2" charset="-122"/>
              </a:rPr>
              <a:t>二维高斯</a:t>
            </a:r>
            <a:r>
              <a:rPr lang="en-US" altLang="zh-CN" sz="3090">
                <a:solidFill>
                  <a:srgbClr val="FF0000"/>
                </a:solidFill>
                <a:latin typeface="Times New Roman" panose="02020603050405020304" charset="0"/>
                <a:ea typeface="黑体" panose="02010609060101010101" pitchFamily="2" charset="-122"/>
              </a:rPr>
              <a:t>转移函数横截面图和透视图</a:t>
            </a:r>
          </a:p>
        </p:txBody>
      </p:sp>
      <p:sp>
        <p:nvSpPr>
          <p:cNvPr id="291853" name="文本框 291852"/>
          <p:cNvSpPr txBox="1"/>
          <p:nvPr/>
        </p:nvSpPr>
        <p:spPr>
          <a:xfrm>
            <a:off x="945541" y="4891343"/>
            <a:ext cx="9243483" cy="1626870"/>
          </a:xfrm>
          <a:prstGeom prst="rect">
            <a:avLst/>
          </a:prstGeom>
          <a:noFill/>
          <a:ln w="9525">
            <a:noFill/>
          </a:ln>
        </p:spPr>
        <p:txBody>
          <a:bodyPr anchor="t">
            <a:spAutoFit/>
          </a:bodyPr>
          <a:lstStyle/>
          <a:p>
            <a:pPr lvl="0" indent="0">
              <a:lnSpc>
                <a:spcPct val="120000"/>
              </a:lnSpc>
            </a:pPr>
            <a:r>
              <a:rPr lang="zh-CN" altLang="en-US" sz="2800" b="1" dirty="0">
                <a:solidFill>
                  <a:srgbClr val="FF0000"/>
                </a:solidFill>
                <a:latin typeface="Times New Roman" panose="02020603050405020304" charset="0"/>
              </a:rPr>
              <a:t>透视图的含义是</a:t>
            </a:r>
            <a:r>
              <a:rPr lang="zh-CN" altLang="en-US" sz="2800" dirty="0">
                <a:solidFill>
                  <a:srgbClr val="FF0000"/>
                </a:solidFill>
                <a:latin typeface="Times New Roman" panose="02020603050405020304" charset="0"/>
              </a:rPr>
              <a:t>：</a:t>
            </a:r>
          </a:p>
          <a:p>
            <a:pPr lvl="0" indent="0">
              <a:lnSpc>
                <a:spcPct val="120000"/>
              </a:lnSpc>
            </a:pPr>
            <a:r>
              <a:rPr lang="zh-CN" altLang="en-US" sz="2800" dirty="0">
                <a:latin typeface="Times New Roman" panose="02020603050405020304" charset="0"/>
              </a:rPr>
              <a:t>    只有那些位于该草帽型体内的频率范围的信号才能通过，而位于草帽型体外的频率成分都将被虑除掉。 </a:t>
            </a:r>
          </a:p>
        </p:txBody>
      </p:sp>
      <p:pic>
        <p:nvPicPr>
          <p:cNvPr id="135171" name="图片 291854" descr="1"/>
          <p:cNvPicPr>
            <a:picLocks noChangeAspect="1"/>
          </p:cNvPicPr>
          <p:nvPr/>
        </p:nvPicPr>
        <p:blipFill>
          <a:blip r:embed="rId2"/>
          <a:stretch>
            <a:fillRect/>
          </a:stretch>
        </p:blipFill>
        <p:spPr>
          <a:xfrm>
            <a:off x="978805" y="2142808"/>
            <a:ext cx="2778296" cy="1983498"/>
          </a:xfrm>
          <a:prstGeom prst="rect">
            <a:avLst/>
          </a:prstGeom>
          <a:noFill/>
          <a:ln w="9525">
            <a:noFill/>
          </a:ln>
        </p:spPr>
      </p:pic>
      <p:pic>
        <p:nvPicPr>
          <p:cNvPr id="135172" name="图片 291855" descr="2"/>
          <p:cNvPicPr>
            <a:picLocks noChangeAspect="1"/>
          </p:cNvPicPr>
          <p:nvPr/>
        </p:nvPicPr>
        <p:blipFill>
          <a:blip r:embed="rId3"/>
          <a:stretch>
            <a:fillRect/>
          </a:stretch>
        </p:blipFill>
        <p:spPr>
          <a:xfrm>
            <a:off x="4473121" y="2142808"/>
            <a:ext cx="2302117" cy="1908219"/>
          </a:xfrm>
          <a:prstGeom prst="rect">
            <a:avLst/>
          </a:prstGeom>
          <a:noFill/>
          <a:ln w="9525">
            <a:noFill/>
          </a:ln>
        </p:spPr>
      </p:pic>
      <p:sp>
        <p:nvSpPr>
          <p:cNvPr id="135173" name="矩形 291856"/>
          <p:cNvSpPr/>
          <p:nvPr/>
        </p:nvSpPr>
        <p:spPr>
          <a:xfrm>
            <a:off x="1216894" y="4290452"/>
            <a:ext cx="5204460" cy="427990"/>
          </a:xfrm>
          <a:prstGeom prst="rect">
            <a:avLst/>
          </a:prstGeom>
          <a:noFill/>
          <a:ln w="9525">
            <a:noFill/>
          </a:ln>
        </p:spPr>
        <p:txBody>
          <a:bodyPr wrap="none" anchor="ctr">
            <a:spAutoFit/>
          </a:bodyPr>
          <a:lstStyle/>
          <a:p>
            <a:pPr lvl="0" indent="0"/>
            <a:r>
              <a:rPr lang="en-US" altLang="zh-CN" sz="2205" b="1" dirty="0">
                <a:latin typeface="Times New Roman" panose="02020603050405020304" charset="0"/>
                <a:ea typeface="宋体" panose="02010600030101010101" pitchFamily="2" charset="-122"/>
              </a:rPr>
              <a:t>(</a:t>
            </a:r>
            <a:r>
              <a:rPr lang="en-US" altLang="zh-CN" sz="2205" b="1">
                <a:latin typeface="Times New Roman" panose="02020603050405020304" charset="0"/>
                <a:ea typeface="宋体" panose="02010600030101010101" pitchFamily="2" charset="-122"/>
              </a:rPr>
              <a:t>a</a:t>
            </a:r>
            <a:r>
              <a:rPr lang="zh-CN" altLang="en-US" sz="2205" b="1" dirty="0">
                <a:latin typeface="Times New Roman" panose="02020603050405020304" charset="0"/>
                <a:ea typeface="宋体" panose="02010600030101010101" pitchFamily="2" charset="-122"/>
              </a:rPr>
              <a:t>)转移函数(D=10,20,30)           </a:t>
            </a:r>
            <a:r>
              <a:rPr lang="en-US" altLang="zh-CN" sz="2205" b="1" dirty="0">
                <a:latin typeface="Times New Roman" panose="02020603050405020304" charset="0"/>
                <a:ea typeface="宋体" panose="02010600030101010101" pitchFamily="2" charset="-122"/>
              </a:rPr>
              <a:t>(</a:t>
            </a:r>
            <a:r>
              <a:rPr lang="en-US" altLang="zh-CN" sz="2205" b="1">
                <a:latin typeface="Times New Roman" panose="02020603050405020304" charset="0"/>
                <a:ea typeface="宋体" panose="02010600030101010101" pitchFamily="2" charset="-122"/>
              </a:rPr>
              <a:t>b</a:t>
            </a:r>
            <a:r>
              <a:rPr lang="zh-CN" altLang="en-US" sz="2205" b="1" dirty="0">
                <a:latin typeface="Times New Roman" panose="02020603050405020304" charset="0"/>
                <a:ea typeface="宋体" panose="02010600030101010101" pitchFamily="2" charset="-122"/>
              </a:rPr>
              <a:t>)透视图 </a:t>
            </a:r>
          </a:p>
        </p:txBody>
      </p:sp>
      <p:grpSp>
        <p:nvGrpSpPr>
          <p:cNvPr id="135174" name="组合 291858"/>
          <p:cNvGrpSpPr/>
          <p:nvPr/>
        </p:nvGrpSpPr>
        <p:grpSpPr>
          <a:xfrm>
            <a:off x="7648818" y="2113047"/>
            <a:ext cx="2008006" cy="2583973"/>
            <a:chOff x="4332" y="1434"/>
            <a:chExt cx="1147" cy="1476"/>
          </a:xfrm>
        </p:grpSpPr>
        <p:pic>
          <p:nvPicPr>
            <p:cNvPr id="135175" name="图片 291859" descr="3"/>
            <p:cNvPicPr>
              <a:picLocks noChangeAspect="1"/>
            </p:cNvPicPr>
            <p:nvPr/>
          </p:nvPicPr>
          <p:blipFill>
            <a:blip r:embed="rId4"/>
            <a:stretch>
              <a:fillRect/>
            </a:stretch>
          </p:blipFill>
          <p:spPr>
            <a:xfrm>
              <a:off x="4332" y="1434"/>
              <a:ext cx="1147" cy="1147"/>
            </a:xfrm>
            <a:prstGeom prst="rect">
              <a:avLst/>
            </a:prstGeom>
            <a:noFill/>
            <a:ln w="9525">
              <a:noFill/>
            </a:ln>
          </p:spPr>
        </p:pic>
        <p:sp>
          <p:nvSpPr>
            <p:cNvPr id="135176" name="矩形 291860"/>
            <p:cNvSpPr/>
            <p:nvPr/>
          </p:nvSpPr>
          <p:spPr>
            <a:xfrm>
              <a:off x="4569" y="2704"/>
              <a:ext cx="750" cy="206"/>
            </a:xfrm>
            <a:prstGeom prst="rect">
              <a:avLst/>
            </a:prstGeom>
            <a:noFill/>
            <a:ln w="9525">
              <a:noFill/>
            </a:ln>
          </p:spPr>
          <p:txBody>
            <a:bodyPr wrap="none" anchor="t">
              <a:spAutoFit/>
            </a:bodyPr>
            <a:lstStyle/>
            <a:p>
              <a:pPr lvl="0" indent="0"/>
              <a:r>
                <a:rPr lang="zh-CN" altLang="en-US" sz="1765" b="1" dirty="0">
                  <a:latin typeface="Times New Roman" panose="02020603050405020304" charset="0"/>
                  <a:ea typeface="宋体" panose="02010600030101010101" pitchFamily="2" charset="-122"/>
                </a:rPr>
                <a:t>频谱幅度谱</a:t>
              </a:r>
            </a:p>
          </p:txBody>
        </p:sp>
      </p:grpSp>
      <p:grpSp>
        <p:nvGrpSpPr>
          <p:cNvPr id="7" name="组合 6"/>
          <p:cNvGrpSpPr/>
          <p:nvPr/>
        </p:nvGrpSpPr>
        <p:grpSpPr>
          <a:xfrm>
            <a:off x="-12065" y="1270"/>
            <a:ext cx="6359525" cy="7560310"/>
            <a:chOff x="-19" y="2"/>
            <a:chExt cx="10015" cy="11906"/>
          </a:xfrm>
        </p:grpSpPr>
        <p:grpSp>
          <p:nvGrpSpPr>
            <p:cNvPr id="8" name="组合 7"/>
            <p:cNvGrpSpPr/>
            <p:nvPr/>
          </p:nvGrpSpPr>
          <p:grpSpPr>
            <a:xfrm>
              <a:off x="-19" y="2"/>
              <a:ext cx="7440" cy="11906"/>
              <a:chOff x="1220" y="556"/>
              <a:chExt cx="7440" cy="10806"/>
            </a:xfrm>
          </p:grpSpPr>
          <p:sp>
            <p:nvSpPr>
              <p:cNvPr id="10" name="object 2"/>
              <p:cNvSpPr/>
              <p:nvPr/>
            </p:nvSpPr>
            <p:spPr>
              <a:xfrm>
                <a:off x="1220" y="556"/>
                <a:ext cx="1320" cy="10806"/>
              </a:xfrm>
              <a:prstGeom prst="rect">
                <a:avLst/>
              </a:prstGeom>
              <a:blipFill>
                <a:blip r:embed="rId5" cstate="print"/>
                <a:stretch>
                  <a:fillRect/>
                </a:stretch>
              </a:blipFill>
            </p:spPr>
            <p:txBody>
              <a:bodyPr wrap="square" lIns="0" tIns="0" rIns="0" bIns="0" rtlCol="0"/>
              <a:lstStyle/>
              <a:p>
                <a:endParaRPr/>
              </a:p>
            </p:txBody>
          </p:sp>
          <p:sp>
            <p:nvSpPr>
              <p:cNvPr id="11" name="object 3"/>
              <p:cNvSpPr/>
              <p:nvPr/>
            </p:nvSpPr>
            <p:spPr>
              <a:xfrm>
                <a:off x="2540" y="2590"/>
                <a:ext cx="6120" cy="120"/>
              </a:xfrm>
              <a:prstGeom prst="rect">
                <a:avLst/>
              </a:prstGeom>
              <a:blipFill>
                <a:blip r:embed="rId6" cstate="print"/>
                <a:stretch>
                  <a:fillRect/>
                </a:stretch>
              </a:blipFill>
            </p:spPr>
            <p:txBody>
              <a:bodyPr wrap="square" lIns="0" tIns="0" rIns="0" bIns="0" rtlCol="0"/>
              <a:lstStyle/>
              <a:p>
                <a:endParaRPr/>
              </a:p>
            </p:txBody>
          </p:sp>
        </p:grpSp>
        <p:sp>
          <p:nvSpPr>
            <p:cNvPr id="13" name="object 5"/>
            <p:cNvSpPr txBox="1">
              <a:spLocks noGrp="1"/>
            </p:cNvSpPr>
            <p:nvPr/>
          </p:nvSpPr>
          <p:spPr>
            <a:xfrm>
              <a:off x="1470" y="681"/>
              <a:ext cx="8526" cy="1433"/>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227965" algn="l">
                <a:lnSpc>
                  <a:spcPct val="100000"/>
                </a:lnSpc>
              </a:pPr>
              <a:r>
                <a:rPr sz="4000" b="1" spc="-15" smtClean="0">
                  <a:latin typeface="Times New Roman" panose="02020603050405020304" charset="0"/>
                  <a:cs typeface="新宋体" panose="02010609030101010101" charset="-122"/>
                  <a:sym typeface="+mn-ea"/>
                </a:rPr>
                <a:t>频率域图像</a:t>
              </a:r>
              <a:r>
                <a:rPr lang="zh-CN" altLang="en-US" sz="4000" b="1" smtClean="0">
                  <a:solidFill>
                    <a:srgbClr val="FF0000"/>
                  </a:solidFill>
                  <a:latin typeface="+mn-ea"/>
                  <a:sym typeface="+mn-ea"/>
                </a:rPr>
                <a:t>降噪</a:t>
              </a:r>
              <a:endParaRPr sz="4000" b="1" spc="-15" dirty="0">
                <a:latin typeface="Times New Roman" panose="02020603050405020304" charset="0"/>
                <a:cs typeface="新宋体" panose="02010609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1853"/>
                                        </p:tgtEl>
                                        <p:attrNameLst>
                                          <p:attrName>style.visibility</p:attrName>
                                        </p:attrNameLst>
                                      </p:cBhvr>
                                      <p:to>
                                        <p:strVal val="visible"/>
                                      </p:to>
                                    </p:set>
                                    <p:animEffect transition="in" filter="blinds(horizontal)">
                                      <p:cBhvr>
                                        <p:cTn id="7" dur="500"/>
                                        <p:tgtEl>
                                          <p:spTgt spid="29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3" grpId="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2265</TotalTime>
  <Words>6196</Words>
  <Application>Microsoft Office PowerPoint</Application>
  <PresentationFormat>自定义</PresentationFormat>
  <Paragraphs>835</Paragraphs>
  <Slides>129</Slides>
  <Notes>24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129</vt:i4>
      </vt:variant>
    </vt:vector>
  </HeadingPairs>
  <TitlesOfParts>
    <vt:vector size="151" baseType="lpstr">
      <vt:lpstr>-apple-system</vt:lpstr>
      <vt:lpstr>Monotype Sorts</vt:lpstr>
      <vt:lpstr>Univers Condensed</vt:lpstr>
      <vt:lpstr>黑体</vt:lpstr>
      <vt:lpstr>华光楷体_CNKI</vt:lpstr>
      <vt:lpstr>华文中宋</vt:lpstr>
      <vt:lpstr>楷体</vt:lpstr>
      <vt:lpstr>宋体</vt:lpstr>
      <vt:lpstr>新宋体</vt:lpstr>
      <vt:lpstr>Arial</vt:lpstr>
      <vt:lpstr>Calibri</vt:lpstr>
      <vt:lpstr>Cambria Math</vt:lpstr>
      <vt:lpstr>Symbol</vt:lpstr>
      <vt:lpstr>Tahoma</vt:lpstr>
      <vt:lpstr>Times New Roman</vt:lpstr>
      <vt:lpstr>Wingdings</vt:lpstr>
      <vt:lpstr>默认设计模板</vt:lpstr>
      <vt:lpstr>Equation.KSEE3</vt:lpstr>
      <vt:lpstr>Microsoft 公式 3.0</vt:lpstr>
      <vt:lpstr>Bitmap Image</vt:lpstr>
      <vt:lpstr>公式</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傅里叶变换的作用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快速傅里叶变换(FFT)</vt:lpstr>
      <vt:lpstr>快速傅里叶变换(FFT)</vt:lpstr>
      <vt:lpstr>快速傅里叶变换(FFT)</vt:lpstr>
      <vt:lpstr> FFT算法基本思想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- 1-概述.ppt</dc:title>
  <dc:creator>pengyuxin</dc:creator>
  <cp:lastModifiedBy>Windows 用户</cp:lastModifiedBy>
  <cp:revision>378</cp:revision>
  <dcterms:created xsi:type="dcterms:W3CDTF">2021-02-27T08:05:00Z</dcterms:created>
  <dcterms:modified xsi:type="dcterms:W3CDTF">2024-04-15T09:29:07Z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2009-02-25T16:00:00Z</vt:filetime>
  </property>
  <property fmtid="{D5CDD505-2E9C-101B-9397-08002B2CF9AE}" pid="3" name="Creator">
    <vt:lpwstr>PScript5.dll Version 5.2</vt:lpwstr>
  </property>
  <property fmtid="{D5CDD505-2E9C-101B-9397-08002B2CF9AE}" pid="4" name="LastSaved">
    <vt:filetime>2015-05-16T16:00:00Z</vt:filetime>
  </property>
  <property fmtid="{D5CDD505-2E9C-101B-9397-08002B2CF9AE}" pid="5" name="KSOProductBuildVer">
    <vt:lpwstr>2052-10.8.0.5715</vt:lpwstr>
  </property>
  <property fmtid="{D5CDD505-2E9C-101B-9397-08002B2CF9AE}" pid="6" name="ICV">
    <vt:lpwstr>6171447DAD87424CA0E8E51F1C93B12C</vt:lpwstr>
  </property>
</Properties>
</file>